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slideLayouts/slideLayout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Default Extension="xml" ContentType="application/xml"/>
  <Override PartName="/ppt/slides/slide50.xml" ContentType="application/vnd.openxmlformats-officedocument.presentationml.slide+xml"/>
  <Override PartName="/ppt/tags/tag38.xml" ContentType="application/vnd.openxmlformats-officedocument.presentationml.tags+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ags/tag109.xml" ContentType="application/vnd.openxmlformats-officedocument.presentationml.tags+xml"/>
  <Override PartName="/ppt/tags/tag156.xml" ContentType="application/vnd.openxmlformats-officedocument.presentationml.tags+xml"/>
  <Override PartName="/ppt/tags/tag41.xml" ContentType="application/vnd.openxmlformats-officedocument.presentationml.tags+xml"/>
  <Override PartName="/ppt/tags/tag279.xml" ContentType="application/vnd.openxmlformats-officedocument.presentationml.tags+xml"/>
  <Override PartName="/ppt/notesSlides/notesSlide7.xml" ContentType="application/vnd.openxmlformats-officedocument.presentationml.notesSlide+xml"/>
  <Override PartName="/ppt/theme/theme10.xml" ContentType="application/vnd.openxmlformats-officedocument.theme+xml"/>
  <Override PartName="/ppt/slideLayouts/slideLayout87.xml" ContentType="application/vnd.openxmlformats-officedocument.presentationml.slideLayout+xml"/>
  <Override PartName="/ppt/tags/tag134.xml" ContentType="application/vnd.openxmlformats-officedocument.presentationml.tags+xml"/>
  <Override PartName="/ppt/tags/tag181.xml" ContentType="application/vnd.openxmlformats-officedocument.presentationml.tags+xml"/>
  <Override PartName="/ppt/slides/slide19.xml" ContentType="application/vnd.openxmlformats-officedocument.presentationml.slide+xml"/>
  <Default Extension="png" ContentType="image/png"/>
  <Override PartName="/ppt/tags/tag112.xml" ContentType="application/vnd.openxmlformats-officedocument.presentationml.tags+xml"/>
  <Override PartName="/ppt/tags/tag257.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tags/tag79.xml" ContentType="application/vnd.openxmlformats-officedocument.presentationml.tags+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tags/tag235.xml" ContentType="application/vnd.openxmlformats-officedocument.presentationml.tags+xml"/>
  <Override PartName="/ppt/tags/tag282.xml" ContentType="application/vnd.openxmlformats-officedocument.presentationml.tags+xml"/>
  <Override PartName="/ppt/slides/slide22.xml" ContentType="application/vnd.openxmlformats-officedocument.presentationml.slide+xml"/>
  <Override PartName="/ppt/tags/tag57.xml" ContentType="application/vnd.openxmlformats-officedocument.presentationml.tags+xml"/>
  <Override PartName="/ppt/tags/tag213.xml" ContentType="application/vnd.openxmlformats-officedocument.presentationml.tags+xml"/>
  <Override PartName="/ppt/tags/tag260.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82.xml" ContentType="application/vnd.openxmlformats-officedocument.presentationml.tags+xml"/>
  <Override PartName="/ppt/tags/tag197.xml" ContentType="application/vnd.openxmlformats-officedocument.presentationml.tags+xml"/>
  <Override PartName="/ppt/notesSlides/notesSlide13.xml" ContentType="application/vnd.openxmlformats-officedocument.presentationml.notesSlide+xml"/>
  <Override PartName="/ppt/tags/tag128.xml" ContentType="application/vnd.openxmlformats-officedocument.presentationml.tags+xml"/>
  <Override PartName="/ppt/tags/tag175.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ags/tag106.xml" ContentType="application/vnd.openxmlformats-officedocument.presentationml.tags+xml"/>
  <Override PartName="/ppt/tags/tag153.xml" ContentType="application/vnd.openxmlformats-officedocument.presentationml.tags+xml"/>
  <Override PartName="/ppt/notesSlides/notesSlide4.xml" ContentType="application/vnd.openxmlformats-officedocument.presentationml.notesSlide+xml"/>
  <Override PartName="/ppt/slides/slide38.xml" ContentType="application/vnd.openxmlformats-officedocument.presentationml.slide+xml"/>
  <Override PartName="/ppt/tags/tag131.xml" ContentType="application/vnd.openxmlformats-officedocument.presentationml.tags+xml"/>
  <Override PartName="/ppt/tags/tag229.xml" ContentType="application/vnd.openxmlformats-officedocument.presentationml.tags+xml"/>
  <Override PartName="/ppt/tags/tag276.xml" ContentType="application/vnd.openxmlformats-officedocument.presentationml.tags+xml"/>
  <Override PartName="/ppt/diagrams/colors1.xml" ContentType="application/vnd.openxmlformats-officedocument.drawingml.diagramColors+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tags/tag98.xml" ContentType="application/vnd.openxmlformats-officedocument.presentationml.tags+xml"/>
  <Override PartName="/ppt/tags/tag207.xml" ContentType="application/vnd.openxmlformats-officedocument.presentationml.tags+xml"/>
  <Override PartName="/ppt/tags/tag254.xml" ContentType="application/vnd.openxmlformats-officedocument.presentationml.tags+xml"/>
  <Override PartName="/ppt/slides/slide16.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62.xml" ContentType="application/vnd.openxmlformats-officedocument.presentationml.slideLayout+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slideLayouts/slideLayout40.xml" ContentType="application/vnd.openxmlformats-officedocument.presentationml.slideLayout+xml"/>
  <Override PartName="/ppt/tags/tag54.xml" ContentType="application/vnd.openxmlformats-officedocument.presentationml.tags+xml"/>
  <Override PartName="/ppt/tags/tag169.xml" ContentType="application/vnd.openxmlformats-officedocument.presentationml.tags+xml"/>
  <Override PartName="/ppt/tags/tag210.xml" ContentType="application/vnd.openxmlformats-officedocument.presentationml.tags+xml"/>
  <Override PartName="/ppt/tags/tag147.xml" ContentType="application/vnd.openxmlformats-officedocument.presentationml.tags+xml"/>
  <Override PartName="/ppt/tags/tag194.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tags/tag10.xml" ContentType="application/vnd.openxmlformats-officedocument.presentationml.tags+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ags/tag125.xml" ContentType="application/vnd.openxmlformats-officedocument.presentationml.tags+xml"/>
  <Override PartName="/ppt/tags/tag172.xml" ContentType="application/vnd.openxmlformats-officedocument.presentationml.tags+xml"/>
  <Override PartName="/ppt/slideMasters/slideMaster2.xml" ContentType="application/vnd.openxmlformats-officedocument.presentationml.slideMaster+xml"/>
  <Override PartName="/ppt/tags/tag103.xml" ContentType="application/vnd.openxmlformats-officedocument.presentationml.tags+xml"/>
  <Override PartName="/ppt/tags/tag150.xml" ContentType="application/vnd.openxmlformats-officedocument.presentationml.tags+xml"/>
  <Override PartName="/ppt/tags/tag248.xml" ContentType="application/vnd.openxmlformats-officedocument.presentationml.tags+xml"/>
  <Override PartName="/ppt/notesSlides/notesSlide1.xml" ContentType="application/vnd.openxmlformats-officedocument.presentationml.notesSlide+xml"/>
  <Override PartName="/ppt/slideLayouts/slideLayout56.xml" ContentType="application/vnd.openxmlformats-officedocument.presentationml.slideLayout+xml"/>
  <Override PartName="/ppt/tags/tag226.xml" ContentType="application/vnd.openxmlformats-officedocument.presentationml.tags+xml"/>
  <Override PartName="/ppt/tags/tag273.xml" ContentType="application/vnd.openxmlformats-officedocument.presentationml.tags+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s/slide13.xml" ContentType="application/vnd.openxmlformats-officedocument.presentationml.slide+xml"/>
  <Override PartName="/ppt/tags/tag48.xml" ContentType="application/vnd.openxmlformats-officedocument.presentationml.tags+xml"/>
  <Override PartName="/ppt/tags/tag95.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tags/tag251.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73.xml" ContentType="application/vnd.openxmlformats-officedocument.presentationml.tags+xml"/>
  <Override PartName="/ppt/theme/theme17.xml" ContentType="application/vnd.openxmlformats-officedocument.theme+xml"/>
  <Override PartName="/ppt/tags/tag119.xml" ContentType="application/vnd.openxmlformats-officedocument.presentationml.tags+xml"/>
  <Override PartName="/ppt/tags/tag166.xml" ContentType="application/vnd.openxmlformats-officedocument.presentationml.tags+xml"/>
  <Override PartName="/ppt/theme/theme9.xml" ContentType="application/vnd.openxmlformats-officedocument.theme+xml"/>
  <Override PartName="/ppt/tags/tag51.xml" ContentType="application/vnd.openxmlformats-officedocument.presentationml.tags+xml"/>
  <Override PartName="/ppt/tags/tag144.xml" ContentType="application/vnd.openxmlformats-officedocument.presentationml.tags+xml"/>
  <Override PartName="/ppt/tags/tag191.xml" ContentType="application/vnd.openxmlformats-officedocument.presentationml.tags+xml"/>
  <Override PartName="/ppt/slideLayouts/slideLayout97.xml" ContentType="application/vnd.openxmlformats-officedocument.presentationml.slideLayout+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slides/slide4.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customXml/itemProps1.xml" ContentType="application/vnd.openxmlformats-officedocument.customXmlProperties+xml"/>
  <Override PartName="/ppt/slideLayouts/slideLayout53.xml" ContentType="application/vnd.openxmlformats-officedocument.presentationml.slideLayout+xml"/>
  <Override PartName="/ppt/tags/tag100.xml" ContentType="application/vnd.openxmlformats-officedocument.presentationml.tags+xml"/>
  <Override PartName="/ppt/slides/slide32.xml" ContentType="application/vnd.openxmlformats-officedocument.presentationml.slide+xml"/>
  <Override PartName="/ppt/tags/tag67.xml" ContentType="application/vnd.openxmlformats-officedocument.presentationml.tags+xml"/>
  <Override PartName="/ppt/tags/tag223.xml" ContentType="application/vnd.openxmlformats-officedocument.presentationml.tags+xml"/>
  <Override PartName="/ppt/tags/tag270.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45.xml" ContentType="application/vnd.openxmlformats-officedocument.presentationml.tags+xml"/>
  <Override PartName="/ppt/slideLayouts/slideLayout31.xml" ContentType="application/vnd.openxmlformats-officedocument.presentationml.slideLayout+xml"/>
  <Override PartName="/ppt/tags/tag92.xml" ContentType="application/vnd.openxmlformats-officedocument.presentationml.tags+xml"/>
  <Override PartName="/ppt/tags/tag201.xml" ContentType="application/vnd.openxmlformats-officedocument.presentationml.tags+xml"/>
  <Override PartName="/ppt/notesSlides/notesSlide23.xml" ContentType="application/vnd.openxmlformats-officedocument.presentationml.notesSlide+xml"/>
  <Override PartName="/ppt/tags/tag138.xml" ContentType="application/vnd.openxmlformats-officedocument.presentationml.tags+xml"/>
  <Override PartName="/ppt/theme/theme14.xml" ContentType="application/vnd.openxmlformats-officedocument.theme+xml"/>
  <Override PartName="/ppt/tags/tag185.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63.xml" ContentType="application/vnd.openxmlformats-officedocument.presentationml.tags+xml"/>
  <Override PartName="/ppt/tags/tag9.xml" ContentType="application/vnd.openxmlformats-officedocument.presentationml.tag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tags/tag141.xml" ContentType="application/vnd.openxmlformats-officedocument.presentationml.tags+xml"/>
  <Override PartName="/ppt/tags/tag239.xml" ContentType="application/vnd.openxmlformats-officedocument.presentationml.tags+xml"/>
  <Override PartName="/ppt/tags/tag286.xml" ContentType="application/vnd.openxmlformats-officedocument.presentationml.tags+xml"/>
  <Override PartName="/ppt/slides/slide26.xml" ContentType="application/vnd.openxmlformats-officedocument.presentationml.slide+xml"/>
  <Override PartName="/ppt/slideLayouts/slideLayout47.xml" ContentType="application/vnd.openxmlformats-officedocument.presentationml.slideLayout+xml"/>
  <Override PartName="/ppt/tags/tag217.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86.xml" ContentType="application/vnd.openxmlformats-officedocument.presentationml.tags+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tags/tag179.xml" ContentType="application/vnd.openxmlformats-officedocument.presentationml.tags+xml"/>
  <Override PartName="/ppt/tags/tag242.xml" ContentType="application/vnd.openxmlformats-officedocument.presentationml.tags+xml"/>
  <Override PartName="/ppt/slideLayouts/slideLayout103.xml" ContentType="application/vnd.openxmlformats-officedocument.presentationml.slideLayout+xml"/>
  <Override PartName="/ppt/tags/tag17.xml" ContentType="application/vnd.openxmlformats-officedocument.presentationml.tags+xml"/>
  <Override PartName="/ppt/slideLayouts/slideLayout50.xml" ContentType="application/vnd.openxmlformats-officedocument.presentationml.slideLayout+xml"/>
  <Override PartName="/ppt/tags/tag64.xml" ContentType="application/vnd.openxmlformats-officedocument.presentationml.tags+xml"/>
  <Override PartName="/ppt/tags/tag220.xml" ContentType="application/vnd.openxmlformats-officedocument.presentationml.tags+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tags/tag157.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135.xml" ContentType="application/vnd.openxmlformats-officedocument.presentationml.tags+xml"/>
  <Override PartName="/ppt/tags/tag182.xml" ContentType="application/vnd.openxmlformats-officedocument.presentationml.tags+xml"/>
  <Override PartName="/ppt/tags/tag20.xml" ContentType="application/vnd.openxmlformats-officedocument.presentationml.tags+xml"/>
  <Override PartName="/ppt/theme/theme11.xml" ContentType="application/vnd.openxmlformats-officedocument.theme+xml"/>
  <Override PartName="/ppt/slideLayouts/slideLayout88.xml" ContentType="application/vnd.openxmlformats-officedocument.presentationml.slideLayout+xml"/>
  <Override PartName="/ppt/tags/tag6.xml" ContentType="application/vnd.openxmlformats-officedocument.presentationml.tags+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tags/tag113.xml" ContentType="application/vnd.openxmlformats-officedocument.presentationml.tags+xml"/>
  <Override PartName="/ppt/tags/tag160.xml" ContentType="application/vnd.openxmlformats-officedocument.presentationml.tags+xml"/>
  <Override PartName="/ppt/tags/tag258.xml" ContentType="application/vnd.openxmlformats-officedocument.presentationml.tags+xml"/>
  <Override PartName="/ppt/slides/slide45.xml" ContentType="application/vnd.openxmlformats-officedocument.presentationml.slide+xml"/>
  <Override PartName="/ppt/theme/theme3.xml" ContentType="application/vnd.openxmlformats-officedocument.theme+xml"/>
  <Override PartName="/ppt/tags/tag236.xml" ContentType="application/vnd.openxmlformats-officedocument.presentationml.tags+xml"/>
  <Override PartName="/ppt/tags/tag283.xml" ContentType="application/vnd.openxmlformats-officedocument.presentationml.tags+xml"/>
  <Override PartName="/ppt/slideLayouts/slideLayout44.xml" ContentType="application/vnd.openxmlformats-officedocument.presentationml.slideLayout+xml"/>
  <Override PartName="/ppt/tags/tag58.xml" ContentType="application/vnd.openxmlformats-officedocument.presentationml.tags+xml"/>
  <Override PartName="/ppt/slideLayouts/slideLayout91.xml" ContentType="application/vnd.openxmlformats-officedocument.presentationml.slideLayout+xml"/>
  <Default Extension="xls" ContentType="application/vnd.ms-excel"/>
  <Override PartName="/ppt/slides/slide23.xml" ContentType="application/vnd.openxmlformats-officedocument.presentationml.slide+xml"/>
  <Override PartName="/ppt/slideLayouts/slideLayout22.xml" ContentType="application/vnd.openxmlformats-officedocument.presentationml.slideLayout+xml"/>
  <Override PartName="/ppt/tags/tag198.xml" ContentType="application/vnd.openxmlformats-officedocument.presentationml.tags+xml"/>
  <Override PartName="/ppt/tags/tag214.xml" ContentType="application/vnd.openxmlformats-officedocument.presentationml.tags+xml"/>
  <Override PartName="/ppt/tags/tag261.xml" ContentType="application/vnd.openxmlformats-officedocument.presentationml.tags+xml"/>
  <Override PartName="/ppt/tags/tag36.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commentAuthors.xml" ContentType="application/vnd.openxmlformats-officedocument.presentationml.commentAuthors+xml"/>
  <Override PartName="/ppt/tags/tag14.xml" ContentType="application/vnd.openxmlformats-officedocument.presentationml.tags+xml"/>
  <Override PartName="/ppt/tags/tag61.xml" ContentType="application/vnd.openxmlformats-officedocument.presentationml.tags+xml"/>
  <Override PartName="/ppt/tags/tag129.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ags/tag107.xml" ContentType="application/vnd.openxmlformats-officedocument.presentationml.tags+xml"/>
  <Override PartName="/ppt/tags/tag154.xml" ContentType="application/vnd.openxmlformats-officedocument.presentationml.tags+xml"/>
  <Override PartName="/ppt/tags/tag277.xml" ContentType="application/vnd.openxmlformats-officedocument.presentationml.tags+xml"/>
  <Override PartName="/ppt/notesSlides/notesSlide5.xml" ContentType="application/vnd.openxmlformats-officedocument.presentationml.notes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85.xml" ContentType="application/vnd.openxmlformats-officedocument.presentationml.slideLayout+xml"/>
  <Override PartName="/ppt/tags/tag132.xml" ContentType="application/vnd.openxmlformats-officedocument.presentationml.tag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08.xml" ContentType="application/vnd.openxmlformats-officedocument.presentationml.tags+xml"/>
  <Override PartName="/ppt/tags/tag255.xml" ContentType="application/vnd.openxmlformats-officedocument.presentationml.tags+xml"/>
  <Override PartName="/ppt/tags/tag3.xml" ContentType="application/vnd.openxmlformats-officedocument.presentationml.tags+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tags/tag77.xml" ContentType="application/vnd.openxmlformats-officedocument.presentationml.tags+xml"/>
  <Override PartName="/ppt/tags/tag233.xml" ContentType="application/vnd.openxmlformats-officedocument.presentationml.tags+xml"/>
  <Override PartName="/ppt/tags/tag280.xml" ContentType="application/vnd.openxmlformats-officedocument.presentationml.tags+xml"/>
  <Override PartName="/ppt/diagrams/quickStyle1.xml" ContentType="application/vnd.openxmlformats-officedocument.drawingml.diagramStyle+xml"/>
  <Override PartName="/ppt/slides/slide42.xml" ContentType="application/vnd.openxmlformats-officedocument.presentationml.slide+xml"/>
  <Override PartName="/ppt/slideLayouts/slideLayout41.xml" ContentType="application/vnd.openxmlformats-officedocument.presentationml.slideLayout+xml"/>
  <Override PartName="/ppt/slides/slide20.xml" ContentType="application/vnd.openxmlformats-officedocument.presentationml.slide+xml"/>
  <Override PartName="/ppt/tags/tag55.xml" ContentType="application/vnd.openxmlformats-officedocument.presentationml.tags+xml"/>
  <Override PartName="/ppt/tags/tag211.xml" ContentType="application/vnd.openxmlformats-officedocument.presentationml.tags+xml"/>
  <Override PartName="/ppt/tags/tag33.xml" ContentType="application/vnd.openxmlformats-officedocument.presentationml.tags+xml"/>
  <Override PartName="/ppt/tags/tag80.xml" ContentType="application/vnd.openxmlformats-officedocument.presentationml.tags+xml"/>
  <Override PartName="/ppt/tags/tag148.xml" ContentType="application/vnd.openxmlformats-officedocument.presentationml.tags+xml"/>
  <Override PartName="/ppt/tags/tag195.xml" ContentType="application/vnd.openxmlformats-officedocument.presentationml.tags+xml"/>
  <Override PartName="/ppt/notesSlides/notesSlide11.xml" ContentType="application/vnd.openxmlformats-officedocument.presentationml.notesSlide+xml"/>
  <Override PartName="/ppt/tags/tag126.xml" ContentType="application/vnd.openxmlformats-officedocument.presentationml.tags+xml"/>
  <Override PartName="/ppt/tags/tag173.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slideLayouts/slideLayout79.xml" ContentType="application/vnd.openxmlformats-officedocument.presentationml.slideLayout+xml"/>
  <Override PartName="/ppt/tags/tag249.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04.xml" ContentType="application/vnd.openxmlformats-officedocument.presentationml.tags+xml"/>
  <Override PartName="/ppt/tags/tag151.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tags/tag227.xml" ContentType="application/vnd.openxmlformats-officedocument.presentationml.tags+xml"/>
  <Override PartName="/ppt/tags/tag274.xml" ContentType="application/vnd.openxmlformats-officedocument.presentationml.tags+xml"/>
  <Override PartName="/ppt/slideLayouts/slideLayout35.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slideLayouts/slideLayout82.xml" ContentType="application/vnd.openxmlformats-officedocument.presentationml.slideLayout+xml"/>
  <Override PartName="/ppt/tags/tag205.xml" ContentType="application/vnd.openxmlformats-officedocument.presentationml.tags+xml"/>
  <Override PartName="/ppt/tags/tag252.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theme/theme18.xml" ContentType="application/vnd.openxmlformats-officedocument.theme+xml"/>
  <Override PartName="/ppt/tableStyles.xml" ContentType="application/vnd.openxmlformats-officedocument.presentationml.tableStyles+xml"/>
  <Override PartName="/ppt/tags/tag27.xml" ContentType="application/vnd.openxmlformats-officedocument.presentationml.tags+xml"/>
  <Override PartName="/ppt/tags/tag74.xml" ContentType="application/vnd.openxmlformats-officedocument.presentationml.tags+xml"/>
  <Override PartName="/ppt/tags/tag230.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145.xml" ContentType="application/vnd.openxmlformats-officedocument.presentationml.tags+xml"/>
  <Override PartName="/ppt/tags/tag192.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268.xml" ContentType="application/vnd.openxmlformats-officedocument.presentationml.tags+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tags/tag123.xml" ContentType="application/vnd.openxmlformats-officedocument.presentationml.tags+xml"/>
  <Override PartName="/ppt/tags/tag170.xml" ContentType="application/vnd.openxmlformats-officedocument.presentationml.tags+xml"/>
  <Override PartName="/customXml/itemProps2.xml" ContentType="application/vnd.openxmlformats-officedocument.customXmlProperties+xml"/>
  <Override PartName="/ppt/slides/slide55.xml" ContentType="application/vnd.openxmlformats-officedocument.presentationml.slide+xml"/>
  <Override PartName="/ppt/tags/tag101.xml" ContentType="application/vnd.openxmlformats-officedocument.presentationml.tags+xml"/>
  <Override PartName="/ppt/tags/tag246.xml" ContentType="application/vnd.openxmlformats-officedocument.presentationml.tags+xml"/>
  <Override PartName="/ppt/slides/slide33.xml" ContentType="application/vnd.openxmlformats-officedocument.presentationml.slide+xml"/>
  <Override PartName="/ppt/slideLayouts/slideLayout54.xml" ContentType="application/vnd.openxmlformats-officedocument.presentationml.slideLayout+xml"/>
  <Override PartName="/ppt/tags/tag68.xml" ContentType="application/vnd.openxmlformats-officedocument.presentationml.tags+xml"/>
  <Override PartName="/ppt/tags/tag224.xml" ContentType="application/vnd.openxmlformats-officedocument.presentationml.tags+xml"/>
  <Override PartName="/ppt/tags/tag271.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tags/tag46.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71.xml" ContentType="application/vnd.openxmlformats-officedocument.presentationml.tags+xml"/>
  <Override PartName="/ppt/theme/theme15.xml" ContentType="application/vnd.openxmlformats-officedocument.theme+xml"/>
  <Override PartName="/ppt/tags/tag117.xml" ContentType="application/vnd.openxmlformats-officedocument.presentationml.tags+xml"/>
  <Override PartName="/ppt/tags/tag164.xml" ContentType="application/vnd.openxmlformats-officedocument.presentationml.tags+xml"/>
  <Override PartName="/ppt/slides/slide49.xml" ContentType="application/vnd.openxmlformats-officedocument.presentationml.slide+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18.xml" ContentType="application/vnd.openxmlformats-officedocument.presentationml.tags+xml"/>
  <Override PartName="/ppt/tags/tag265.xml" ContentType="application/vnd.openxmlformats-officedocument.presentationml.tags+xml"/>
  <Override PartName="/ppt/slides/slide2.xml" ContentType="application/vnd.openxmlformats-officedocument.presentationml.slide+xml"/>
  <Override PartName="/ppt/slides/slide52.xml" ContentType="application/vnd.openxmlformats-officedocument.presentationml.slide+xml"/>
  <Override PartName="/ppt/slideLayouts/slideLayout26.xml" ContentType="application/vnd.openxmlformats-officedocument.presentationml.slideLayout+xml"/>
  <Default Extension="wmf" ContentType="image/x-wmf"/>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notesSlides/notesSlide18.xml" ContentType="application/vnd.openxmlformats-officedocument.presentationml.notes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tags/tag221.xml" ContentType="application/vnd.openxmlformats-officedocument.presentationml.tags+xml"/>
  <Override PartName="/ppt/slideMasters/slideMaster13.xml" ContentType="application/vnd.openxmlformats-officedocument.presentationml.slideMaster+xml"/>
  <Override PartName="/ppt/tags/tag43.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heme/theme12.xml" ContentType="application/vnd.openxmlformats-officedocument.theme+xml"/>
  <Override PartName="/ppt/tags/tag136.xml" ContentType="application/vnd.openxmlformats-officedocument.presentationml.tags+xml"/>
  <Override PartName="/ppt/slideLayouts/slideLayout89.xml" ContentType="application/vnd.openxmlformats-officedocument.presentationml.slideLayout+xml"/>
  <Override PartName="/ppt/tags/tag183.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tags/tag161.xml" ContentType="application/vnd.openxmlformats-officedocument.presentationml.tags+xml"/>
  <Override PartName="/ppt/tags/tag259.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slideLayouts/slideLayout67.xml" ContentType="application/vnd.openxmlformats-officedocument.presentationml.slideLayout+xml"/>
  <Override PartName="/ppt/slides/slide46.xml" ContentType="application/vnd.openxmlformats-officedocument.presentationml.slide+xml"/>
  <Override PartName="/ppt/slideLayouts/slideLayout45.xml" ContentType="application/vnd.openxmlformats-officedocument.presentationml.slideLayout+xml"/>
  <Override PartName="/ppt/tags/tag237.xml" ContentType="application/vnd.openxmlformats-officedocument.presentationml.tags+xml"/>
  <Override PartName="/ppt/tags/tag284.xml" ContentType="application/vnd.openxmlformats-officedocument.presentationml.tags+xml"/>
  <Override PartName="/ppt/slides/slide24.xml" ContentType="application/vnd.openxmlformats-officedocument.presentationml.slide+xml"/>
  <Override PartName="/ppt/tags/tag59.xml" ContentType="application/vnd.openxmlformats-officedocument.presentationml.tags+xml"/>
  <Override PartName="/ppt/tags/tag215.xml" ContentType="application/vnd.openxmlformats-officedocument.presentationml.tags+xml"/>
  <Override PartName="/ppt/slideLayouts/slideLayout92.xml" ContentType="application/vnd.openxmlformats-officedocument.presentationml.slideLayout+xml"/>
  <Override PartName="/ppt/tags/tag262.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tags/tag84.xml" ContentType="application/vnd.openxmlformats-officedocument.presentationml.tags+xml"/>
  <Override PartName="/ppt/tags/tag199.xml" ContentType="application/vnd.openxmlformats-officedocument.presentationml.tags+xml"/>
  <Override PartName="/ppt/notesSlides/notesSlide15.xml" ContentType="application/vnd.openxmlformats-officedocument.presentationml.notesSlide+xml"/>
  <Override PartName="/ppt/tags/tag177.xml" ContentType="application/vnd.openxmlformats-officedocument.presentationml.tags+xml"/>
  <Override PartName="/ppt/tags/tag240.xml" ContentType="application/vnd.openxmlformats-officedocument.presentationml.tags+xml"/>
  <Override PartName="/ppt/slideLayouts/slideLayout101.xml" ContentType="application/vnd.openxmlformats-officedocument.presentationml.slideLayout+xml"/>
  <Override PartName="/ppt/tags/tag15.xml" ContentType="application/vnd.openxmlformats-officedocument.presentationml.tags+xml"/>
  <Override PartName="/ppt/tags/tag62.xml" ContentType="application/vnd.openxmlformats-officedocument.presentationml.tags+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ags/tag40.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180.xml" ContentType="application/vnd.openxmlformats-officedocument.presentationml.tags+xml"/>
  <Override PartName="/ppt/tags/tag278.xml" ContentType="application/vnd.openxmlformats-officedocument.presentationml.tags+xml"/>
  <Override PartName="/ppt/diagrams/data1.xml" ContentType="application/vnd.openxmlformats-officedocument.drawingml.diagramData+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tags/tag209.xml" ContentType="application/vnd.openxmlformats-officedocument.presentationml.tags+xml"/>
  <Override PartName="/ppt/tags/tag256.xml" ContentType="application/vnd.openxmlformats-officedocument.presentationml.tags+xml"/>
  <Override PartName="/ppt/slides/slide18.xml" ContentType="application/vnd.openxmlformats-officedocument.presentationml.slide+xml"/>
  <Override PartName="/ppt/tags/tag4.xml" ContentType="application/vnd.openxmlformats-officedocument.presentationml.tags+xml"/>
  <Override PartName="/ppt/slideLayouts/slideLayout17.xml" ContentType="application/vnd.openxmlformats-officedocument.presentationml.slideLayout+xml"/>
  <Override PartName="/ppt/slideLayouts/slideLayout64.xml" ContentType="application/vnd.openxmlformats-officedocument.presentationml.slideLayout+xml"/>
  <Override PartName="/ppt/tags/tag111.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234.xml" ContentType="application/vnd.openxmlformats-officedocument.presentationml.tags+xml"/>
  <Override PartName="/ppt/tags/tag281.xml" ContentType="application/vnd.openxmlformats-officedocument.presentationml.tags+xml"/>
  <Override PartName="/ppt/slideLayouts/slideLayout42.xml" ContentType="application/vnd.openxmlformats-officedocument.presentationml.slideLayout+xml"/>
  <Override PartName="/ppt/tags/tag56.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notesSlides/notesSlide3.xml" ContentType="application/vnd.openxmlformats-officedocument.presentationml.notes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tags/tag130.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ags/tag75.xml" ContentType="application/vnd.openxmlformats-officedocument.presentationml.tags+xml"/>
  <Override PartName="/ppt/tags/tag231.xml" ContentType="application/vnd.openxmlformats-officedocument.presentationml.tags+xml"/>
  <Override PartName="/ppt/slides/slide40.xml" ContentType="application/vnd.openxmlformats-officedocument.presentationml.slide+xml"/>
  <Override PartName="/ppt/tags/tag168.xml" ContentType="application/vnd.openxmlformats-officedocument.presentationml.tags+xml"/>
  <Override PartName="/ppt/tags/tag53.xml" ContentType="application/vnd.openxmlformats-officedocument.presentationml.tags+xml"/>
  <Default Extension="vml" ContentType="application/vnd.openxmlformats-officedocument.vmlDrawing"/>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customXml/itemProps3.xml" ContentType="application/vnd.openxmlformats-officedocument.customXmlProperties+xml"/>
  <Override PartName="/ppt/slideMasters/slideMaster1.xml" ContentType="application/vnd.openxmlformats-officedocument.presentationml.slideMaster+xml"/>
  <Override PartName="/ppt/slideLayouts/slideLayout55.xml" ContentType="application/vnd.openxmlformats-officedocument.presentationml.slideLayout+xml"/>
  <Override PartName="/ppt/tags/tag102.xml" ContentType="application/vnd.openxmlformats-officedocument.presentationml.tags+xml"/>
  <Override PartName="/ppt/slides/slide34.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slideLayouts/slideLayout80.xml" ContentType="application/vnd.openxmlformats-officedocument.presentationml.slideLayout+xml"/>
  <Override PartName="/ppt/tags/tag203.xml" ContentType="application/vnd.openxmlformats-officedocument.presentationml.tags+xml"/>
  <Override PartName="/ppt/tags/tag250.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theme/theme16.xml" ContentType="application/vnd.openxmlformats-officedocument.theme+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heme/theme8.xml" ContentType="application/vnd.openxmlformats-officedocument.theme+xml"/>
  <Override PartName="/ppt/tags/tag50.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tags/tag121.xml" ContentType="application/vnd.openxmlformats-officedocument.presentationml.tags+xml"/>
  <Override PartName="/ppt/diagrams/drawing1.xml" ContentType="application/vnd.ms-office.drawingml.diagramDrawing+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slides/slide31.xml" ContentType="application/vnd.openxmlformats-officedocument.presentationml.slide+xml"/>
  <Override PartName="/ppt/tags/tag19.xml" ContentType="application/vnd.openxmlformats-officedocument.presentationml.tags+xml"/>
  <Override PartName="/ppt/slideLayouts/slideLayout52.xml" ContentType="application/vnd.openxmlformats-officedocument.presentationml.slideLayout+xml"/>
  <Override PartName="/ppt/tags/tag66.xml" ContentType="application/vnd.openxmlformats-officedocument.presentationml.tags+xml"/>
  <Override PartName="/ppt/tags/tag222.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notesSlides/notesSlide22.xml" ContentType="application/vnd.openxmlformats-officedocument.presentationml.notesSlide+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22.xml" ContentType="application/vnd.openxmlformats-officedocument.presentationml.tags+xml"/>
  <Override PartName="/ppt/theme/theme13.xml" ContentType="application/vnd.openxmlformats-officedocument.theme+xml"/>
  <Override PartName="/ppt/slideLayouts/slideLayout68.xml" ContentType="application/vnd.openxmlformats-officedocument.presentationml.slideLayout+xml"/>
  <Override PartName="/ppt/tags/tag115.xml" ContentType="application/vnd.openxmlformats-officedocument.presentationml.tags+xml"/>
  <Override PartName="/ppt/tags/tag162.xml" ContentType="application/vnd.openxmlformats-officedocument.presentationml.tags+xml"/>
  <Override PartName="/ppt/slides/slide47.xml" ContentType="application/vnd.openxmlformats-officedocument.presentationml.slid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slideLayouts/slideLayout46.xml" ContentType="application/vnd.openxmlformats-officedocument.presentationml.slideLayout+xml"/>
  <Override PartName="/ppt/tags/tag216.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1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3" r:id="rId3"/>
    <p:sldMasterId id="2147483694" r:id="rId4"/>
    <p:sldMasterId id="2147483705" r:id="rId5"/>
    <p:sldMasterId id="2147483777" r:id="rId6"/>
    <p:sldMasterId id="2147483915" r:id="rId7"/>
    <p:sldMasterId id="2147483986" r:id="rId8"/>
    <p:sldMasterId id="2147483990" r:id="rId9"/>
    <p:sldMasterId id="2147483994" r:id="rId10"/>
    <p:sldMasterId id="2147484064" r:id="rId11"/>
    <p:sldMasterId id="2147484069" r:id="rId12"/>
    <p:sldMasterId id="2147484083" r:id="rId13"/>
    <p:sldMasterId id="2147484088" r:id="rId14"/>
    <p:sldMasterId id="2147484092" r:id="rId15"/>
    <p:sldMasterId id="2147484095" r:id="rId16"/>
    <p:sldMasterId id="2147484098" r:id="rId17"/>
  </p:sldMasterIdLst>
  <p:notesMasterIdLst>
    <p:notesMasterId r:id="rId73"/>
  </p:notesMasterIdLst>
  <p:sldIdLst>
    <p:sldId id="256" r:id="rId18"/>
    <p:sldId id="975" r:id="rId19"/>
    <p:sldId id="1274" r:id="rId20"/>
    <p:sldId id="1219" r:id="rId21"/>
    <p:sldId id="1230" r:id="rId22"/>
    <p:sldId id="1235" r:id="rId23"/>
    <p:sldId id="1236" r:id="rId24"/>
    <p:sldId id="1237" r:id="rId25"/>
    <p:sldId id="1238" r:id="rId26"/>
    <p:sldId id="1239" r:id="rId27"/>
    <p:sldId id="1240" r:id="rId28"/>
    <p:sldId id="1241" r:id="rId29"/>
    <p:sldId id="1242" r:id="rId30"/>
    <p:sldId id="1243" r:id="rId31"/>
    <p:sldId id="1244" r:id="rId32"/>
    <p:sldId id="1245" r:id="rId33"/>
    <p:sldId id="1275" r:id="rId34"/>
    <p:sldId id="1179" r:id="rId35"/>
    <p:sldId id="1225" r:id="rId36"/>
    <p:sldId id="1184" r:id="rId37"/>
    <p:sldId id="1246" r:id="rId38"/>
    <p:sldId id="1247" r:id="rId39"/>
    <p:sldId id="1249" r:id="rId40"/>
    <p:sldId id="1251" r:id="rId41"/>
    <p:sldId id="1252" r:id="rId42"/>
    <p:sldId id="1185" r:id="rId43"/>
    <p:sldId id="1221" r:id="rId44"/>
    <p:sldId id="1233" r:id="rId45"/>
    <p:sldId id="1188" r:id="rId46"/>
    <p:sldId id="1227" r:id="rId47"/>
    <p:sldId id="1253" r:id="rId48"/>
    <p:sldId id="1254" r:id="rId49"/>
    <p:sldId id="1255" r:id="rId50"/>
    <p:sldId id="1256" r:id="rId51"/>
    <p:sldId id="1260" r:id="rId52"/>
    <p:sldId id="1257" r:id="rId53"/>
    <p:sldId id="1258" r:id="rId54"/>
    <p:sldId id="1261" r:id="rId55"/>
    <p:sldId id="1263" r:id="rId56"/>
    <p:sldId id="1259" r:id="rId57"/>
    <p:sldId id="1262" r:id="rId58"/>
    <p:sldId id="1264" r:id="rId59"/>
    <p:sldId id="1228" r:id="rId60"/>
    <p:sldId id="1265" r:id="rId61"/>
    <p:sldId id="1266" r:id="rId62"/>
    <p:sldId id="1267" r:id="rId63"/>
    <p:sldId id="1268" r:id="rId64"/>
    <p:sldId id="1269" r:id="rId65"/>
    <p:sldId id="1270" r:id="rId66"/>
    <p:sldId id="1271" r:id="rId67"/>
    <p:sldId id="1272" r:id="rId68"/>
    <p:sldId id="1273" r:id="rId69"/>
    <p:sldId id="1229" r:id="rId70"/>
    <p:sldId id="1205" r:id="rId71"/>
    <p:sldId id="1171" r:id="rId72"/>
  </p:sldIdLst>
  <p:sldSz cx="9144000" cy="6858000" type="screen4x3"/>
  <p:notesSz cx="6858000" cy="9144000"/>
  <p:defaultTextStyle>
    <a:defPPr>
      <a:defRPr lang="en-US"/>
    </a:defPPr>
    <a:lvl1pPr algn="l" rtl="0" fontAlgn="base">
      <a:spcBef>
        <a:spcPct val="0"/>
      </a:spcBef>
      <a:spcAft>
        <a:spcPct val="0"/>
      </a:spcAft>
      <a:defRPr sz="1200" i="1" kern="1200">
        <a:solidFill>
          <a:schemeClr val="tx1"/>
        </a:solidFill>
        <a:latin typeface="Arial" charset="0"/>
        <a:ea typeface="+mn-ea"/>
        <a:cs typeface="+mn-cs"/>
      </a:defRPr>
    </a:lvl1pPr>
    <a:lvl2pPr marL="457200" algn="l" rtl="0" fontAlgn="base">
      <a:spcBef>
        <a:spcPct val="0"/>
      </a:spcBef>
      <a:spcAft>
        <a:spcPct val="0"/>
      </a:spcAft>
      <a:defRPr sz="1200" i="1" kern="1200">
        <a:solidFill>
          <a:schemeClr val="tx1"/>
        </a:solidFill>
        <a:latin typeface="Arial" charset="0"/>
        <a:ea typeface="+mn-ea"/>
        <a:cs typeface="+mn-cs"/>
      </a:defRPr>
    </a:lvl2pPr>
    <a:lvl3pPr marL="914400" algn="l" rtl="0" fontAlgn="base">
      <a:spcBef>
        <a:spcPct val="0"/>
      </a:spcBef>
      <a:spcAft>
        <a:spcPct val="0"/>
      </a:spcAft>
      <a:defRPr sz="1200" i="1" kern="1200">
        <a:solidFill>
          <a:schemeClr val="tx1"/>
        </a:solidFill>
        <a:latin typeface="Arial" charset="0"/>
        <a:ea typeface="+mn-ea"/>
        <a:cs typeface="+mn-cs"/>
      </a:defRPr>
    </a:lvl3pPr>
    <a:lvl4pPr marL="1371600" algn="l" rtl="0" fontAlgn="base">
      <a:spcBef>
        <a:spcPct val="0"/>
      </a:spcBef>
      <a:spcAft>
        <a:spcPct val="0"/>
      </a:spcAft>
      <a:defRPr sz="1200" i="1" kern="1200">
        <a:solidFill>
          <a:schemeClr val="tx1"/>
        </a:solidFill>
        <a:latin typeface="Arial" charset="0"/>
        <a:ea typeface="+mn-ea"/>
        <a:cs typeface="+mn-cs"/>
      </a:defRPr>
    </a:lvl4pPr>
    <a:lvl5pPr marL="1828800" algn="l" rtl="0" fontAlgn="base">
      <a:spcBef>
        <a:spcPct val="0"/>
      </a:spcBef>
      <a:spcAft>
        <a:spcPct val="0"/>
      </a:spcAft>
      <a:defRPr sz="1200" i="1" kern="1200">
        <a:solidFill>
          <a:schemeClr val="tx1"/>
        </a:solidFill>
        <a:latin typeface="Arial" charset="0"/>
        <a:ea typeface="+mn-ea"/>
        <a:cs typeface="+mn-cs"/>
      </a:defRPr>
    </a:lvl5pPr>
    <a:lvl6pPr marL="2286000" algn="l" defTabSz="914400" rtl="0" eaLnBrk="1" latinLnBrk="0" hangingPunct="1">
      <a:defRPr sz="1200" i="1" kern="1200">
        <a:solidFill>
          <a:schemeClr val="tx1"/>
        </a:solidFill>
        <a:latin typeface="Arial" charset="0"/>
        <a:ea typeface="+mn-ea"/>
        <a:cs typeface="+mn-cs"/>
      </a:defRPr>
    </a:lvl6pPr>
    <a:lvl7pPr marL="2743200" algn="l" defTabSz="914400" rtl="0" eaLnBrk="1" latinLnBrk="0" hangingPunct="1">
      <a:defRPr sz="1200" i="1" kern="1200">
        <a:solidFill>
          <a:schemeClr val="tx1"/>
        </a:solidFill>
        <a:latin typeface="Arial" charset="0"/>
        <a:ea typeface="+mn-ea"/>
        <a:cs typeface="+mn-cs"/>
      </a:defRPr>
    </a:lvl7pPr>
    <a:lvl8pPr marL="3200400" algn="l" defTabSz="914400" rtl="0" eaLnBrk="1" latinLnBrk="0" hangingPunct="1">
      <a:defRPr sz="1200" i="1" kern="1200">
        <a:solidFill>
          <a:schemeClr val="tx1"/>
        </a:solidFill>
        <a:latin typeface="Arial" charset="0"/>
        <a:ea typeface="+mn-ea"/>
        <a:cs typeface="+mn-cs"/>
      </a:defRPr>
    </a:lvl8pPr>
    <a:lvl9pPr marL="3657600" algn="l" defTabSz="914400" rtl="0" eaLnBrk="1" latinLnBrk="0" hangingPunct="1">
      <a:defRPr sz="1200" i="1"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ishmat" initials="" lastIdx="1" clrIdx="0"/>
  <p:cmAuthor id="1" name="manisham"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C70C4"/>
    <a:srgbClr val="2DBDDF"/>
    <a:srgbClr val="236B85"/>
    <a:srgbClr val="CCECFF"/>
    <a:srgbClr val="F8FDFE"/>
    <a:srgbClr val="000000"/>
    <a:srgbClr val="EEECE1"/>
    <a:srgbClr val="08927B"/>
    <a:srgbClr val="2E1010"/>
    <a:srgbClr val="CC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4" autoAdjust="0"/>
    <p:restoredTop sz="95823" autoAdjust="0"/>
  </p:normalViewPr>
  <p:slideViewPr>
    <p:cSldViewPr>
      <p:cViewPr varScale="1">
        <p:scale>
          <a:sx n="100" d="100"/>
          <a:sy n="100" d="100"/>
        </p:scale>
        <p:origin x="-372" y="-96"/>
      </p:cViewPr>
      <p:guideLst>
        <p:guide orient="horz" pos="3984"/>
        <p:guide pos="912"/>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commentAuthors" Target="commentAuthors.xml"/><Relationship Id="rId79" Type="http://schemas.openxmlformats.org/officeDocument/2006/relationships/customXml" Target="../customXml/item1.xml"/><Relationship Id="rId5" Type="http://schemas.openxmlformats.org/officeDocument/2006/relationships/slideMaster" Target="slideMasters/slideMaster5.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customXml" Target="../customXml/item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notesMaster" Target="notesMasters/notesMaster1.xml"/><Relationship Id="rId78" Type="http://schemas.openxmlformats.org/officeDocument/2006/relationships/tableStyles" Target="tableStyles.xml"/><Relationship Id="rId81"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5C0A2-E1C9-4803-BDDD-7EB5294ABC6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FD65538-B02B-4E3A-8DB3-E45CCE2049F1}">
      <dgm:prSet phldrT="[Text]" custT="1"/>
      <dgm:spPr/>
      <dgm:t>
        <a:bodyPr/>
        <a:lstStyle/>
        <a:p>
          <a:pPr algn="ctr">
            <a:lnSpc>
              <a:spcPct val="130000"/>
            </a:lnSpc>
          </a:pPr>
          <a:r>
            <a:rPr lang="en-US" sz="1200" b="1" dirty="0" smtClean="0">
              <a:solidFill>
                <a:schemeClr val="tx1"/>
              </a:solidFill>
              <a:latin typeface="Aharoni" pitchFamily="2" charset="-79"/>
              <a:cs typeface="Aharoni" pitchFamily="2" charset="-79"/>
            </a:rPr>
            <a:t>Rivalry</a:t>
          </a:r>
        </a:p>
        <a:p>
          <a:pPr algn="just">
            <a:lnSpc>
              <a:spcPct val="100000"/>
            </a:lnSpc>
          </a:pPr>
          <a:r>
            <a:rPr lang="en-US" sz="1100" dirty="0" smtClean="0">
              <a:solidFill>
                <a:schemeClr val="tx1"/>
              </a:solidFill>
              <a:latin typeface="+mj-lt"/>
              <a:cs typeface="Arial" pitchFamily="34" charset="0"/>
            </a:rPr>
            <a:t>• </a:t>
          </a:r>
          <a:r>
            <a:rPr lang="en-US" sz="1200" dirty="0" smtClean="0">
              <a:solidFill>
                <a:schemeClr val="tx1"/>
              </a:solidFill>
              <a:latin typeface="+mj-lt"/>
              <a:cs typeface="Arial" pitchFamily="34" charset="0"/>
            </a:rPr>
            <a:t>Diversification tends to decrease rivalry, as it defends revenues from declines in any particular market segment.</a:t>
          </a:r>
        </a:p>
        <a:p>
          <a:pPr algn="just">
            <a:lnSpc>
              <a:spcPct val="100000"/>
            </a:lnSpc>
          </a:pPr>
          <a:r>
            <a:rPr lang="en-US" sz="1200" dirty="0" smtClean="0">
              <a:solidFill>
                <a:schemeClr val="tx1"/>
              </a:solidFill>
              <a:latin typeface="+mj-lt"/>
              <a:cs typeface="Arial" pitchFamily="34" charset="0"/>
            </a:rPr>
            <a:t>• Continuous innovation on technology leads to new products being introduced to market, enhancing rivalry</a:t>
          </a:r>
          <a:r>
            <a:rPr lang="en-US" sz="1100" dirty="0" smtClean="0">
              <a:solidFill>
                <a:schemeClr val="tx1"/>
              </a:solidFill>
              <a:latin typeface="+mj-lt"/>
              <a:cs typeface="Arial" pitchFamily="34" charset="0"/>
            </a:rPr>
            <a:t>.</a:t>
          </a:r>
          <a:endParaRPr lang="en-US" sz="1100" dirty="0">
            <a:solidFill>
              <a:schemeClr val="tx1"/>
            </a:solidFill>
            <a:latin typeface="+mj-lt"/>
            <a:cs typeface="Arial" pitchFamily="34" charset="0"/>
          </a:endParaRPr>
        </a:p>
      </dgm:t>
    </dgm:pt>
    <dgm:pt modelId="{7315C418-B075-4DE4-9025-64809BFA5D3C}" type="parTrans" cxnId="{63BEC805-EE63-40FD-8902-9FB6C7DC08A7}">
      <dgm:prSet/>
      <dgm:spPr/>
      <dgm:t>
        <a:bodyPr/>
        <a:lstStyle/>
        <a:p>
          <a:endParaRPr lang="en-US">
            <a:latin typeface="+mj-lt"/>
          </a:endParaRPr>
        </a:p>
      </dgm:t>
    </dgm:pt>
    <dgm:pt modelId="{8146342F-BD64-4842-A1D5-123C2A1D1A33}" type="sibTrans" cxnId="{63BEC805-EE63-40FD-8902-9FB6C7DC08A7}">
      <dgm:prSet/>
      <dgm:spPr/>
      <dgm:t>
        <a:bodyPr/>
        <a:lstStyle/>
        <a:p>
          <a:endParaRPr lang="en-US">
            <a:latin typeface="+mj-lt"/>
          </a:endParaRPr>
        </a:p>
      </dgm:t>
    </dgm:pt>
    <dgm:pt modelId="{BE559C70-FA0B-4A10-B22B-6CD2BE9DE2B8}">
      <dgm:prSet phldrT="[Text]" custT="1"/>
      <dgm:spPr>
        <a:solidFill>
          <a:schemeClr val="accent3"/>
        </a:solidFill>
      </dgm:spPr>
      <dgm:t>
        <a:bodyPr anchor="t" anchorCtr="0"/>
        <a:lstStyle/>
        <a:p>
          <a:pPr algn="ctr">
            <a:lnSpc>
              <a:spcPct val="200000"/>
            </a:lnSpc>
          </a:pPr>
          <a:r>
            <a:rPr lang="en-US" sz="1200" b="1" dirty="0" smtClean="0">
              <a:latin typeface="Aharoni" pitchFamily="2" charset="-79"/>
              <a:cs typeface="Aharoni" pitchFamily="2" charset="-79"/>
            </a:rPr>
            <a:t>New Entrants</a:t>
          </a:r>
        </a:p>
        <a:p>
          <a:pPr algn="just">
            <a:lnSpc>
              <a:spcPct val="100000"/>
            </a:lnSpc>
          </a:pPr>
          <a:r>
            <a:rPr lang="en-US" sz="1200" dirty="0" smtClean="0">
              <a:latin typeface="+mj-lt"/>
              <a:cs typeface="Arial" pitchFamily="34" charset="0"/>
            </a:rPr>
            <a:t>• </a:t>
          </a:r>
          <a:r>
            <a:rPr lang="en-US" sz="1200" dirty="0" smtClean="0">
              <a:latin typeface="+mj-lt"/>
            </a:rPr>
            <a:t>Skilled employees &amp; computer hardware are key inputs &amp; low capital requirements mean entry is eased.</a:t>
          </a:r>
        </a:p>
        <a:p>
          <a:pPr algn="just">
            <a:lnSpc>
              <a:spcPct val="100000"/>
            </a:lnSpc>
          </a:pPr>
          <a:r>
            <a:rPr lang="en-US" sz="1200" dirty="0" smtClean="0">
              <a:latin typeface="+mj-lt"/>
              <a:cs typeface="Arial"/>
            </a:rPr>
            <a:t>• </a:t>
          </a:r>
          <a:r>
            <a:rPr lang="en-US" sz="1200" dirty="0" smtClean="0">
              <a:latin typeface="+mj-lt"/>
            </a:rPr>
            <a:t>New products are frequently launched.</a:t>
          </a:r>
        </a:p>
        <a:p>
          <a:pPr algn="just">
            <a:lnSpc>
              <a:spcPct val="100000"/>
            </a:lnSpc>
          </a:pPr>
          <a:r>
            <a:rPr lang="en-US" sz="1200" dirty="0" smtClean="0">
              <a:latin typeface="+mj-lt"/>
              <a:cs typeface="Arial"/>
            </a:rPr>
            <a:t>• </a:t>
          </a:r>
          <a:r>
            <a:rPr lang="en-US" sz="1200" dirty="0" smtClean="0">
              <a:latin typeface="+mj-lt"/>
            </a:rPr>
            <a:t>Significant R &amp; D investment is required.</a:t>
          </a:r>
        </a:p>
        <a:p>
          <a:pPr algn="just">
            <a:lnSpc>
              <a:spcPct val="100000"/>
            </a:lnSpc>
          </a:pPr>
          <a:r>
            <a:rPr lang="en-US" sz="1200" dirty="0" smtClean="0">
              <a:latin typeface="+mj-lt"/>
              <a:cs typeface="Arial"/>
            </a:rPr>
            <a:t>• </a:t>
          </a:r>
          <a:r>
            <a:rPr lang="en-US" sz="1200" dirty="0" smtClean="0">
              <a:latin typeface="+mj-lt"/>
            </a:rPr>
            <a:t>Access to skilled software programmers by new entrants is challenged by existence of training paths offered by major players.</a:t>
          </a:r>
          <a:endParaRPr lang="en-US" sz="1200" dirty="0">
            <a:latin typeface="+mj-lt"/>
            <a:cs typeface="Arial" pitchFamily="34" charset="0"/>
          </a:endParaRPr>
        </a:p>
      </dgm:t>
    </dgm:pt>
    <dgm:pt modelId="{C896735E-61A5-45E3-8FA4-A47FB3C1F754}" type="parTrans" cxnId="{2237E231-61E1-421C-9EC8-E38BA8225391}">
      <dgm:prSet/>
      <dgm:spPr/>
      <dgm:t>
        <a:bodyPr/>
        <a:lstStyle/>
        <a:p>
          <a:endParaRPr lang="en-US">
            <a:latin typeface="+mj-lt"/>
          </a:endParaRPr>
        </a:p>
      </dgm:t>
    </dgm:pt>
    <dgm:pt modelId="{B3D27241-6E4E-496A-AB3C-D5ABFA2C3781}" type="sibTrans" cxnId="{2237E231-61E1-421C-9EC8-E38BA8225391}">
      <dgm:prSet/>
      <dgm:spPr/>
      <dgm:t>
        <a:bodyPr/>
        <a:lstStyle/>
        <a:p>
          <a:endParaRPr lang="en-US">
            <a:latin typeface="+mj-lt"/>
          </a:endParaRPr>
        </a:p>
      </dgm:t>
    </dgm:pt>
    <dgm:pt modelId="{0F5B7FD5-053B-4089-91E9-698A44493490}">
      <dgm:prSet phldrT="[Text]" custT="1"/>
      <dgm:spPr>
        <a:solidFill>
          <a:schemeClr val="accent5">
            <a:lumMod val="75000"/>
          </a:schemeClr>
        </a:solidFill>
      </dgm:spPr>
      <dgm:t>
        <a:bodyPr anchor="t" anchorCtr="0"/>
        <a:lstStyle/>
        <a:p>
          <a:pPr algn="ctr">
            <a:lnSpc>
              <a:spcPct val="100000"/>
            </a:lnSpc>
          </a:pPr>
          <a:r>
            <a:rPr lang="en-US" sz="1200" b="1" dirty="0" smtClean="0">
              <a:latin typeface="Aharoni" pitchFamily="2" charset="-79"/>
              <a:cs typeface="Aharoni" pitchFamily="2" charset="-79"/>
            </a:rPr>
            <a:t>Buyer Power</a:t>
          </a:r>
        </a:p>
        <a:p>
          <a:pPr algn="just">
            <a:lnSpc>
              <a:spcPct val="100000"/>
            </a:lnSpc>
          </a:pPr>
          <a:r>
            <a:rPr lang="en-US" sz="1200" dirty="0" smtClean="0">
              <a:latin typeface="+mj-lt"/>
              <a:cs typeface="Arial"/>
            </a:rPr>
            <a:t>• </a:t>
          </a:r>
          <a:r>
            <a:rPr lang="en-US" sz="1200" dirty="0" smtClean="0">
              <a:latin typeface="+mj-lt"/>
            </a:rPr>
            <a:t>Buyers include individual consumers, businesses of all sizes &amp; govt. institutions. </a:t>
          </a:r>
        </a:p>
        <a:p>
          <a:pPr algn="just">
            <a:lnSpc>
              <a:spcPct val="100000"/>
            </a:lnSpc>
          </a:pPr>
          <a:r>
            <a:rPr lang="en-US" sz="1200" dirty="0" smtClean="0">
              <a:latin typeface="+mj-lt"/>
              <a:cs typeface="Arial"/>
            </a:rPr>
            <a:t>• </a:t>
          </a:r>
          <a:r>
            <a:rPr lang="en-US" sz="1200" dirty="0" smtClean="0">
              <a:latin typeface="+mj-lt"/>
            </a:rPr>
            <a:t>Buyer often reliant on particular players for industry-specific software  thus switching costs can be high.</a:t>
          </a:r>
        </a:p>
        <a:p>
          <a:pPr algn="just">
            <a:lnSpc>
              <a:spcPct val="100000"/>
            </a:lnSpc>
          </a:pPr>
          <a:r>
            <a:rPr lang="en-US" sz="1200" dirty="0" smtClean="0">
              <a:latin typeface="+mj-lt"/>
              <a:cs typeface="Arial"/>
            </a:rPr>
            <a:t>• </a:t>
          </a:r>
          <a:r>
            <a:rPr lang="en-US" sz="1200" dirty="0" smtClean="0">
              <a:latin typeface="+mj-lt"/>
            </a:rPr>
            <a:t>Strong bargaining power when buyers are large firms.</a:t>
          </a:r>
        </a:p>
        <a:p>
          <a:pPr algn="just">
            <a:lnSpc>
              <a:spcPct val="100000"/>
            </a:lnSpc>
          </a:pPr>
          <a:r>
            <a:rPr lang="en-US" sz="1200" dirty="0" smtClean="0">
              <a:latin typeface="+mj-lt"/>
              <a:cs typeface="Arial"/>
            </a:rPr>
            <a:t>• </a:t>
          </a:r>
          <a:r>
            <a:rPr lang="en-US" sz="1200" dirty="0" smtClean="0">
              <a:latin typeface="+mj-lt"/>
            </a:rPr>
            <a:t>Switching costs are lower in B2C software segment, when purchasing computer games. Although loyalty to games and consoles does not extend to software companies.</a:t>
          </a:r>
          <a:endParaRPr lang="en-US" sz="1200" dirty="0">
            <a:latin typeface="+mj-lt"/>
            <a:cs typeface="Arial" pitchFamily="34" charset="0"/>
          </a:endParaRPr>
        </a:p>
      </dgm:t>
    </dgm:pt>
    <dgm:pt modelId="{5431C599-1224-4C1F-B7E3-A77F231D045E}" type="parTrans" cxnId="{5A6A7F27-AA06-49AD-BE43-791664A23B83}">
      <dgm:prSet/>
      <dgm:spPr/>
      <dgm:t>
        <a:bodyPr/>
        <a:lstStyle/>
        <a:p>
          <a:endParaRPr lang="en-US">
            <a:latin typeface="+mj-lt"/>
          </a:endParaRPr>
        </a:p>
      </dgm:t>
    </dgm:pt>
    <dgm:pt modelId="{61727350-03D1-449B-8CAF-D07DBFE72458}" type="sibTrans" cxnId="{5A6A7F27-AA06-49AD-BE43-791664A23B83}">
      <dgm:prSet/>
      <dgm:spPr/>
      <dgm:t>
        <a:bodyPr/>
        <a:lstStyle/>
        <a:p>
          <a:endParaRPr lang="en-US">
            <a:latin typeface="+mj-lt"/>
          </a:endParaRPr>
        </a:p>
      </dgm:t>
    </dgm:pt>
    <dgm:pt modelId="{1CCF10EC-D9EA-4B6D-8F7B-DEF489E8388C}">
      <dgm:prSet phldrT="[Text]" custT="1"/>
      <dgm:spPr>
        <a:solidFill>
          <a:schemeClr val="accent6">
            <a:lumMod val="50000"/>
          </a:schemeClr>
        </a:solidFill>
      </dgm:spPr>
      <dgm:t>
        <a:bodyPr/>
        <a:lstStyle/>
        <a:p>
          <a:pPr algn="ctr">
            <a:lnSpc>
              <a:spcPct val="150000"/>
            </a:lnSpc>
          </a:pPr>
          <a:r>
            <a:rPr lang="en-US" sz="1200" b="1" dirty="0" smtClean="0">
              <a:latin typeface="Aharoni" pitchFamily="2" charset="-79"/>
              <a:cs typeface="Aharoni" pitchFamily="2" charset="-79"/>
            </a:rPr>
            <a:t>Threat of Substitutes </a:t>
          </a:r>
        </a:p>
        <a:p>
          <a:pPr algn="just">
            <a:lnSpc>
              <a:spcPct val="80000"/>
            </a:lnSpc>
          </a:pPr>
          <a:r>
            <a:rPr lang="en-US" sz="1200" dirty="0" smtClean="0">
              <a:latin typeface="+mj-lt"/>
              <a:cs typeface="Arial" pitchFamily="34" charset="0"/>
            </a:rPr>
            <a:t>• </a:t>
          </a:r>
          <a:r>
            <a:rPr lang="en-US" sz="1200" dirty="0" smtClean="0">
              <a:latin typeface="+mj-lt"/>
            </a:rPr>
            <a:t>Substitutes are open source software products, free web-based applications, and pirated versions of existing products.</a:t>
          </a:r>
        </a:p>
        <a:p>
          <a:pPr algn="just">
            <a:lnSpc>
              <a:spcPct val="80000"/>
            </a:lnSpc>
          </a:pPr>
          <a:r>
            <a:rPr lang="en-US" sz="1200" dirty="0" smtClean="0">
              <a:latin typeface="+mj-lt"/>
              <a:cs typeface="Arial"/>
            </a:rPr>
            <a:t>• </a:t>
          </a:r>
          <a:r>
            <a:rPr lang="en-US" sz="1200" dirty="0" smtClean="0">
              <a:latin typeface="+mj-lt"/>
            </a:rPr>
            <a:t>Distributors of open source software are small in comparison to traditional market players.</a:t>
          </a:r>
        </a:p>
        <a:p>
          <a:pPr algn="just">
            <a:lnSpc>
              <a:spcPct val="80000"/>
            </a:lnSpc>
          </a:pPr>
          <a:r>
            <a:rPr lang="en-US" sz="1200" dirty="0" smtClean="0">
              <a:latin typeface="+mj-lt"/>
              <a:cs typeface="Arial"/>
            </a:rPr>
            <a:t>• </a:t>
          </a:r>
          <a:r>
            <a:rPr lang="en-US" sz="1200" dirty="0" smtClean="0">
              <a:latin typeface="+mj-lt"/>
            </a:rPr>
            <a:t>Companies like Google are significant threat to conventional software market generating revenue from advertisements next to search results and on third-party sites.</a:t>
          </a:r>
        </a:p>
        <a:p>
          <a:pPr algn="just">
            <a:lnSpc>
              <a:spcPct val="80000"/>
            </a:lnSpc>
          </a:pPr>
          <a:r>
            <a:rPr lang="en-US" sz="1200" dirty="0" smtClean="0">
              <a:latin typeface="+mj-lt"/>
              <a:cs typeface="Arial"/>
            </a:rPr>
            <a:t>• </a:t>
          </a:r>
          <a:r>
            <a:rPr lang="en-US" sz="1200" dirty="0" smtClean="0">
              <a:latin typeface="+mj-lt"/>
            </a:rPr>
            <a:t>Google Apps Standard Edition is available free to end-user &amp; offers functionality appropriate to non-business segment</a:t>
          </a:r>
          <a:endParaRPr lang="en-US" sz="1200" dirty="0">
            <a:latin typeface="+mj-lt"/>
            <a:cs typeface="Arial" pitchFamily="34" charset="0"/>
          </a:endParaRPr>
        </a:p>
      </dgm:t>
    </dgm:pt>
    <dgm:pt modelId="{3A0797D1-94A1-4A86-A444-6D95FFECD894}" type="parTrans" cxnId="{E24048DA-CC07-430D-B485-8E0EEFEBB8D4}">
      <dgm:prSet/>
      <dgm:spPr/>
      <dgm:t>
        <a:bodyPr/>
        <a:lstStyle/>
        <a:p>
          <a:endParaRPr lang="en-US">
            <a:latin typeface="+mj-lt"/>
          </a:endParaRPr>
        </a:p>
      </dgm:t>
    </dgm:pt>
    <dgm:pt modelId="{2C46255E-7CEE-4E56-B7B0-B5F7D905722B}" type="sibTrans" cxnId="{E24048DA-CC07-430D-B485-8E0EEFEBB8D4}">
      <dgm:prSet/>
      <dgm:spPr/>
      <dgm:t>
        <a:bodyPr/>
        <a:lstStyle/>
        <a:p>
          <a:endParaRPr lang="en-US">
            <a:latin typeface="+mj-lt"/>
          </a:endParaRPr>
        </a:p>
      </dgm:t>
    </dgm:pt>
    <dgm:pt modelId="{25BC055E-2416-44A4-9EFF-E62A16DCD16C}">
      <dgm:prSet phldrT="[Text]" custT="1"/>
      <dgm:spPr>
        <a:solidFill>
          <a:schemeClr val="accent4">
            <a:lumMod val="75000"/>
          </a:schemeClr>
        </a:solidFill>
      </dgm:spPr>
      <dgm:t>
        <a:bodyPr/>
        <a:lstStyle/>
        <a:p>
          <a:pPr algn="ctr">
            <a:lnSpc>
              <a:spcPct val="100000"/>
            </a:lnSpc>
          </a:pPr>
          <a:r>
            <a:rPr lang="en-US" sz="1200" b="1" dirty="0" smtClean="0">
              <a:latin typeface="Aharoni" pitchFamily="2" charset="-79"/>
              <a:cs typeface="Aharoni" pitchFamily="2" charset="-79"/>
            </a:rPr>
            <a:t>Supplier Power</a:t>
          </a:r>
        </a:p>
        <a:p>
          <a:pPr algn="just">
            <a:lnSpc>
              <a:spcPct val="100000"/>
            </a:lnSpc>
          </a:pPr>
          <a:r>
            <a:rPr lang="en-US" sz="1200" dirty="0" smtClean="0">
              <a:latin typeface="+mj-lt"/>
              <a:cs typeface="Arial"/>
            </a:rPr>
            <a:t>• </a:t>
          </a:r>
          <a:r>
            <a:rPr lang="en-US" sz="1200" dirty="0" smtClean="0">
              <a:latin typeface="+mj-lt"/>
            </a:rPr>
            <a:t>Inputs like hardware components are often purchased from sole suppliers, often large companies offering differentiated products, resulting in significant supplier power.</a:t>
          </a:r>
        </a:p>
        <a:p>
          <a:pPr algn="just">
            <a:lnSpc>
              <a:spcPct val="100000"/>
            </a:lnSpc>
          </a:pPr>
          <a:r>
            <a:rPr lang="en-US" sz="1200" dirty="0" smtClean="0">
              <a:latin typeface="+mj-lt"/>
              <a:cs typeface="Arial"/>
            </a:rPr>
            <a:t>• </a:t>
          </a:r>
          <a:r>
            <a:rPr lang="en-US" sz="1200" dirty="0" smtClean="0">
              <a:latin typeface="+mj-lt"/>
            </a:rPr>
            <a:t>Forward integration from suppliers is rare as software production entails a highly complicated process</a:t>
          </a:r>
          <a:r>
            <a:rPr lang="en-US" sz="1100" dirty="0" smtClean="0">
              <a:latin typeface="+mj-lt"/>
            </a:rPr>
            <a:t>.</a:t>
          </a:r>
          <a:endParaRPr lang="en-US" sz="1100" dirty="0">
            <a:latin typeface="+mj-lt"/>
            <a:cs typeface="Arial" pitchFamily="34" charset="0"/>
          </a:endParaRPr>
        </a:p>
      </dgm:t>
    </dgm:pt>
    <dgm:pt modelId="{E639B863-4BA2-4AFE-AC1A-4E86C214F621}" type="sibTrans" cxnId="{118AD182-32CD-4F0E-A0BA-A9BCAF5B1AD5}">
      <dgm:prSet/>
      <dgm:spPr/>
      <dgm:t>
        <a:bodyPr/>
        <a:lstStyle/>
        <a:p>
          <a:endParaRPr lang="en-US">
            <a:latin typeface="+mj-lt"/>
          </a:endParaRPr>
        </a:p>
      </dgm:t>
    </dgm:pt>
    <dgm:pt modelId="{389B1C5B-9947-45AF-8552-01BC7F2FF6EF}" type="parTrans" cxnId="{118AD182-32CD-4F0E-A0BA-A9BCAF5B1AD5}">
      <dgm:prSet/>
      <dgm:spPr/>
      <dgm:t>
        <a:bodyPr/>
        <a:lstStyle/>
        <a:p>
          <a:endParaRPr lang="en-US">
            <a:latin typeface="+mj-lt"/>
          </a:endParaRPr>
        </a:p>
      </dgm:t>
    </dgm:pt>
    <dgm:pt modelId="{509C7C0E-EE7C-43DB-AC98-66C03E02739E}" type="pres">
      <dgm:prSet presAssocID="{D115C0A2-E1C9-4803-BDDD-7EB5294ABC6E}" presName="diagram" presStyleCnt="0">
        <dgm:presLayoutVars>
          <dgm:chMax val="1"/>
          <dgm:dir/>
          <dgm:animLvl val="ctr"/>
          <dgm:resizeHandles val="exact"/>
        </dgm:presLayoutVars>
      </dgm:prSet>
      <dgm:spPr/>
      <dgm:t>
        <a:bodyPr/>
        <a:lstStyle/>
        <a:p>
          <a:endParaRPr lang="en-US"/>
        </a:p>
      </dgm:t>
    </dgm:pt>
    <dgm:pt modelId="{7EC9DCB7-1D33-423A-9822-6BFA32629D85}" type="pres">
      <dgm:prSet presAssocID="{D115C0A2-E1C9-4803-BDDD-7EB5294ABC6E}" presName="matrix" presStyleCnt="0"/>
      <dgm:spPr/>
    </dgm:pt>
    <dgm:pt modelId="{0FE1E524-848E-4351-BDD6-C95825ECEFE0}" type="pres">
      <dgm:prSet presAssocID="{D115C0A2-E1C9-4803-BDDD-7EB5294ABC6E}" presName="tile1" presStyleLbl="node1" presStyleIdx="0" presStyleCnt="4"/>
      <dgm:spPr/>
      <dgm:t>
        <a:bodyPr/>
        <a:lstStyle/>
        <a:p>
          <a:endParaRPr lang="en-US"/>
        </a:p>
      </dgm:t>
    </dgm:pt>
    <dgm:pt modelId="{9F6F09DF-2353-42A7-AE07-4E179CDEAE15}" type="pres">
      <dgm:prSet presAssocID="{D115C0A2-E1C9-4803-BDDD-7EB5294ABC6E}" presName="tile1text" presStyleLbl="node1" presStyleIdx="0" presStyleCnt="4">
        <dgm:presLayoutVars>
          <dgm:chMax val="0"/>
          <dgm:chPref val="0"/>
          <dgm:bulletEnabled val="1"/>
        </dgm:presLayoutVars>
      </dgm:prSet>
      <dgm:spPr/>
      <dgm:t>
        <a:bodyPr/>
        <a:lstStyle/>
        <a:p>
          <a:endParaRPr lang="en-US"/>
        </a:p>
      </dgm:t>
    </dgm:pt>
    <dgm:pt modelId="{77388376-0139-43DB-8626-5773B5696A90}" type="pres">
      <dgm:prSet presAssocID="{D115C0A2-E1C9-4803-BDDD-7EB5294ABC6E}" presName="tile2" presStyleLbl="node1" presStyleIdx="1" presStyleCnt="4"/>
      <dgm:spPr/>
      <dgm:t>
        <a:bodyPr/>
        <a:lstStyle/>
        <a:p>
          <a:endParaRPr lang="en-US"/>
        </a:p>
      </dgm:t>
    </dgm:pt>
    <dgm:pt modelId="{CD40F1CD-51EA-46EE-B063-FEAE439066B2}" type="pres">
      <dgm:prSet presAssocID="{D115C0A2-E1C9-4803-BDDD-7EB5294ABC6E}" presName="tile2text" presStyleLbl="node1" presStyleIdx="1" presStyleCnt="4">
        <dgm:presLayoutVars>
          <dgm:chMax val="0"/>
          <dgm:chPref val="0"/>
          <dgm:bulletEnabled val="1"/>
        </dgm:presLayoutVars>
      </dgm:prSet>
      <dgm:spPr/>
      <dgm:t>
        <a:bodyPr/>
        <a:lstStyle/>
        <a:p>
          <a:endParaRPr lang="en-US"/>
        </a:p>
      </dgm:t>
    </dgm:pt>
    <dgm:pt modelId="{8C684996-A495-4419-B7BB-263407A4AD53}" type="pres">
      <dgm:prSet presAssocID="{D115C0A2-E1C9-4803-BDDD-7EB5294ABC6E}" presName="tile3" presStyleLbl="node1" presStyleIdx="2" presStyleCnt="4" custScaleY="105556" custLinFactNeighborY="-2778"/>
      <dgm:spPr/>
      <dgm:t>
        <a:bodyPr/>
        <a:lstStyle/>
        <a:p>
          <a:endParaRPr lang="en-US"/>
        </a:p>
      </dgm:t>
    </dgm:pt>
    <dgm:pt modelId="{700C171B-312D-42F1-B45B-6563B6D95D57}" type="pres">
      <dgm:prSet presAssocID="{D115C0A2-E1C9-4803-BDDD-7EB5294ABC6E}" presName="tile3text" presStyleLbl="node1" presStyleIdx="2" presStyleCnt="4">
        <dgm:presLayoutVars>
          <dgm:chMax val="0"/>
          <dgm:chPref val="0"/>
          <dgm:bulletEnabled val="1"/>
        </dgm:presLayoutVars>
      </dgm:prSet>
      <dgm:spPr/>
      <dgm:t>
        <a:bodyPr/>
        <a:lstStyle/>
        <a:p>
          <a:endParaRPr lang="en-US"/>
        </a:p>
      </dgm:t>
    </dgm:pt>
    <dgm:pt modelId="{ECD3462E-8404-48C1-9ED6-4F9D47ADDC59}" type="pres">
      <dgm:prSet presAssocID="{D115C0A2-E1C9-4803-BDDD-7EB5294ABC6E}" presName="tile4" presStyleLbl="node1" presStyleIdx="3" presStyleCnt="4"/>
      <dgm:spPr/>
      <dgm:t>
        <a:bodyPr/>
        <a:lstStyle/>
        <a:p>
          <a:endParaRPr lang="en-US"/>
        </a:p>
      </dgm:t>
    </dgm:pt>
    <dgm:pt modelId="{28D079CB-BABB-42E4-83C7-BD652D470035}" type="pres">
      <dgm:prSet presAssocID="{D115C0A2-E1C9-4803-BDDD-7EB5294ABC6E}" presName="tile4text" presStyleLbl="node1" presStyleIdx="3" presStyleCnt="4">
        <dgm:presLayoutVars>
          <dgm:chMax val="0"/>
          <dgm:chPref val="0"/>
          <dgm:bulletEnabled val="1"/>
        </dgm:presLayoutVars>
      </dgm:prSet>
      <dgm:spPr/>
      <dgm:t>
        <a:bodyPr/>
        <a:lstStyle/>
        <a:p>
          <a:endParaRPr lang="en-US"/>
        </a:p>
      </dgm:t>
    </dgm:pt>
    <dgm:pt modelId="{9F2583ED-98CB-4DCD-A714-DAD1D261A478}" type="pres">
      <dgm:prSet presAssocID="{D115C0A2-E1C9-4803-BDDD-7EB5294ABC6E}" presName="centerTile" presStyleLbl="fgShp" presStyleIdx="0" presStyleCnt="1" custScaleX="131086" custScaleY="121739" custLinFactNeighborX="-495" custLinFactNeighborY="-5797">
        <dgm:presLayoutVars>
          <dgm:chMax val="0"/>
          <dgm:chPref val="0"/>
        </dgm:presLayoutVars>
      </dgm:prSet>
      <dgm:spPr/>
      <dgm:t>
        <a:bodyPr/>
        <a:lstStyle/>
        <a:p>
          <a:endParaRPr lang="en-US"/>
        </a:p>
      </dgm:t>
    </dgm:pt>
  </dgm:ptLst>
  <dgm:cxnLst>
    <dgm:cxn modelId="{B09C62CE-3B53-4993-9541-A6AAC8817A54}" type="presOf" srcId="{1CCF10EC-D9EA-4B6D-8F7B-DEF489E8388C}" destId="{28D079CB-BABB-42E4-83C7-BD652D470035}" srcOrd="1" destOrd="0" presId="urn:microsoft.com/office/officeart/2005/8/layout/matrix1"/>
    <dgm:cxn modelId="{429A1F83-8BBC-4793-9583-7C9FA9D0BFAA}" type="presOf" srcId="{BE559C70-FA0B-4A10-B22B-6CD2BE9DE2B8}" destId="{CD40F1CD-51EA-46EE-B063-FEAE439066B2}" srcOrd="1" destOrd="0" presId="urn:microsoft.com/office/officeart/2005/8/layout/matrix1"/>
    <dgm:cxn modelId="{9DBA2EA4-4C82-438B-893A-5D69536A4378}" type="presOf" srcId="{25BC055E-2416-44A4-9EFF-E62A16DCD16C}" destId="{9F6F09DF-2353-42A7-AE07-4E179CDEAE15}" srcOrd="1" destOrd="0" presId="urn:microsoft.com/office/officeart/2005/8/layout/matrix1"/>
    <dgm:cxn modelId="{68F2F7F9-CE53-449E-B310-B4877E07EC2B}" type="presOf" srcId="{25BC055E-2416-44A4-9EFF-E62A16DCD16C}" destId="{0FE1E524-848E-4351-BDD6-C95825ECEFE0}" srcOrd="0" destOrd="0" presId="urn:microsoft.com/office/officeart/2005/8/layout/matrix1"/>
    <dgm:cxn modelId="{FB507702-6D30-4DC4-AD13-59D76F8F2873}" type="presOf" srcId="{1CCF10EC-D9EA-4B6D-8F7B-DEF489E8388C}" destId="{ECD3462E-8404-48C1-9ED6-4F9D47ADDC59}" srcOrd="0" destOrd="0" presId="urn:microsoft.com/office/officeart/2005/8/layout/matrix1"/>
    <dgm:cxn modelId="{E24048DA-CC07-430D-B485-8E0EEFEBB8D4}" srcId="{7FD65538-B02B-4E3A-8DB3-E45CCE2049F1}" destId="{1CCF10EC-D9EA-4B6D-8F7B-DEF489E8388C}" srcOrd="3" destOrd="0" parTransId="{3A0797D1-94A1-4A86-A444-6D95FFECD894}" sibTransId="{2C46255E-7CEE-4E56-B7B0-B5F7D905722B}"/>
    <dgm:cxn modelId="{F14EF29F-B092-49D7-8D7F-30D0D703F4D4}" type="presOf" srcId="{7FD65538-B02B-4E3A-8DB3-E45CCE2049F1}" destId="{9F2583ED-98CB-4DCD-A714-DAD1D261A478}" srcOrd="0" destOrd="0" presId="urn:microsoft.com/office/officeart/2005/8/layout/matrix1"/>
    <dgm:cxn modelId="{BB611355-0BAC-48A8-869D-971DA43D962C}" type="presOf" srcId="{0F5B7FD5-053B-4089-91E9-698A44493490}" destId="{700C171B-312D-42F1-B45B-6563B6D95D57}" srcOrd="1" destOrd="0" presId="urn:microsoft.com/office/officeart/2005/8/layout/matrix1"/>
    <dgm:cxn modelId="{118AD182-32CD-4F0E-A0BA-A9BCAF5B1AD5}" srcId="{7FD65538-B02B-4E3A-8DB3-E45CCE2049F1}" destId="{25BC055E-2416-44A4-9EFF-E62A16DCD16C}" srcOrd="0" destOrd="0" parTransId="{389B1C5B-9947-45AF-8552-01BC7F2FF6EF}" sibTransId="{E639B863-4BA2-4AFE-AC1A-4E86C214F621}"/>
    <dgm:cxn modelId="{5E51E562-1557-4DEB-9B6E-88D3EE7CEB79}" type="presOf" srcId="{D115C0A2-E1C9-4803-BDDD-7EB5294ABC6E}" destId="{509C7C0E-EE7C-43DB-AC98-66C03E02739E}" srcOrd="0" destOrd="0" presId="urn:microsoft.com/office/officeart/2005/8/layout/matrix1"/>
    <dgm:cxn modelId="{5A6A7F27-AA06-49AD-BE43-791664A23B83}" srcId="{7FD65538-B02B-4E3A-8DB3-E45CCE2049F1}" destId="{0F5B7FD5-053B-4089-91E9-698A44493490}" srcOrd="2" destOrd="0" parTransId="{5431C599-1224-4C1F-B7E3-A77F231D045E}" sibTransId="{61727350-03D1-449B-8CAF-D07DBFE72458}"/>
    <dgm:cxn modelId="{2237E231-61E1-421C-9EC8-E38BA8225391}" srcId="{7FD65538-B02B-4E3A-8DB3-E45CCE2049F1}" destId="{BE559C70-FA0B-4A10-B22B-6CD2BE9DE2B8}" srcOrd="1" destOrd="0" parTransId="{C896735E-61A5-45E3-8FA4-A47FB3C1F754}" sibTransId="{B3D27241-6E4E-496A-AB3C-D5ABFA2C3781}"/>
    <dgm:cxn modelId="{21047423-098E-4A53-8102-F50FC7303058}" type="presOf" srcId="{0F5B7FD5-053B-4089-91E9-698A44493490}" destId="{8C684996-A495-4419-B7BB-263407A4AD53}" srcOrd="0" destOrd="0" presId="urn:microsoft.com/office/officeart/2005/8/layout/matrix1"/>
    <dgm:cxn modelId="{710FB24A-EDD5-4884-9E0D-86C1891A5E51}" type="presOf" srcId="{BE559C70-FA0B-4A10-B22B-6CD2BE9DE2B8}" destId="{77388376-0139-43DB-8626-5773B5696A90}" srcOrd="0" destOrd="0" presId="urn:microsoft.com/office/officeart/2005/8/layout/matrix1"/>
    <dgm:cxn modelId="{63BEC805-EE63-40FD-8902-9FB6C7DC08A7}" srcId="{D115C0A2-E1C9-4803-BDDD-7EB5294ABC6E}" destId="{7FD65538-B02B-4E3A-8DB3-E45CCE2049F1}" srcOrd="0" destOrd="0" parTransId="{7315C418-B075-4DE4-9025-64809BFA5D3C}" sibTransId="{8146342F-BD64-4842-A1D5-123C2A1D1A33}"/>
    <dgm:cxn modelId="{C6864175-DEB7-4234-ADB3-D3B3798E9750}" type="presParOf" srcId="{509C7C0E-EE7C-43DB-AC98-66C03E02739E}" destId="{7EC9DCB7-1D33-423A-9822-6BFA32629D85}" srcOrd="0" destOrd="0" presId="urn:microsoft.com/office/officeart/2005/8/layout/matrix1"/>
    <dgm:cxn modelId="{A5403277-C9CA-4891-B871-7A2A72AEB8B0}" type="presParOf" srcId="{7EC9DCB7-1D33-423A-9822-6BFA32629D85}" destId="{0FE1E524-848E-4351-BDD6-C95825ECEFE0}" srcOrd="0" destOrd="0" presId="urn:microsoft.com/office/officeart/2005/8/layout/matrix1"/>
    <dgm:cxn modelId="{2337850A-FE17-428E-BD06-753A209A5024}" type="presParOf" srcId="{7EC9DCB7-1D33-423A-9822-6BFA32629D85}" destId="{9F6F09DF-2353-42A7-AE07-4E179CDEAE15}" srcOrd="1" destOrd="0" presId="urn:microsoft.com/office/officeart/2005/8/layout/matrix1"/>
    <dgm:cxn modelId="{DF293035-285F-44ED-A738-CC0D92A10987}" type="presParOf" srcId="{7EC9DCB7-1D33-423A-9822-6BFA32629D85}" destId="{77388376-0139-43DB-8626-5773B5696A90}" srcOrd="2" destOrd="0" presId="urn:microsoft.com/office/officeart/2005/8/layout/matrix1"/>
    <dgm:cxn modelId="{2953478D-933C-4981-8F84-5919D4A52EBF}" type="presParOf" srcId="{7EC9DCB7-1D33-423A-9822-6BFA32629D85}" destId="{CD40F1CD-51EA-46EE-B063-FEAE439066B2}" srcOrd="3" destOrd="0" presId="urn:microsoft.com/office/officeart/2005/8/layout/matrix1"/>
    <dgm:cxn modelId="{83E5D24A-9822-4FC6-A67E-084D7405FBCC}" type="presParOf" srcId="{7EC9DCB7-1D33-423A-9822-6BFA32629D85}" destId="{8C684996-A495-4419-B7BB-263407A4AD53}" srcOrd="4" destOrd="0" presId="urn:microsoft.com/office/officeart/2005/8/layout/matrix1"/>
    <dgm:cxn modelId="{55F07870-BAAA-4E18-8BEB-E1B50F145354}" type="presParOf" srcId="{7EC9DCB7-1D33-423A-9822-6BFA32629D85}" destId="{700C171B-312D-42F1-B45B-6563B6D95D57}" srcOrd="5" destOrd="0" presId="urn:microsoft.com/office/officeart/2005/8/layout/matrix1"/>
    <dgm:cxn modelId="{9FB8A8FD-BF14-4EBA-9E43-D639D354C153}" type="presParOf" srcId="{7EC9DCB7-1D33-423A-9822-6BFA32629D85}" destId="{ECD3462E-8404-48C1-9ED6-4F9D47ADDC59}" srcOrd="6" destOrd="0" presId="urn:microsoft.com/office/officeart/2005/8/layout/matrix1"/>
    <dgm:cxn modelId="{4A975088-52D1-49C3-AB7D-DA0FF091A656}" type="presParOf" srcId="{7EC9DCB7-1D33-423A-9822-6BFA32629D85}" destId="{28D079CB-BABB-42E4-83C7-BD652D470035}" srcOrd="7" destOrd="0" presId="urn:microsoft.com/office/officeart/2005/8/layout/matrix1"/>
    <dgm:cxn modelId="{131145FE-92A6-4378-8670-D2B82FFF9D8C}" type="presParOf" srcId="{509C7C0E-EE7C-43DB-AC98-66C03E02739E}" destId="{9F2583ED-98CB-4DCD-A714-DAD1D261A478}" srcOrd="1" destOrd="0" presId="urn:microsoft.com/office/officeart/2005/8/layout/matrix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E1E524-848E-4351-BDD6-C95825ECEFE0}">
      <dsp:nvSpPr>
        <dsp:cNvPr id="0" name=""/>
        <dsp:cNvSpPr/>
      </dsp:nvSpPr>
      <dsp:spPr>
        <a:xfrm rot="16200000">
          <a:off x="819149" y="-857253"/>
          <a:ext cx="2743200" cy="4381500"/>
        </a:xfrm>
        <a:prstGeom prst="round1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100000"/>
            </a:lnSpc>
            <a:spcBef>
              <a:spcPct val="0"/>
            </a:spcBef>
            <a:spcAft>
              <a:spcPct val="35000"/>
            </a:spcAft>
          </a:pPr>
          <a:r>
            <a:rPr lang="en-US" sz="1200" b="1" kern="1200" dirty="0" smtClean="0">
              <a:latin typeface="Aharoni" pitchFamily="2" charset="-79"/>
              <a:cs typeface="Aharoni" pitchFamily="2" charset="-79"/>
            </a:rPr>
            <a:t>Supplier Power</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Inputs like hardware components are often purchased from sole suppliers, often large companies offering differentiated products, resulting in significant supplier power.</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Forward integration from suppliers is rare as software production entails a highly complicated process</a:t>
          </a:r>
          <a:r>
            <a:rPr lang="en-US" sz="1100" kern="1200" dirty="0" smtClean="0">
              <a:latin typeface="+mj-lt"/>
            </a:rPr>
            <a:t>.</a:t>
          </a:r>
          <a:endParaRPr lang="en-US" sz="1100" kern="1200" dirty="0">
            <a:latin typeface="+mj-lt"/>
            <a:cs typeface="Arial" pitchFamily="34" charset="0"/>
          </a:endParaRPr>
        </a:p>
      </dsp:txBody>
      <dsp:txXfrm rot="16200000">
        <a:off x="1162049" y="-1200153"/>
        <a:ext cx="2057400" cy="4381500"/>
      </dsp:txXfrm>
    </dsp:sp>
    <dsp:sp modelId="{77388376-0139-43DB-8626-5773B5696A90}">
      <dsp:nvSpPr>
        <dsp:cNvPr id="0" name=""/>
        <dsp:cNvSpPr/>
      </dsp:nvSpPr>
      <dsp:spPr>
        <a:xfrm>
          <a:off x="4381500" y="-38103"/>
          <a:ext cx="4381500" cy="2743200"/>
        </a:xfrm>
        <a:prstGeom prst="round1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200000"/>
            </a:lnSpc>
            <a:spcBef>
              <a:spcPct val="0"/>
            </a:spcBef>
            <a:spcAft>
              <a:spcPct val="35000"/>
            </a:spcAft>
          </a:pPr>
          <a:r>
            <a:rPr lang="en-US" sz="1200" b="1" kern="1200" dirty="0" smtClean="0">
              <a:latin typeface="Aharoni" pitchFamily="2" charset="-79"/>
              <a:cs typeface="Aharoni" pitchFamily="2" charset="-79"/>
            </a:rPr>
            <a:t>New Entrants</a:t>
          </a:r>
        </a:p>
        <a:p>
          <a:pPr lvl="0" algn="just" defTabSz="533400">
            <a:lnSpc>
              <a:spcPct val="100000"/>
            </a:lnSpc>
            <a:spcBef>
              <a:spcPct val="0"/>
            </a:spcBef>
            <a:spcAft>
              <a:spcPct val="35000"/>
            </a:spcAft>
          </a:pPr>
          <a:r>
            <a:rPr lang="en-US" sz="1200" kern="1200" dirty="0" smtClean="0">
              <a:latin typeface="+mj-lt"/>
              <a:cs typeface="Arial" pitchFamily="34" charset="0"/>
            </a:rPr>
            <a:t>• </a:t>
          </a:r>
          <a:r>
            <a:rPr lang="en-US" sz="1200" kern="1200" dirty="0" smtClean="0">
              <a:latin typeface="+mj-lt"/>
            </a:rPr>
            <a:t>Skilled employees &amp; computer hardware are key inputs &amp; low capital requirements mean entry is eased.</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New products are frequently launched.</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Significant R &amp; D investment is required.</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Access to skilled software programmers by new entrants is challenged by existence of training paths offered by major players.</a:t>
          </a:r>
          <a:endParaRPr lang="en-US" sz="1200" kern="1200" dirty="0">
            <a:latin typeface="+mj-lt"/>
            <a:cs typeface="Arial" pitchFamily="34" charset="0"/>
          </a:endParaRPr>
        </a:p>
      </dsp:txBody>
      <dsp:txXfrm>
        <a:off x="4381500" y="-38103"/>
        <a:ext cx="4381500" cy="2057400"/>
      </dsp:txXfrm>
    </dsp:sp>
    <dsp:sp modelId="{8C684996-A495-4419-B7BB-263407A4AD53}">
      <dsp:nvSpPr>
        <dsp:cNvPr id="0" name=""/>
        <dsp:cNvSpPr/>
      </dsp:nvSpPr>
      <dsp:spPr>
        <a:xfrm rot="10800000">
          <a:off x="0" y="2552684"/>
          <a:ext cx="4381500" cy="2895612"/>
        </a:xfrm>
        <a:prstGeom prst="round1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00000"/>
            </a:lnSpc>
            <a:spcBef>
              <a:spcPct val="0"/>
            </a:spcBef>
            <a:spcAft>
              <a:spcPct val="35000"/>
            </a:spcAft>
          </a:pPr>
          <a:r>
            <a:rPr lang="en-US" sz="1200" b="1" kern="1200" dirty="0" smtClean="0">
              <a:latin typeface="Aharoni" pitchFamily="2" charset="-79"/>
              <a:cs typeface="Aharoni" pitchFamily="2" charset="-79"/>
            </a:rPr>
            <a:t>Buyer Power</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Buyers include individual consumers, businesses of all sizes &amp; govt. institutions. </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Buyer often reliant on particular players for industry-specific software  thus switching costs can be high.</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Strong bargaining power when buyers are large firms.</a:t>
          </a:r>
        </a:p>
        <a:p>
          <a:pPr lvl="0" algn="just" defTabSz="533400">
            <a:lnSpc>
              <a:spcPct val="100000"/>
            </a:lnSpc>
            <a:spcBef>
              <a:spcPct val="0"/>
            </a:spcBef>
            <a:spcAft>
              <a:spcPct val="35000"/>
            </a:spcAft>
          </a:pPr>
          <a:r>
            <a:rPr lang="en-US" sz="1200" kern="1200" dirty="0" smtClean="0">
              <a:latin typeface="+mj-lt"/>
              <a:cs typeface="Arial"/>
            </a:rPr>
            <a:t>• </a:t>
          </a:r>
          <a:r>
            <a:rPr lang="en-US" sz="1200" kern="1200" dirty="0" smtClean="0">
              <a:latin typeface="+mj-lt"/>
            </a:rPr>
            <a:t>Switching costs are lower in B2C software segment, when purchasing computer games. Although loyalty to games and consoles does not extend to software companies.</a:t>
          </a:r>
          <a:endParaRPr lang="en-US" sz="1200" kern="1200" dirty="0">
            <a:latin typeface="+mj-lt"/>
            <a:cs typeface="Arial" pitchFamily="34" charset="0"/>
          </a:endParaRPr>
        </a:p>
      </dsp:txBody>
      <dsp:txXfrm rot="10800000">
        <a:off x="0" y="3276587"/>
        <a:ext cx="4381500" cy="2171709"/>
      </dsp:txXfrm>
    </dsp:sp>
    <dsp:sp modelId="{ECD3462E-8404-48C1-9ED6-4F9D47ADDC59}">
      <dsp:nvSpPr>
        <dsp:cNvPr id="0" name=""/>
        <dsp:cNvSpPr/>
      </dsp:nvSpPr>
      <dsp:spPr>
        <a:xfrm rot="5400000">
          <a:off x="5200649" y="1885946"/>
          <a:ext cx="2743200" cy="4381500"/>
        </a:xfrm>
        <a:prstGeom prst="round1Rect">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150000"/>
            </a:lnSpc>
            <a:spcBef>
              <a:spcPct val="0"/>
            </a:spcBef>
            <a:spcAft>
              <a:spcPct val="35000"/>
            </a:spcAft>
          </a:pPr>
          <a:r>
            <a:rPr lang="en-US" sz="1200" b="1" kern="1200" dirty="0" smtClean="0">
              <a:latin typeface="Aharoni" pitchFamily="2" charset="-79"/>
              <a:cs typeface="Aharoni" pitchFamily="2" charset="-79"/>
            </a:rPr>
            <a:t>Threat of Substitutes </a:t>
          </a:r>
        </a:p>
        <a:p>
          <a:pPr lvl="0" algn="just" defTabSz="533400">
            <a:lnSpc>
              <a:spcPct val="80000"/>
            </a:lnSpc>
            <a:spcBef>
              <a:spcPct val="0"/>
            </a:spcBef>
            <a:spcAft>
              <a:spcPct val="35000"/>
            </a:spcAft>
          </a:pPr>
          <a:r>
            <a:rPr lang="en-US" sz="1200" kern="1200" dirty="0" smtClean="0">
              <a:latin typeface="+mj-lt"/>
              <a:cs typeface="Arial" pitchFamily="34" charset="0"/>
            </a:rPr>
            <a:t>• </a:t>
          </a:r>
          <a:r>
            <a:rPr lang="en-US" sz="1200" kern="1200" dirty="0" smtClean="0">
              <a:latin typeface="+mj-lt"/>
            </a:rPr>
            <a:t>Substitutes are open source software products, free web-based applications, and pirated versions of existing products.</a:t>
          </a:r>
        </a:p>
        <a:p>
          <a:pPr lvl="0" algn="just" defTabSz="533400">
            <a:lnSpc>
              <a:spcPct val="80000"/>
            </a:lnSpc>
            <a:spcBef>
              <a:spcPct val="0"/>
            </a:spcBef>
            <a:spcAft>
              <a:spcPct val="35000"/>
            </a:spcAft>
          </a:pPr>
          <a:r>
            <a:rPr lang="en-US" sz="1200" kern="1200" dirty="0" smtClean="0">
              <a:latin typeface="+mj-lt"/>
              <a:cs typeface="Arial"/>
            </a:rPr>
            <a:t>• </a:t>
          </a:r>
          <a:r>
            <a:rPr lang="en-US" sz="1200" kern="1200" dirty="0" smtClean="0">
              <a:latin typeface="+mj-lt"/>
            </a:rPr>
            <a:t>Distributors of open source software are small in comparison to traditional market players.</a:t>
          </a:r>
        </a:p>
        <a:p>
          <a:pPr lvl="0" algn="just" defTabSz="533400">
            <a:lnSpc>
              <a:spcPct val="80000"/>
            </a:lnSpc>
            <a:spcBef>
              <a:spcPct val="0"/>
            </a:spcBef>
            <a:spcAft>
              <a:spcPct val="35000"/>
            </a:spcAft>
          </a:pPr>
          <a:r>
            <a:rPr lang="en-US" sz="1200" kern="1200" dirty="0" smtClean="0">
              <a:latin typeface="+mj-lt"/>
              <a:cs typeface="Arial"/>
            </a:rPr>
            <a:t>• </a:t>
          </a:r>
          <a:r>
            <a:rPr lang="en-US" sz="1200" kern="1200" dirty="0" smtClean="0">
              <a:latin typeface="+mj-lt"/>
            </a:rPr>
            <a:t>Companies like Google are significant threat to conventional software market generating revenue from advertisements next to search results and on third-party sites.</a:t>
          </a:r>
        </a:p>
        <a:p>
          <a:pPr lvl="0" algn="just" defTabSz="533400">
            <a:lnSpc>
              <a:spcPct val="80000"/>
            </a:lnSpc>
            <a:spcBef>
              <a:spcPct val="0"/>
            </a:spcBef>
            <a:spcAft>
              <a:spcPct val="35000"/>
            </a:spcAft>
          </a:pPr>
          <a:r>
            <a:rPr lang="en-US" sz="1200" kern="1200" dirty="0" smtClean="0">
              <a:latin typeface="+mj-lt"/>
              <a:cs typeface="Arial"/>
            </a:rPr>
            <a:t>• </a:t>
          </a:r>
          <a:r>
            <a:rPr lang="en-US" sz="1200" kern="1200" dirty="0" smtClean="0">
              <a:latin typeface="+mj-lt"/>
            </a:rPr>
            <a:t>Google Apps Standard Edition is available free to end-user &amp; offers functionality appropriate to non-business segment</a:t>
          </a:r>
          <a:endParaRPr lang="en-US" sz="1200" kern="1200" dirty="0">
            <a:latin typeface="+mj-lt"/>
            <a:cs typeface="Arial" pitchFamily="34" charset="0"/>
          </a:endParaRPr>
        </a:p>
      </dsp:txBody>
      <dsp:txXfrm rot="5400000">
        <a:off x="5543549" y="2228846"/>
        <a:ext cx="2057400" cy="4381500"/>
      </dsp:txXfrm>
    </dsp:sp>
    <dsp:sp modelId="{9F2583ED-98CB-4DCD-A714-DAD1D261A478}">
      <dsp:nvSpPr>
        <dsp:cNvPr id="0" name=""/>
        <dsp:cNvSpPr/>
      </dsp:nvSpPr>
      <dsp:spPr>
        <a:xfrm>
          <a:off x="2645427" y="1828802"/>
          <a:ext cx="3446119" cy="1669772"/>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130000"/>
            </a:lnSpc>
            <a:spcBef>
              <a:spcPct val="0"/>
            </a:spcBef>
            <a:spcAft>
              <a:spcPct val="35000"/>
            </a:spcAft>
          </a:pPr>
          <a:r>
            <a:rPr lang="en-US" sz="1200" b="1" kern="1200" dirty="0" smtClean="0">
              <a:solidFill>
                <a:schemeClr val="tx1"/>
              </a:solidFill>
              <a:latin typeface="Aharoni" pitchFamily="2" charset="-79"/>
              <a:cs typeface="Aharoni" pitchFamily="2" charset="-79"/>
            </a:rPr>
            <a:t>Rivalry</a:t>
          </a:r>
        </a:p>
        <a:p>
          <a:pPr lvl="0" algn="just" defTabSz="533400">
            <a:lnSpc>
              <a:spcPct val="100000"/>
            </a:lnSpc>
            <a:spcBef>
              <a:spcPct val="0"/>
            </a:spcBef>
            <a:spcAft>
              <a:spcPct val="35000"/>
            </a:spcAft>
          </a:pPr>
          <a:r>
            <a:rPr lang="en-US" sz="1100" kern="1200" dirty="0" smtClean="0">
              <a:solidFill>
                <a:schemeClr val="tx1"/>
              </a:solidFill>
              <a:latin typeface="+mj-lt"/>
              <a:cs typeface="Arial" pitchFamily="34" charset="0"/>
            </a:rPr>
            <a:t>• </a:t>
          </a:r>
          <a:r>
            <a:rPr lang="en-US" sz="1200" kern="1200" dirty="0" smtClean="0">
              <a:solidFill>
                <a:schemeClr val="tx1"/>
              </a:solidFill>
              <a:latin typeface="+mj-lt"/>
              <a:cs typeface="Arial" pitchFamily="34" charset="0"/>
            </a:rPr>
            <a:t>Diversification tends to decrease rivalry, as it defends revenues from declines in any particular market segment.</a:t>
          </a:r>
        </a:p>
        <a:p>
          <a:pPr lvl="0" algn="just" defTabSz="533400">
            <a:lnSpc>
              <a:spcPct val="100000"/>
            </a:lnSpc>
            <a:spcBef>
              <a:spcPct val="0"/>
            </a:spcBef>
            <a:spcAft>
              <a:spcPct val="35000"/>
            </a:spcAft>
          </a:pPr>
          <a:r>
            <a:rPr lang="en-US" sz="1200" kern="1200" dirty="0" smtClean="0">
              <a:solidFill>
                <a:schemeClr val="tx1"/>
              </a:solidFill>
              <a:latin typeface="+mj-lt"/>
              <a:cs typeface="Arial" pitchFamily="34" charset="0"/>
            </a:rPr>
            <a:t>• Continuous innovation on technology leads to new products being introduced to market, enhancing rivalry</a:t>
          </a:r>
          <a:r>
            <a:rPr lang="en-US" sz="1100" kern="1200" dirty="0" smtClean="0">
              <a:solidFill>
                <a:schemeClr val="tx1"/>
              </a:solidFill>
              <a:latin typeface="+mj-lt"/>
              <a:cs typeface="Arial" pitchFamily="34" charset="0"/>
            </a:rPr>
            <a:t>.</a:t>
          </a:r>
          <a:endParaRPr lang="en-US" sz="1100" kern="1200" dirty="0">
            <a:solidFill>
              <a:schemeClr val="tx1"/>
            </a:solidFill>
            <a:latin typeface="+mj-lt"/>
            <a:cs typeface="Arial" pitchFamily="34" charset="0"/>
          </a:endParaRPr>
        </a:p>
      </dsp:txBody>
      <dsp:txXfrm>
        <a:off x="2645427" y="1828802"/>
        <a:ext cx="3446119" cy="166977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pitchFamily="34"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pitchFamily="34" charset="0"/>
              </a:defRPr>
            </a:lvl1pPr>
          </a:lstStyle>
          <a:p>
            <a:pPr>
              <a:defRPr/>
            </a:pPr>
            <a:fld id="{F9FEBB7E-4213-42F2-9289-C18C8F415302}" type="datetimeFigureOut">
              <a:rPr lang="en-US"/>
              <a:pPr>
                <a:defRPr/>
              </a:pPr>
              <a:t>10/31/2014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pitchFamily="34" charset="0"/>
              </a:defRPr>
            </a:lvl1pPr>
          </a:lstStyle>
          <a:p>
            <a:pPr>
              <a:defRPr/>
            </a:pPr>
            <a:fld id="{F50F319F-4B7C-4D86-BD13-B2151E839B28}" type="slidenum">
              <a:rPr lang="en-US"/>
              <a:pPr>
                <a:defRPr/>
              </a:pPr>
              <a:t>‹#›</a:t>
            </a:fld>
            <a:endParaRPr lang="en-US" dirty="0"/>
          </a:p>
        </p:txBody>
      </p:sp>
    </p:spTree>
    <p:extLst>
      <p:ext uri="{BB962C8B-B14F-4D97-AF65-F5344CB8AC3E}">
        <p14:creationId xmlns:p14="http://schemas.microsoft.com/office/powerpoint/2010/main" xmlns="" val="19533728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08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C3E4569-D1FA-41DA-AEFD-8D19CECE2981}" type="slidenum">
              <a:rPr lang="en-US" smtClean="0">
                <a:latin typeface="Arial" charset="0"/>
              </a:rPr>
              <a:pPr/>
              <a:t>1</a:t>
            </a:fld>
            <a:endParaRPr 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Source: </a:t>
            </a:r>
            <a:r>
              <a:rPr lang="en-US" sz="1200" kern="1200" dirty="0" smtClean="0">
                <a:solidFill>
                  <a:schemeClr val="tx1"/>
                </a:solidFill>
                <a:latin typeface="+mn-lt"/>
                <a:ea typeface="+mn-ea"/>
                <a:cs typeface="+mn-cs"/>
              </a:rPr>
              <a:t>G00263514</a:t>
            </a:r>
          </a:p>
          <a:p>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https://www.vmware.com/files/pdf/management/idc-cloudsystems-mgmt-vendor-shares-copy.pdf</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Factiva</a:t>
            </a:r>
            <a:endParaRPr lang="en-US"/>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IDC</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http://www.idc.com/research/Predictions13/downloadable/238044.pdf</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31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http://www.rightscale.com/blog/cloud-industry-insights/cloud-computing-trends-2014-state-cloud-survey</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34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Gartner</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35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Gartner</a:t>
            </a:r>
            <a:endParaRPr lang="en-US"/>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38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Gartner</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http://www.stylusinc.com/new/bloghome/stylusposts-pricing-trends/</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algn="r" defTabSz="457200">
              <a:buClr>
                <a:srgbClr val="000000"/>
              </a:buClr>
              <a:buSzPct val="100000"/>
              <a:buFont typeface="Times New Roman" pitchFamily="18" charset="0"/>
              <a:buNone/>
              <a:tabLst>
                <a:tab pos="723900" algn="l"/>
                <a:tab pos="1447800" algn="l"/>
                <a:tab pos="2171700" algn="l"/>
                <a:tab pos="2895600" algn="l"/>
              </a:tabLst>
            </a:pPr>
            <a:fld id="{775973E0-6773-4FC2-876C-E46F645E2268}" type="slidenum">
              <a:rPr lang="en-US" i="0">
                <a:solidFill>
                  <a:srgbClr val="000000"/>
                </a:solidFill>
                <a:latin typeface="Times New Roman" pitchFamily="18" charset="0"/>
                <a:ea typeface="MS Gothic"/>
                <a:cs typeface="Lucida Sans Unicode" pitchFamily="34" charset="0"/>
              </a:rPr>
              <a:pPr algn="r" defTabSz="457200">
                <a:buClr>
                  <a:srgbClr val="000000"/>
                </a:buClr>
                <a:buSzPct val="100000"/>
                <a:buFont typeface="Times New Roman" pitchFamily="18" charset="0"/>
                <a:buNone/>
                <a:tabLst>
                  <a:tab pos="723900" algn="l"/>
                  <a:tab pos="1447800" algn="l"/>
                  <a:tab pos="2171700" algn="l"/>
                  <a:tab pos="2895600" algn="l"/>
                </a:tabLst>
              </a:pPr>
              <a:t>2</a:t>
            </a:fld>
            <a:endParaRPr lang="en-US" i="0" dirty="0">
              <a:solidFill>
                <a:srgbClr val="000000"/>
              </a:solidFill>
              <a:latin typeface="Times New Roman" pitchFamily="18" charset="0"/>
              <a:ea typeface="MS Gothic"/>
              <a:cs typeface="Lucida Sans Unicode" pitchFamily="34" charset="0"/>
            </a:endParaRPr>
          </a:p>
        </p:txBody>
      </p:sp>
      <p:sp>
        <p:nvSpPr>
          <p:cNvPr id="82947" name="Text Box 1"/>
          <p:cNvSpPr txBox="1">
            <a:spLocks noChangeArrowheads="1"/>
          </p:cNvSpPr>
          <p:nvPr/>
        </p:nvSpPr>
        <p:spPr bwMode="auto">
          <a:xfrm>
            <a:off x="3884613" y="0"/>
            <a:ext cx="2971800" cy="457200"/>
          </a:xfrm>
          <a:prstGeom prst="rect">
            <a:avLst/>
          </a:prstGeom>
          <a:noFill/>
          <a:ln w="9525">
            <a:noFill/>
            <a:round/>
            <a:headEnd/>
            <a:tailEnd/>
          </a:ln>
        </p:spPr>
        <p:txBody>
          <a:bodyPr lIns="90000" tIns="46800" rIns="90000" bIns="46800"/>
          <a:lstStyle/>
          <a:p>
            <a:pPr algn="r" defTabSz="457200">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000000"/>
                </a:solidFill>
                <a:ea typeface="MS Gothic"/>
                <a:cs typeface="MS Gothic"/>
              </a:rPr>
              <a:t>12/23/09</a:t>
            </a:r>
          </a:p>
        </p:txBody>
      </p:sp>
      <p:sp>
        <p:nvSpPr>
          <p:cNvPr id="82948" name="Text Box 2"/>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defTabSz="457200">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0C3A624-D533-4940-BB00-77247D7691C1}" type="slidenum">
              <a:rPr lang="en-US" i="0">
                <a:solidFill>
                  <a:srgbClr val="000000"/>
                </a:solidFill>
                <a:ea typeface="MS Gothic"/>
                <a:cs typeface="MS Gothic"/>
              </a:rPr>
              <a:pPr algn="r" defTabSz="457200">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US" i="0" dirty="0">
              <a:solidFill>
                <a:srgbClr val="000000"/>
              </a:solidFill>
              <a:ea typeface="MS Gothic"/>
              <a:cs typeface="MS Gothic"/>
            </a:endParaRPr>
          </a:p>
        </p:txBody>
      </p:sp>
      <p:sp>
        <p:nvSpPr>
          <p:cNvPr id="82949" name="Text Box 3"/>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pPr>
              <a:buClr>
                <a:srgbClr val="000000"/>
              </a:buClr>
              <a:buSzPct val="100000"/>
              <a:buFont typeface="Times New Roman" pitchFamily="18" charset="0"/>
              <a:buNone/>
            </a:pPr>
            <a:endParaRPr lang="en-GB" sz="1600" i="0" dirty="0">
              <a:solidFill>
                <a:schemeClr val="bg1"/>
              </a:solidFill>
              <a:ea typeface="MS Gothic"/>
              <a:cs typeface="MS Gothic"/>
            </a:endParaRPr>
          </a:p>
        </p:txBody>
      </p:sp>
      <p:sp>
        <p:nvSpPr>
          <p:cNvPr id="82950" name="Text Box 4"/>
          <p:cNvSpPr>
            <a:spLocks noGrp="1" noChangeArrowheads="1"/>
          </p:cNvSpPr>
          <p:nvPr>
            <p:ph type="body"/>
          </p:nvPr>
        </p:nvSpPr>
        <p:spPr bwMode="auto">
          <a:noFill/>
        </p:spPr>
        <p:txBody>
          <a:bodyPr wrap="square" lIns="90000" tIns="46800" rIns="90000" bIns="46800" numCol="1" anchor="t" anchorCtr="0" compatLnSpc="1">
            <a:prstTxWarp prst="textNoShape">
              <a:avLst/>
            </a:prstTxWarp>
          </a:bodyPr>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http://www.doctor-license.com/blog/wp-content/uploads/2014/05/Survey-SLO-Key-Trends-Audits-Cost-Risk2.pdf</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 Gartner</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r>
              <a:rPr lang="en-US" baseline="0" dirty="0" smtClean="0"/>
              <a:t> Gartner</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46</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p:spPr>
      </p:sp>
      <p:sp>
        <p:nvSpPr>
          <p:cNvPr id="2058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2058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315E769-D2BA-49B6-8E19-E6EEF3053FEF}" type="slidenum">
              <a:rPr lang="en-US" smtClean="0">
                <a:solidFill>
                  <a:prstClr val="black"/>
                </a:solidFill>
              </a:rPr>
              <a:pPr/>
              <a:t>55</a:t>
            </a:fld>
            <a:endParaRPr lang="en-US" dirty="0"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Forrester</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Forrester</a:t>
            </a:r>
          </a:p>
          <a:p>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Forrester</a:t>
            </a:r>
          </a:p>
          <a:p>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Forrester</a:t>
            </a:r>
          </a:p>
          <a:p>
            <a:endParaRPr lang="en-US"/>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18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 Gartner </a:t>
            </a:r>
            <a:r>
              <a:rPr lang="en-US" sz="1200" b="0" i="0" kern="1200" dirty="0" smtClean="0">
                <a:solidFill>
                  <a:schemeClr val="tx1"/>
                </a:solidFill>
                <a:latin typeface="+mn-lt"/>
                <a:ea typeface="+mn-ea"/>
                <a:cs typeface="+mn-cs"/>
              </a:rPr>
              <a:t>G00261132</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 </a:t>
            </a:r>
            <a:r>
              <a:rPr lang="en-US" sz="1200" b="0" i="0" kern="1200" dirty="0" smtClean="0">
                <a:solidFill>
                  <a:schemeClr val="tx1"/>
                </a:solidFill>
                <a:latin typeface="+mn-lt"/>
                <a:ea typeface="+mn-ea"/>
                <a:cs typeface="+mn-cs"/>
              </a:rPr>
              <a:t>G00262495</a:t>
            </a:r>
            <a:endParaRPr lang="en-US" dirty="0"/>
          </a:p>
        </p:txBody>
      </p:sp>
      <p:sp>
        <p:nvSpPr>
          <p:cNvPr id="4" name="Slide Number Placeholder 3"/>
          <p:cNvSpPr>
            <a:spLocks noGrp="1"/>
          </p:cNvSpPr>
          <p:nvPr>
            <p:ph type="sldNum" sz="quarter" idx="10"/>
          </p:nvPr>
        </p:nvSpPr>
        <p:spPr/>
        <p:txBody>
          <a:bodyPr/>
          <a:lstStyle/>
          <a:p>
            <a:pPr>
              <a:defRPr/>
            </a:pPr>
            <a:fld id="{F50F319F-4B7C-4D86-BD13-B2151E839B28}" type="slidenum">
              <a:rPr lang="en-US" smtClean="0"/>
              <a:pPr>
                <a:defRPr/>
              </a:pPr>
              <a:t>22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1.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11.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 Id="rId51"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wmf"/><Relationship Id="rId1" Type="http://schemas.openxmlformats.org/officeDocument/2006/relationships/slideMaster" Target="../slideMasters/slideMaster12.xml"/><Relationship Id="rId4" Type="http://schemas.openxmlformats.org/officeDocument/2006/relationships/image" Target="../media/image18.w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tags" Target="../tags/tag122.xml"/><Relationship Id="rId39" Type="http://schemas.openxmlformats.org/officeDocument/2006/relationships/tags" Target="../tags/tag135.xml"/><Relationship Id="rId3" Type="http://schemas.openxmlformats.org/officeDocument/2006/relationships/tags" Target="../tags/tag99.xml"/><Relationship Id="rId21" Type="http://schemas.openxmlformats.org/officeDocument/2006/relationships/tags" Target="../tags/tag117.xml"/><Relationship Id="rId34" Type="http://schemas.openxmlformats.org/officeDocument/2006/relationships/tags" Target="../tags/tag130.xml"/><Relationship Id="rId42" Type="http://schemas.openxmlformats.org/officeDocument/2006/relationships/tags" Target="../tags/tag138.xml"/><Relationship Id="rId47" Type="http://schemas.openxmlformats.org/officeDocument/2006/relationships/tags" Target="../tags/tag143.xml"/><Relationship Id="rId50" Type="http://schemas.openxmlformats.org/officeDocument/2006/relationships/image" Target="../media/image1.pn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33" Type="http://schemas.openxmlformats.org/officeDocument/2006/relationships/tags" Target="../tags/tag129.xml"/><Relationship Id="rId38" Type="http://schemas.openxmlformats.org/officeDocument/2006/relationships/tags" Target="../tags/tag134.xml"/><Relationship Id="rId46" Type="http://schemas.openxmlformats.org/officeDocument/2006/relationships/tags" Target="../tags/tag142.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29" Type="http://schemas.openxmlformats.org/officeDocument/2006/relationships/tags" Target="../tags/tag125.xml"/><Relationship Id="rId41" Type="http://schemas.openxmlformats.org/officeDocument/2006/relationships/tags" Target="../tags/tag137.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32" Type="http://schemas.openxmlformats.org/officeDocument/2006/relationships/tags" Target="../tags/tag128.xml"/><Relationship Id="rId37" Type="http://schemas.openxmlformats.org/officeDocument/2006/relationships/tags" Target="../tags/tag133.xml"/><Relationship Id="rId40" Type="http://schemas.openxmlformats.org/officeDocument/2006/relationships/tags" Target="../tags/tag136.xml"/><Relationship Id="rId45" Type="http://schemas.openxmlformats.org/officeDocument/2006/relationships/tags" Target="../tags/tag141.xml"/><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tags" Target="../tags/tag124.xml"/><Relationship Id="rId36" Type="http://schemas.openxmlformats.org/officeDocument/2006/relationships/tags" Target="../tags/tag132.xml"/><Relationship Id="rId49" Type="http://schemas.openxmlformats.org/officeDocument/2006/relationships/slideMaster" Target="../slideMasters/slideMaster13.xml"/><Relationship Id="rId10" Type="http://schemas.openxmlformats.org/officeDocument/2006/relationships/tags" Target="../tags/tag106.xml"/><Relationship Id="rId19" Type="http://schemas.openxmlformats.org/officeDocument/2006/relationships/tags" Target="../tags/tag115.xml"/><Relationship Id="rId31" Type="http://schemas.openxmlformats.org/officeDocument/2006/relationships/tags" Target="../tags/tag127.xml"/><Relationship Id="rId44" Type="http://schemas.openxmlformats.org/officeDocument/2006/relationships/tags" Target="../tags/tag140.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tags" Target="../tags/tag123.xml"/><Relationship Id="rId30" Type="http://schemas.openxmlformats.org/officeDocument/2006/relationships/tags" Target="../tags/tag126.xml"/><Relationship Id="rId35" Type="http://schemas.openxmlformats.org/officeDocument/2006/relationships/tags" Target="../tags/tag131.xml"/><Relationship Id="rId43" Type="http://schemas.openxmlformats.org/officeDocument/2006/relationships/tags" Target="../tags/tag139.xml"/><Relationship Id="rId48" Type="http://schemas.openxmlformats.org/officeDocument/2006/relationships/tags" Target="../tags/tag144.xml"/><Relationship Id="rId8" Type="http://schemas.openxmlformats.org/officeDocument/2006/relationships/tags" Target="../tags/tag104.xml"/><Relationship Id="rId51" Type="http://schemas.openxmlformats.org/officeDocument/2006/relationships/image" Target="../media/image3.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3" Type="http://schemas.openxmlformats.org/officeDocument/2006/relationships/tags" Target="../tags/tag157.xml"/><Relationship Id="rId18" Type="http://schemas.openxmlformats.org/officeDocument/2006/relationships/tags" Target="../tags/tag162.xml"/><Relationship Id="rId26" Type="http://schemas.openxmlformats.org/officeDocument/2006/relationships/tags" Target="../tags/tag170.xml"/><Relationship Id="rId39" Type="http://schemas.openxmlformats.org/officeDocument/2006/relationships/tags" Target="../tags/tag183.xml"/><Relationship Id="rId3" Type="http://schemas.openxmlformats.org/officeDocument/2006/relationships/tags" Target="../tags/tag147.xml"/><Relationship Id="rId21" Type="http://schemas.openxmlformats.org/officeDocument/2006/relationships/tags" Target="../tags/tag165.xml"/><Relationship Id="rId34" Type="http://schemas.openxmlformats.org/officeDocument/2006/relationships/tags" Target="../tags/tag178.xml"/><Relationship Id="rId42" Type="http://schemas.openxmlformats.org/officeDocument/2006/relationships/tags" Target="../tags/tag186.xml"/><Relationship Id="rId47" Type="http://schemas.openxmlformats.org/officeDocument/2006/relationships/tags" Target="../tags/tag191.xml"/><Relationship Id="rId50" Type="http://schemas.openxmlformats.org/officeDocument/2006/relationships/image" Target="../media/image21.png"/><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5" Type="http://schemas.openxmlformats.org/officeDocument/2006/relationships/tags" Target="../tags/tag169.xml"/><Relationship Id="rId33" Type="http://schemas.openxmlformats.org/officeDocument/2006/relationships/tags" Target="../tags/tag177.xml"/><Relationship Id="rId38" Type="http://schemas.openxmlformats.org/officeDocument/2006/relationships/tags" Target="../tags/tag182.xml"/><Relationship Id="rId46" Type="http://schemas.openxmlformats.org/officeDocument/2006/relationships/tags" Target="../tags/tag190.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tags" Target="../tags/tag164.xml"/><Relationship Id="rId29" Type="http://schemas.openxmlformats.org/officeDocument/2006/relationships/tags" Target="../tags/tag173.xml"/><Relationship Id="rId41" Type="http://schemas.openxmlformats.org/officeDocument/2006/relationships/tags" Target="../tags/tag185.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tags" Target="../tags/tag168.xml"/><Relationship Id="rId32" Type="http://schemas.openxmlformats.org/officeDocument/2006/relationships/tags" Target="../tags/tag176.xml"/><Relationship Id="rId37" Type="http://schemas.openxmlformats.org/officeDocument/2006/relationships/tags" Target="../tags/tag181.xml"/><Relationship Id="rId40" Type="http://schemas.openxmlformats.org/officeDocument/2006/relationships/tags" Target="../tags/tag184.xml"/><Relationship Id="rId45" Type="http://schemas.openxmlformats.org/officeDocument/2006/relationships/tags" Target="../tags/tag189.xml"/><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tags" Target="../tags/tag167.xml"/><Relationship Id="rId28" Type="http://schemas.openxmlformats.org/officeDocument/2006/relationships/tags" Target="../tags/tag172.xml"/><Relationship Id="rId36" Type="http://schemas.openxmlformats.org/officeDocument/2006/relationships/tags" Target="../tags/tag180.xml"/><Relationship Id="rId49" Type="http://schemas.openxmlformats.org/officeDocument/2006/relationships/slideMaster" Target="../slideMasters/slideMaster14.xml"/><Relationship Id="rId10" Type="http://schemas.openxmlformats.org/officeDocument/2006/relationships/tags" Target="../tags/tag154.xml"/><Relationship Id="rId19" Type="http://schemas.openxmlformats.org/officeDocument/2006/relationships/tags" Target="../tags/tag163.xml"/><Relationship Id="rId31" Type="http://schemas.openxmlformats.org/officeDocument/2006/relationships/tags" Target="../tags/tag175.xml"/><Relationship Id="rId44" Type="http://schemas.openxmlformats.org/officeDocument/2006/relationships/tags" Target="../tags/tag188.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 Id="rId27" Type="http://schemas.openxmlformats.org/officeDocument/2006/relationships/tags" Target="../tags/tag171.xml"/><Relationship Id="rId30" Type="http://schemas.openxmlformats.org/officeDocument/2006/relationships/tags" Target="../tags/tag174.xml"/><Relationship Id="rId35" Type="http://schemas.openxmlformats.org/officeDocument/2006/relationships/tags" Target="../tags/tag179.xml"/><Relationship Id="rId43" Type="http://schemas.openxmlformats.org/officeDocument/2006/relationships/tags" Target="../tags/tag187.xml"/><Relationship Id="rId48" Type="http://schemas.openxmlformats.org/officeDocument/2006/relationships/tags" Target="../tags/tag192.xml"/><Relationship Id="rId8" Type="http://schemas.openxmlformats.org/officeDocument/2006/relationships/tags" Target="../tags/tag152.xml"/><Relationship Id="rId51"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tags" Target="../tags/tag218.xml"/><Relationship Id="rId39" Type="http://schemas.openxmlformats.org/officeDocument/2006/relationships/tags" Target="../tags/tag231.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tags" Target="../tags/tag226.xml"/><Relationship Id="rId42" Type="http://schemas.openxmlformats.org/officeDocument/2006/relationships/tags" Target="../tags/tag234.xml"/><Relationship Id="rId47" Type="http://schemas.openxmlformats.org/officeDocument/2006/relationships/tags" Target="../tags/tag239.xml"/><Relationship Id="rId50" Type="http://schemas.openxmlformats.org/officeDocument/2006/relationships/image" Target="../media/image21.png"/><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tags" Target="../tags/tag225.xml"/><Relationship Id="rId38" Type="http://schemas.openxmlformats.org/officeDocument/2006/relationships/tags" Target="../tags/tag230.xml"/><Relationship Id="rId46" Type="http://schemas.openxmlformats.org/officeDocument/2006/relationships/tags" Target="../tags/tag238.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tags" Target="../tags/tag221.xml"/><Relationship Id="rId41" Type="http://schemas.openxmlformats.org/officeDocument/2006/relationships/tags" Target="../tags/tag233.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tags" Target="../tags/tag224.xml"/><Relationship Id="rId37" Type="http://schemas.openxmlformats.org/officeDocument/2006/relationships/tags" Target="../tags/tag229.xml"/><Relationship Id="rId40" Type="http://schemas.openxmlformats.org/officeDocument/2006/relationships/tags" Target="../tags/tag232.xml"/><Relationship Id="rId45" Type="http://schemas.openxmlformats.org/officeDocument/2006/relationships/tags" Target="../tags/tag237.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tags" Target="../tags/tag220.xml"/><Relationship Id="rId36" Type="http://schemas.openxmlformats.org/officeDocument/2006/relationships/tags" Target="../tags/tag228.xml"/><Relationship Id="rId49" Type="http://schemas.openxmlformats.org/officeDocument/2006/relationships/slideMaster" Target="../slideMasters/slideMaster15.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tags" Target="../tags/tag223.xml"/><Relationship Id="rId44" Type="http://schemas.openxmlformats.org/officeDocument/2006/relationships/tags" Target="../tags/tag236.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tags" Target="../tags/tag219.xml"/><Relationship Id="rId30" Type="http://schemas.openxmlformats.org/officeDocument/2006/relationships/tags" Target="../tags/tag222.xml"/><Relationship Id="rId35" Type="http://schemas.openxmlformats.org/officeDocument/2006/relationships/tags" Target="../tags/tag227.xml"/><Relationship Id="rId43" Type="http://schemas.openxmlformats.org/officeDocument/2006/relationships/tags" Target="../tags/tag235.xml"/><Relationship Id="rId48" Type="http://schemas.openxmlformats.org/officeDocument/2006/relationships/tags" Target="../tags/tag240.xml"/><Relationship Id="rId8" Type="http://schemas.openxmlformats.org/officeDocument/2006/relationships/tags" Target="../tags/tag200.xml"/><Relationship Id="rId51"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39" Type="http://schemas.openxmlformats.org/officeDocument/2006/relationships/tags" Target="../tags/tag279.xml"/><Relationship Id="rId3" Type="http://schemas.openxmlformats.org/officeDocument/2006/relationships/tags" Target="../tags/tag243.xml"/><Relationship Id="rId21" Type="http://schemas.openxmlformats.org/officeDocument/2006/relationships/tags" Target="../tags/tag261.xml"/><Relationship Id="rId34" Type="http://schemas.openxmlformats.org/officeDocument/2006/relationships/tags" Target="../tags/tag274.xml"/><Relationship Id="rId42" Type="http://schemas.openxmlformats.org/officeDocument/2006/relationships/tags" Target="../tags/tag282.xml"/><Relationship Id="rId47" Type="http://schemas.openxmlformats.org/officeDocument/2006/relationships/tags" Target="../tags/tag287.xml"/><Relationship Id="rId50" Type="http://schemas.openxmlformats.org/officeDocument/2006/relationships/image" Target="../media/image24.png"/><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tags" Target="../tags/tag273.xml"/><Relationship Id="rId38" Type="http://schemas.openxmlformats.org/officeDocument/2006/relationships/tags" Target="../tags/tag278.xml"/><Relationship Id="rId46" Type="http://schemas.openxmlformats.org/officeDocument/2006/relationships/tags" Target="../tags/tag286.xml"/><Relationship Id="rId2" Type="http://schemas.openxmlformats.org/officeDocument/2006/relationships/tags" Target="../tags/tag242.xml"/><Relationship Id="rId16" Type="http://schemas.openxmlformats.org/officeDocument/2006/relationships/tags" Target="../tags/tag256.xml"/><Relationship Id="rId20" Type="http://schemas.openxmlformats.org/officeDocument/2006/relationships/tags" Target="../tags/tag260.xml"/><Relationship Id="rId29" Type="http://schemas.openxmlformats.org/officeDocument/2006/relationships/tags" Target="../tags/tag269.xml"/><Relationship Id="rId41" Type="http://schemas.openxmlformats.org/officeDocument/2006/relationships/tags" Target="../tags/tag281.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tags" Target="../tags/tag272.xml"/><Relationship Id="rId37" Type="http://schemas.openxmlformats.org/officeDocument/2006/relationships/tags" Target="../tags/tag277.xml"/><Relationship Id="rId40" Type="http://schemas.openxmlformats.org/officeDocument/2006/relationships/tags" Target="../tags/tag280.xml"/><Relationship Id="rId45" Type="http://schemas.openxmlformats.org/officeDocument/2006/relationships/tags" Target="../tags/tag285.xml"/><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tags" Target="../tags/tag276.xml"/><Relationship Id="rId49" Type="http://schemas.openxmlformats.org/officeDocument/2006/relationships/slideMaster" Target="../slideMasters/slideMaster16.xml"/><Relationship Id="rId10" Type="http://schemas.openxmlformats.org/officeDocument/2006/relationships/tags" Target="../tags/tag250.xml"/><Relationship Id="rId19" Type="http://schemas.openxmlformats.org/officeDocument/2006/relationships/tags" Target="../tags/tag259.xml"/><Relationship Id="rId31" Type="http://schemas.openxmlformats.org/officeDocument/2006/relationships/tags" Target="../tags/tag271.xml"/><Relationship Id="rId44" Type="http://schemas.openxmlformats.org/officeDocument/2006/relationships/tags" Target="../tags/tag284.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tags" Target="../tags/tag275.xml"/><Relationship Id="rId43" Type="http://schemas.openxmlformats.org/officeDocument/2006/relationships/tags" Target="../tags/tag283.xml"/><Relationship Id="rId48" Type="http://schemas.openxmlformats.org/officeDocument/2006/relationships/tags" Target="../tags/tag288.xml"/><Relationship Id="rId8" Type="http://schemas.openxmlformats.org/officeDocument/2006/relationships/tags" Target="../tags/tag248.xml"/><Relationship Id="rId51"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109</a:t>
                </a:r>
              </a:p>
              <a:p>
                <a:pPr fontAlgn="auto">
                  <a:spcBef>
                    <a:spcPts val="0"/>
                  </a:spcBef>
                  <a:spcAft>
                    <a:spcPts val="0"/>
                  </a:spcAft>
                  <a:defRPr/>
                </a:pPr>
                <a:r>
                  <a:rPr lang="en-US" i="0" dirty="0"/>
                  <a:t>207</a:t>
                </a:r>
              </a:p>
              <a:p>
                <a:pPr fontAlgn="auto">
                  <a:spcBef>
                    <a:spcPts val="0"/>
                  </a:spcBef>
                  <a:spcAft>
                    <a:spcPts val="0"/>
                  </a:spcAft>
                  <a:defRPr/>
                </a:pPr>
                <a:r>
                  <a:rPr lang="en-US" i="0" dirty="0"/>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chemeClr val="dk2"/>
                    </a:solidFill>
                  </a:rPr>
                  <a:t>255</a:t>
                </a:r>
              </a:p>
              <a:p>
                <a:pPr fontAlgn="auto">
                  <a:spcBef>
                    <a:spcPts val="0"/>
                  </a:spcBef>
                  <a:spcAft>
                    <a:spcPts val="0"/>
                  </a:spcAft>
                  <a:defRPr/>
                </a:pPr>
                <a:r>
                  <a:rPr lang="en-US" i="0" dirty="0">
                    <a:solidFill>
                      <a:schemeClr val="dk2"/>
                    </a:solidFill>
                  </a:rPr>
                  <a:t>255</a:t>
                </a:r>
              </a:p>
              <a:p>
                <a:pPr fontAlgn="auto">
                  <a:spcBef>
                    <a:spcPts val="0"/>
                  </a:spcBef>
                  <a:spcAft>
                    <a:spcPts val="0"/>
                  </a:spcAft>
                  <a:defRPr/>
                </a:pPr>
                <a:r>
                  <a:rPr lang="en-US" i="0" dirty="0">
                    <a:solidFill>
                      <a:schemeClr val="dk2"/>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131</a:t>
                </a:r>
              </a:p>
              <a:p>
                <a:pPr fontAlgn="auto">
                  <a:spcBef>
                    <a:spcPts val="0"/>
                  </a:spcBef>
                  <a:spcAft>
                    <a:spcPts val="0"/>
                  </a:spcAft>
                  <a:defRPr/>
                </a:pPr>
                <a:r>
                  <a:rPr lang="en-US" i="0" dirty="0"/>
                  <a:t>56</a:t>
                </a:r>
              </a:p>
              <a:p>
                <a:pPr fontAlgn="auto">
                  <a:spcBef>
                    <a:spcPts val="0"/>
                  </a:spcBef>
                  <a:spcAft>
                    <a:spcPts val="0"/>
                  </a:spcAft>
                  <a:defRPr/>
                </a:pPr>
                <a:r>
                  <a:rPr lang="en-US" i="0" dirty="0"/>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0</a:t>
                </a:r>
              </a:p>
              <a:p>
                <a:pPr fontAlgn="auto">
                  <a:spcBef>
                    <a:spcPts val="0"/>
                  </a:spcBef>
                  <a:spcAft>
                    <a:spcPts val="0"/>
                  </a:spcAft>
                  <a:defRPr/>
                </a:pPr>
                <a:r>
                  <a:rPr lang="en-US" i="0" dirty="0"/>
                  <a:t>99</a:t>
                </a:r>
              </a:p>
              <a:p>
                <a:pPr fontAlgn="auto">
                  <a:spcBef>
                    <a:spcPts val="0"/>
                  </a:spcBef>
                  <a:spcAft>
                    <a:spcPts val="0"/>
                  </a:spcAft>
                  <a:defRPr/>
                </a:pPr>
                <a:r>
                  <a:rPr lang="en-US" i="0" dirty="0"/>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85</a:t>
                </a:r>
              </a:p>
              <a:p>
                <a:pPr fontAlgn="auto">
                  <a:spcBef>
                    <a:spcPts val="0"/>
                  </a:spcBef>
                  <a:spcAft>
                    <a:spcPts val="0"/>
                  </a:spcAft>
                  <a:defRPr/>
                </a:pPr>
                <a:r>
                  <a:rPr lang="en-US" i="0" dirty="0"/>
                  <a:t>165</a:t>
                </a:r>
              </a:p>
              <a:p>
                <a:pPr fontAlgn="auto">
                  <a:spcBef>
                    <a:spcPts val="0"/>
                  </a:spcBef>
                  <a:spcAft>
                    <a:spcPts val="0"/>
                  </a:spcAft>
                  <a:defRPr/>
                </a:pPr>
                <a:r>
                  <a:rPr lang="en-US" i="0" dirty="0"/>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214</a:t>
                </a:r>
              </a:p>
              <a:p>
                <a:pPr fontAlgn="auto">
                  <a:spcBef>
                    <a:spcPts val="0"/>
                  </a:spcBef>
                  <a:spcAft>
                    <a:spcPts val="0"/>
                  </a:spcAft>
                  <a:defRPr/>
                </a:pPr>
                <a:r>
                  <a:rPr lang="en-US" i="0" dirty="0"/>
                  <a:t>73</a:t>
                </a:r>
              </a:p>
              <a:p>
                <a:pPr fontAlgn="auto">
                  <a:spcBef>
                    <a:spcPts val="0"/>
                  </a:spcBef>
                  <a:spcAft>
                    <a:spcPts val="0"/>
                  </a:spcAft>
                  <a:defRPr/>
                </a:pPr>
                <a:r>
                  <a:rPr lang="en-US" i="0" dirty="0"/>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185</a:t>
                </a:r>
              </a:p>
              <a:p>
                <a:pPr fontAlgn="auto">
                  <a:spcBef>
                    <a:spcPts val="0"/>
                  </a:spcBef>
                  <a:spcAft>
                    <a:spcPts val="0"/>
                  </a:spcAft>
                  <a:defRPr/>
                </a:pPr>
                <a:r>
                  <a:rPr lang="en-US" i="0" dirty="0"/>
                  <a:t>175</a:t>
                </a:r>
              </a:p>
              <a:p>
                <a:pPr fontAlgn="auto">
                  <a:spcBef>
                    <a:spcPts val="0"/>
                  </a:spcBef>
                  <a:spcAft>
                    <a:spcPts val="0"/>
                  </a:spcAft>
                  <a:defRPr/>
                </a:pPr>
                <a:r>
                  <a:rPr lang="en-US" i="0" dirty="0"/>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151</a:t>
                </a:r>
              </a:p>
              <a:p>
                <a:pPr fontAlgn="auto">
                  <a:spcBef>
                    <a:spcPts val="0"/>
                  </a:spcBef>
                  <a:spcAft>
                    <a:spcPts val="0"/>
                  </a:spcAft>
                  <a:defRPr/>
                </a:pPr>
                <a:r>
                  <a:rPr lang="en-US" i="0" dirty="0"/>
                  <a:t>75</a:t>
                </a:r>
              </a:p>
              <a:p>
                <a:pPr fontAlgn="auto">
                  <a:spcBef>
                    <a:spcPts val="0"/>
                  </a:spcBef>
                  <a:spcAft>
                    <a:spcPts val="0"/>
                  </a:spcAft>
                  <a:defRPr/>
                </a:pPr>
                <a:r>
                  <a:rPr lang="en-US" i="0" dirty="0"/>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193</a:t>
                </a:r>
              </a:p>
              <a:p>
                <a:pPr fontAlgn="auto">
                  <a:spcBef>
                    <a:spcPts val="0"/>
                  </a:spcBef>
                  <a:spcAft>
                    <a:spcPts val="0"/>
                  </a:spcAft>
                  <a:defRPr/>
                </a:pPr>
                <a:r>
                  <a:rPr lang="en-US" i="0" dirty="0"/>
                  <a:t>187</a:t>
                </a:r>
              </a:p>
              <a:p>
                <a:pPr fontAlgn="auto">
                  <a:spcBef>
                    <a:spcPts val="0"/>
                  </a:spcBef>
                  <a:spcAft>
                    <a:spcPts val="0"/>
                  </a:spcAft>
                  <a:defRPr/>
                </a:pPr>
                <a:r>
                  <a:rPr lang="en-US" i="0" dirty="0"/>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255</a:t>
                </a:r>
              </a:p>
              <a:p>
                <a:pPr fontAlgn="auto">
                  <a:spcBef>
                    <a:spcPts val="0"/>
                  </a:spcBef>
                  <a:spcAft>
                    <a:spcPts val="0"/>
                  </a:spcAft>
                  <a:defRPr/>
                </a:pPr>
                <a:r>
                  <a:rPr lang="en-US" i="0" dirty="0"/>
                  <a:t>221</a:t>
                </a:r>
              </a:p>
              <a:p>
                <a:pPr fontAlgn="auto">
                  <a:spcBef>
                    <a:spcPts val="0"/>
                  </a:spcBef>
                  <a:spcAft>
                    <a:spcPts val="0"/>
                  </a:spcAft>
                  <a:defRPr/>
                </a:pPr>
                <a:r>
                  <a:rPr lang="en-US" i="0" dirty="0"/>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255</a:t>
                </a:r>
              </a:p>
              <a:p>
                <a:pPr fontAlgn="auto">
                  <a:spcBef>
                    <a:spcPts val="0"/>
                  </a:spcBef>
                  <a:spcAft>
                    <a:spcPts val="0"/>
                  </a:spcAft>
                  <a:defRPr/>
                </a:pPr>
                <a:r>
                  <a:rPr lang="en-US" i="0" dirty="0"/>
                  <a:t>255</a:t>
                </a:r>
              </a:p>
              <a:p>
                <a:pPr fontAlgn="auto">
                  <a:spcBef>
                    <a:spcPts val="0"/>
                  </a:spcBef>
                  <a:spcAft>
                    <a:spcPts val="0"/>
                  </a:spcAft>
                  <a:defRPr/>
                </a:pPr>
                <a:r>
                  <a:rPr lang="en-US" i="0" dirty="0"/>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236</a:t>
                </a:r>
              </a:p>
              <a:p>
                <a:pPr fontAlgn="auto">
                  <a:spcBef>
                    <a:spcPts val="0"/>
                  </a:spcBef>
                  <a:spcAft>
                    <a:spcPts val="0"/>
                  </a:spcAft>
                  <a:defRPr/>
                </a:pPr>
                <a:r>
                  <a:rPr lang="en-US" i="0" dirty="0"/>
                  <a:t>137</a:t>
                </a:r>
              </a:p>
              <a:p>
                <a:pPr fontAlgn="auto">
                  <a:spcBef>
                    <a:spcPts val="0"/>
                  </a:spcBef>
                  <a:spcAft>
                    <a:spcPts val="0"/>
                  </a:spcAft>
                  <a:defRPr/>
                </a:pPr>
                <a:r>
                  <a:rPr lang="en-US" i="0" dirty="0"/>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127</a:t>
                </a:r>
              </a:p>
              <a:p>
                <a:pPr fontAlgn="auto">
                  <a:spcBef>
                    <a:spcPts val="0"/>
                  </a:spcBef>
                  <a:spcAft>
                    <a:spcPts val="0"/>
                  </a:spcAft>
                  <a:defRPr/>
                </a:pPr>
                <a:r>
                  <a:rPr lang="en-US" i="0" dirty="0"/>
                  <a:t>175</a:t>
                </a:r>
              </a:p>
              <a:p>
                <a:pPr fontAlgn="auto">
                  <a:spcBef>
                    <a:spcPts val="0"/>
                  </a:spcBef>
                  <a:spcAft>
                    <a:spcPts val="0"/>
                  </a:spcAft>
                  <a:defRPr/>
                </a:pPr>
                <a:r>
                  <a:rPr lang="en-US" i="0" dirty="0"/>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203</a:t>
                </a:r>
              </a:p>
              <a:p>
                <a:pPr fontAlgn="auto">
                  <a:spcBef>
                    <a:spcPts val="0"/>
                  </a:spcBef>
                  <a:spcAft>
                    <a:spcPts val="0"/>
                  </a:spcAft>
                  <a:defRPr/>
                </a:pPr>
                <a:r>
                  <a:rPr lang="en-US" i="0" dirty="0"/>
                  <a:t>215</a:t>
                </a:r>
              </a:p>
              <a:p>
                <a:pPr fontAlgn="auto">
                  <a:spcBef>
                    <a:spcPts val="0"/>
                  </a:spcBef>
                  <a:spcAft>
                    <a:spcPts val="0"/>
                  </a:spcAft>
                  <a:defRPr/>
                </a:pPr>
                <a:r>
                  <a:rPr lang="en-US" i="0" dirty="0"/>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chemeClr val="dk2"/>
                    </a:solidFill>
                  </a:rPr>
                  <a:t>179</a:t>
                </a:r>
              </a:p>
              <a:p>
                <a:pPr fontAlgn="auto">
                  <a:spcBef>
                    <a:spcPts val="0"/>
                  </a:spcBef>
                  <a:spcAft>
                    <a:spcPts val="0"/>
                  </a:spcAft>
                  <a:defRPr/>
                </a:pPr>
                <a:r>
                  <a:rPr lang="en-US" i="0" dirty="0">
                    <a:solidFill>
                      <a:schemeClr val="dk2"/>
                    </a:solidFill>
                  </a:rPr>
                  <a:t>149</a:t>
                </a:r>
              </a:p>
              <a:p>
                <a:pPr fontAlgn="auto">
                  <a:spcBef>
                    <a:spcPts val="0"/>
                  </a:spcBef>
                  <a:spcAft>
                    <a:spcPts val="0"/>
                  </a:spcAft>
                  <a:defRPr/>
                </a:pPr>
                <a:r>
                  <a:rPr lang="en-US" i="0" dirty="0">
                    <a:solidFill>
                      <a:schemeClr val="dk2"/>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212</a:t>
                </a:r>
              </a:p>
              <a:p>
                <a:pPr fontAlgn="auto">
                  <a:spcBef>
                    <a:spcPts val="0"/>
                  </a:spcBef>
                  <a:spcAft>
                    <a:spcPts val="0"/>
                  </a:spcAft>
                  <a:defRPr/>
                </a:pPr>
                <a:r>
                  <a:rPr lang="en-US" i="0" dirty="0"/>
                  <a:t>195</a:t>
                </a:r>
              </a:p>
              <a:p>
                <a:pPr fontAlgn="auto">
                  <a:spcBef>
                    <a:spcPts val="0"/>
                  </a:spcBef>
                  <a:spcAft>
                    <a:spcPts val="0"/>
                  </a:spcAft>
                  <a:defRPr/>
                </a:pPr>
                <a:r>
                  <a:rPr lang="en-US" i="0" dirty="0"/>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255</a:t>
                </a:r>
              </a:p>
              <a:p>
                <a:pPr fontAlgn="auto">
                  <a:spcBef>
                    <a:spcPts val="0"/>
                  </a:spcBef>
                  <a:spcAft>
                    <a:spcPts val="0"/>
                  </a:spcAft>
                  <a:defRPr/>
                </a:pPr>
                <a:r>
                  <a:rPr lang="en-US" i="0" dirty="0"/>
                  <a:t>242</a:t>
                </a:r>
              </a:p>
              <a:p>
                <a:pPr fontAlgn="auto">
                  <a:spcBef>
                    <a:spcPts val="0"/>
                  </a:spcBef>
                  <a:spcAft>
                    <a:spcPts val="0"/>
                  </a:spcAft>
                  <a:defRPr/>
                </a:pPr>
                <a:r>
                  <a:rPr lang="en-US" i="0" dirty="0"/>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255</a:t>
                </a:r>
              </a:p>
              <a:p>
                <a:pPr fontAlgn="auto">
                  <a:spcBef>
                    <a:spcPts val="0"/>
                  </a:spcBef>
                  <a:spcAft>
                    <a:spcPts val="0"/>
                  </a:spcAft>
                  <a:defRPr/>
                </a:pPr>
                <a:r>
                  <a:rPr lang="en-US" i="0" dirty="0"/>
                  <a:t>249</a:t>
                </a:r>
              </a:p>
              <a:p>
                <a:pPr fontAlgn="auto">
                  <a:spcBef>
                    <a:spcPts val="0"/>
                  </a:spcBef>
                  <a:spcAft>
                    <a:spcPts val="0"/>
                  </a:spcAft>
                  <a:defRPr/>
                </a:pPr>
                <a:r>
                  <a:rPr lang="en-US" i="0" dirty="0"/>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229</a:t>
                </a:r>
              </a:p>
              <a:p>
                <a:pPr fontAlgn="auto">
                  <a:spcBef>
                    <a:spcPts val="0"/>
                  </a:spcBef>
                  <a:spcAft>
                    <a:spcPts val="0"/>
                  </a:spcAft>
                  <a:defRPr/>
                </a:pPr>
                <a:r>
                  <a:rPr lang="en-US" i="0" dirty="0"/>
                  <a:t>205</a:t>
                </a:r>
              </a:p>
              <a:p>
                <a:pPr fontAlgn="auto">
                  <a:spcBef>
                    <a:spcPts val="0"/>
                  </a:spcBef>
                  <a:spcAft>
                    <a:spcPts val="0"/>
                  </a:spcAft>
                  <a:defRPr/>
                </a:pPr>
                <a:r>
                  <a:rPr lang="en-US" i="0" dirty="0"/>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248</a:t>
                </a:r>
              </a:p>
              <a:p>
                <a:pPr fontAlgn="auto">
                  <a:spcBef>
                    <a:spcPts val="0"/>
                  </a:spcBef>
                  <a:spcAft>
                    <a:spcPts val="0"/>
                  </a:spcAft>
                  <a:defRPr/>
                </a:pPr>
                <a:r>
                  <a:rPr lang="en-US" i="0" dirty="0"/>
                  <a:t>241</a:t>
                </a:r>
              </a:p>
              <a:p>
                <a:pPr fontAlgn="auto">
                  <a:spcBef>
                    <a:spcPts val="0"/>
                  </a:spcBef>
                  <a:spcAft>
                    <a:spcPts val="0"/>
                  </a:spcAft>
                  <a:defRPr/>
                </a:pPr>
                <a:r>
                  <a:rPr lang="en-US" i="0" dirty="0"/>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7FAFDD"/>
                    </a:solidFill>
                  </a:rPr>
                  <a:t>180</a:t>
                </a:r>
              </a:p>
              <a:p>
                <a:pPr fontAlgn="auto">
                  <a:spcBef>
                    <a:spcPts val="0"/>
                  </a:spcBef>
                  <a:spcAft>
                    <a:spcPts val="0"/>
                  </a:spcAft>
                  <a:defRPr/>
                </a:pPr>
                <a:r>
                  <a:rPr lang="en-US" i="0" dirty="0">
                    <a:solidFill>
                      <a:srgbClr val="7FAFDD"/>
                    </a:solidFill>
                  </a:rPr>
                  <a:t>213</a:t>
                </a:r>
              </a:p>
              <a:p>
                <a:pPr fontAlgn="auto">
                  <a:spcBef>
                    <a:spcPts val="0"/>
                  </a:spcBef>
                  <a:spcAft>
                    <a:spcPts val="0"/>
                  </a:spcAft>
                  <a:defRPr/>
                </a:pPr>
                <a:r>
                  <a:rPr lang="en-US"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214</a:t>
                </a:r>
              </a:p>
              <a:p>
                <a:pPr fontAlgn="auto">
                  <a:spcBef>
                    <a:spcPts val="0"/>
                  </a:spcBef>
                  <a:spcAft>
                    <a:spcPts val="0"/>
                  </a:spcAft>
                  <a:defRPr/>
                </a:pPr>
                <a:r>
                  <a:rPr lang="en-US" i="0" dirty="0"/>
                  <a:t>231</a:t>
                </a:r>
              </a:p>
              <a:p>
                <a:pPr fontAlgn="auto">
                  <a:spcBef>
                    <a:spcPts val="0"/>
                  </a:spcBef>
                  <a:spcAft>
                    <a:spcPts val="0"/>
                  </a:spcAft>
                  <a:defRPr/>
                </a:pPr>
                <a:r>
                  <a:rPr lang="en-US" i="0" dirty="0"/>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241</a:t>
                </a:r>
              </a:p>
              <a:p>
                <a:pPr fontAlgn="auto">
                  <a:spcBef>
                    <a:spcPts val="0"/>
                  </a:spcBef>
                  <a:spcAft>
                    <a:spcPts val="0"/>
                  </a:spcAft>
                  <a:defRPr/>
                </a:pPr>
                <a:r>
                  <a:rPr lang="en-US" i="0" dirty="0"/>
                  <a:t>240</a:t>
                </a:r>
              </a:p>
              <a:p>
                <a:pPr fontAlgn="auto">
                  <a:spcBef>
                    <a:spcPts val="0"/>
                  </a:spcBef>
                  <a:spcAft>
                    <a:spcPts val="0"/>
                  </a:spcAft>
                  <a:defRPr/>
                </a:pPr>
                <a:r>
                  <a:rPr lang="en-US" i="0" dirty="0"/>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t>251</a:t>
                </a:r>
              </a:p>
              <a:p>
                <a:pPr fontAlgn="auto">
                  <a:spcBef>
                    <a:spcPts val="0"/>
                  </a:spcBef>
                  <a:spcAft>
                    <a:spcPts val="0"/>
                  </a:spcAft>
                  <a:defRPr/>
                </a:pPr>
                <a:r>
                  <a:rPr lang="en-US" i="0" dirty="0"/>
                  <a:t>251</a:t>
                </a:r>
              </a:p>
              <a:p>
                <a:pPr fontAlgn="auto">
                  <a:spcBef>
                    <a:spcPts val="0"/>
                  </a:spcBef>
                  <a:spcAft>
                    <a:spcPts val="0"/>
                  </a:spcAft>
                  <a:defRPr/>
                </a:pPr>
                <a:r>
                  <a:rPr lang="en-US" i="0" dirty="0"/>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i="0" dirty="0">
                    <a:latin typeface="+mn-lt"/>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sz="1800" i="0" dirty="0">
                  <a:solidFill>
                    <a:schemeClr val="dk1"/>
                  </a:solidFill>
                  <a:latin typeface="+mn-lt"/>
                </a:rPr>
                <a:t>Title and Content</a:t>
              </a:r>
            </a:p>
          </p:txBody>
        </p:sp>
      </p:grpSp>
      <p:pic>
        <p:nvPicPr>
          <p:cNvPr id="56" name="Picture 4"/>
          <p:cNvPicPr>
            <a:picLocks noChangeAspect="1" noChangeArrowheads="1"/>
          </p:cNvPicPr>
          <p:nvPr userDrawn="1"/>
        </p:nvPicPr>
        <p:blipFill>
          <a:blip r:embed="rId51" cstate="print"/>
          <a:srcRect/>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A4AEAB84-E8B5-48D7-870B-D95EEC295BBD}" type="slidenum">
              <a:rPr lang="en-US"/>
              <a:pPr>
                <a:defRPr/>
              </a:pPr>
              <a:t>‹#›</a:t>
            </a:fld>
            <a:r>
              <a:rPr lang="en-US" dirty="0"/>
              <a:t> -</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557148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14555664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1526205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4260254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834844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2EB6F386-F035-483C-AF7A-3349C6F13ABF}" type="slidenum">
              <a:rPr lang="en-US"/>
              <a:pPr>
                <a:defRPr/>
              </a:pPr>
              <a:t>‹#›</a:t>
            </a:fld>
            <a:r>
              <a:rPr lang="en-US" dirty="0"/>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8913" y="720725"/>
            <a:ext cx="4275137" cy="1323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6450" y="720725"/>
            <a:ext cx="4275138" cy="1323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1"/>
          <p:cNvSpPr>
            <a:spLocks noGrp="1" noChangeArrowheads="1"/>
          </p:cNvSpPr>
          <p:nvPr>
            <p:ph type="sldNum" sz="quarter" idx="10"/>
          </p:nvPr>
        </p:nvSpPr>
        <p:spPr>
          <a:ln/>
        </p:spPr>
        <p:txBody>
          <a:bodyPr/>
          <a:lstStyle>
            <a:lvl1pPr>
              <a:defRPr/>
            </a:lvl1pPr>
          </a:lstStyle>
          <a:p>
            <a:pPr>
              <a:defRPr/>
            </a:pPr>
            <a:r>
              <a:rPr lang="en-US" dirty="0"/>
              <a:t>- </a:t>
            </a:r>
            <a:fld id="{4422149B-94A6-4C77-ADB9-0D5C430C7866}" type="slidenum">
              <a:rPr lang="en-US"/>
              <a:pPr>
                <a:defRPr/>
              </a:pPr>
              <a:t>‹#›</a:t>
            </a:fld>
            <a:r>
              <a:rPr lang="en-US" dirty="0"/>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1"/>
          <p:cNvSpPr>
            <a:spLocks noGrp="1" noChangeArrowheads="1"/>
          </p:cNvSpPr>
          <p:nvPr>
            <p:ph type="sldNum" sz="quarter" idx="10"/>
          </p:nvPr>
        </p:nvSpPr>
        <p:spPr>
          <a:ln/>
        </p:spPr>
        <p:txBody>
          <a:bodyPr/>
          <a:lstStyle>
            <a:lvl1pPr>
              <a:defRPr/>
            </a:lvl1pPr>
          </a:lstStyle>
          <a:p>
            <a:pPr>
              <a:defRPr/>
            </a:pPr>
            <a:r>
              <a:rPr lang="en-US" dirty="0"/>
              <a:t>- </a:t>
            </a:r>
            <a:fld id="{E3BF9CAC-F2CE-4B50-99C3-6D4DBDDF2729}" type="slidenum">
              <a:rPr lang="en-US"/>
              <a:pPr>
                <a:defRPr/>
              </a:pPr>
              <a:t>‹#›</a:t>
            </a:fld>
            <a:r>
              <a:rPr lang="en-US" dirty="0"/>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1"/>
          <p:cNvSpPr>
            <a:spLocks noGrp="1" noChangeArrowheads="1"/>
          </p:cNvSpPr>
          <p:nvPr>
            <p:ph type="sldNum" sz="quarter" idx="10"/>
          </p:nvPr>
        </p:nvSpPr>
        <p:spPr>
          <a:ln/>
        </p:spPr>
        <p:txBody>
          <a:bodyPr/>
          <a:lstStyle>
            <a:lvl1pPr>
              <a:defRPr/>
            </a:lvl1pPr>
          </a:lstStyle>
          <a:p>
            <a:pPr>
              <a:defRPr/>
            </a:pPr>
            <a:r>
              <a:rPr lang="en-US" dirty="0"/>
              <a:t>- </a:t>
            </a:r>
            <a:fld id="{1F353AB6-F9CD-4C93-84DE-DC84E46A1B3C}" type="slidenum">
              <a:rPr lang="en-US"/>
              <a:pPr>
                <a:defRPr/>
              </a:pPr>
              <a:t>‹#›</a:t>
            </a:fld>
            <a:r>
              <a:rPr lang="en-US" dirty="0"/>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1"/>
          <p:cNvSpPr>
            <a:spLocks noGrp="1" noChangeArrowheads="1"/>
          </p:cNvSpPr>
          <p:nvPr>
            <p:ph type="sldNum" sz="quarter" idx="10"/>
          </p:nvPr>
        </p:nvSpPr>
        <p:spPr>
          <a:ln/>
        </p:spPr>
        <p:txBody>
          <a:bodyPr/>
          <a:lstStyle>
            <a:lvl1pPr>
              <a:defRPr/>
            </a:lvl1pPr>
          </a:lstStyle>
          <a:p>
            <a:pPr>
              <a:defRPr/>
            </a:pPr>
            <a:r>
              <a:rPr lang="en-US" dirty="0"/>
              <a:t>- </a:t>
            </a:r>
            <a:fld id="{C2768CA4-BB20-4447-B2B5-BBFA52A94860}" type="slidenum">
              <a:rPr lang="en-US"/>
              <a:pPr>
                <a:defRPr/>
              </a:pPr>
              <a:t>‹#›</a:t>
            </a:fld>
            <a:r>
              <a:rPr lang="en-US" dirty="0"/>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1"/>
          <p:cNvSpPr>
            <a:spLocks noGrp="1" noChangeArrowheads="1"/>
          </p:cNvSpPr>
          <p:nvPr>
            <p:ph type="sldNum" sz="quarter" idx="10"/>
          </p:nvPr>
        </p:nvSpPr>
        <p:spPr>
          <a:ln/>
        </p:spPr>
        <p:txBody>
          <a:bodyPr/>
          <a:lstStyle>
            <a:lvl1pPr>
              <a:defRPr/>
            </a:lvl1pPr>
          </a:lstStyle>
          <a:p>
            <a:pPr>
              <a:defRPr/>
            </a:pPr>
            <a:r>
              <a:rPr lang="en-US" dirty="0"/>
              <a:t>- </a:t>
            </a:r>
            <a:fld id="{8889E828-B61B-4110-8698-BB0F504CEC0B}" type="slidenum">
              <a:rPr lang="en-US"/>
              <a:pPr>
                <a:defRPr/>
              </a:pPr>
              <a:t>‹#›</a:t>
            </a:fld>
            <a:r>
              <a:rPr lang="en-US" dirty="0"/>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1"/>
          <p:cNvSpPr>
            <a:spLocks noGrp="1" noChangeArrowheads="1"/>
          </p:cNvSpPr>
          <p:nvPr>
            <p:ph type="sldNum" sz="quarter" idx="10"/>
          </p:nvPr>
        </p:nvSpPr>
        <p:spPr>
          <a:ln/>
        </p:spPr>
        <p:txBody>
          <a:bodyPr/>
          <a:lstStyle>
            <a:lvl1pPr>
              <a:defRPr/>
            </a:lvl1pPr>
          </a:lstStyle>
          <a:p>
            <a:pPr>
              <a:defRPr/>
            </a:pPr>
            <a:r>
              <a:rPr lang="en-US" dirty="0"/>
              <a:t>- </a:t>
            </a:r>
            <a:fld id="{2EDDE036-B5B4-45CE-B994-D7B4943BAF98}" type="slidenum">
              <a:rPr lang="en-US"/>
              <a:pPr>
                <a:defRPr/>
              </a:pPr>
              <a:t>‹#›</a:t>
            </a:fld>
            <a:r>
              <a:rPr lang="en-US" dirty="0"/>
              <a:t>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33074784-4C0D-4EFA-8694-EAE4382BBF95}" type="slidenum">
              <a:rPr lang="en-US"/>
              <a:pPr>
                <a:defRPr/>
              </a:pPr>
              <a:t>‹#›</a:t>
            </a:fld>
            <a:r>
              <a:rPr lang="en-US" dirty="0"/>
              <a:t>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7825" y="53975"/>
            <a:ext cx="2187575" cy="1990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1925" y="53975"/>
            <a:ext cx="6413500" cy="1990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7974F69B-CCC8-4C34-B7D5-50909BAAA884}" type="slidenum">
              <a:rPr lang="en-US"/>
              <a:pPr>
                <a:defRPr/>
              </a:pPr>
              <a:t>‹#›</a:t>
            </a:fld>
            <a:r>
              <a:rPr lang="en-US" dirty="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B05FBECE-3EEC-4A47-B4A4-E124E695E50E}"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chart">
  <p:cSld name="Title and Chart">
    <p:spTree>
      <p:nvGrpSpPr>
        <p:cNvPr id="1" name=""/>
        <p:cNvGrpSpPr/>
        <p:nvPr/>
      </p:nvGrpSpPr>
      <p:grpSpPr>
        <a:xfrm>
          <a:off x="0" y="0"/>
          <a:ext cx="0" cy="0"/>
          <a:chOff x="0" y="0"/>
          <a:chExt cx="0" cy="0"/>
        </a:xfrm>
      </p:grpSpPr>
      <p:grpSp>
        <p:nvGrpSpPr>
          <p:cNvPr id="4" name="Group 165"/>
          <p:cNvGrpSpPr>
            <a:grpSpLocks/>
          </p:cNvGrpSpPr>
          <p:nvPr/>
        </p:nvGrpSpPr>
        <p:grpSpPr bwMode="auto">
          <a:xfrm>
            <a:off x="0" y="5113338"/>
            <a:ext cx="9150350" cy="1482725"/>
            <a:chOff x="0" y="3221"/>
            <a:chExt cx="5764" cy="934"/>
          </a:xfrm>
        </p:grpSpPr>
        <p:pic>
          <p:nvPicPr>
            <p:cNvPr id="5" name="Picture 161" descr="70"/>
            <p:cNvPicPr>
              <a:picLocks noChangeAspect="1" noChangeArrowheads="1"/>
            </p:cNvPicPr>
            <p:nvPr userDrawn="1"/>
          </p:nvPicPr>
          <p:blipFill>
            <a:blip r:embed="rId2" cstate="print"/>
            <a:srcRect l="3949"/>
            <a:stretch>
              <a:fillRect/>
            </a:stretch>
          </p:blipFill>
          <p:spPr bwMode="auto">
            <a:xfrm>
              <a:off x="0" y="3855"/>
              <a:ext cx="5764" cy="134"/>
            </a:xfrm>
            <a:prstGeom prst="rect">
              <a:avLst/>
            </a:prstGeom>
            <a:noFill/>
            <a:ln w="9525">
              <a:noFill/>
              <a:miter lim="800000"/>
              <a:headEnd/>
              <a:tailEnd/>
            </a:ln>
          </p:spPr>
        </p:pic>
        <p:pic>
          <p:nvPicPr>
            <p:cNvPr id="6" name="Picture 162" descr="70"/>
            <p:cNvPicPr>
              <a:picLocks noChangeAspect="1" noChangeArrowheads="1"/>
            </p:cNvPicPr>
            <p:nvPr userDrawn="1"/>
          </p:nvPicPr>
          <p:blipFill>
            <a:blip r:embed="rId2" cstate="print"/>
            <a:srcRect l="1717" r="2299"/>
            <a:stretch>
              <a:fillRect/>
            </a:stretch>
          </p:blipFill>
          <p:spPr bwMode="auto">
            <a:xfrm>
              <a:off x="0" y="3704"/>
              <a:ext cx="5760" cy="134"/>
            </a:xfrm>
            <a:prstGeom prst="rect">
              <a:avLst/>
            </a:prstGeom>
            <a:noFill/>
            <a:ln w="9525">
              <a:noFill/>
              <a:miter lim="800000"/>
              <a:headEnd/>
              <a:tailEnd/>
            </a:ln>
          </p:spPr>
        </p:pic>
        <p:pic>
          <p:nvPicPr>
            <p:cNvPr id="7" name="Picture 164" descr="70"/>
            <p:cNvPicPr>
              <a:picLocks noChangeAspect="1" noChangeArrowheads="1"/>
            </p:cNvPicPr>
            <p:nvPr userDrawn="1"/>
          </p:nvPicPr>
          <p:blipFill>
            <a:blip r:embed="rId2" cstate="print"/>
            <a:srcRect l="1717" r="2299"/>
            <a:stretch>
              <a:fillRect/>
            </a:stretch>
          </p:blipFill>
          <p:spPr bwMode="auto">
            <a:xfrm>
              <a:off x="0" y="3409"/>
              <a:ext cx="5760" cy="134"/>
            </a:xfrm>
            <a:prstGeom prst="rect">
              <a:avLst/>
            </a:prstGeom>
            <a:noFill/>
            <a:ln w="9525">
              <a:noFill/>
              <a:miter lim="800000"/>
              <a:headEnd/>
              <a:tailEnd/>
            </a:ln>
          </p:spPr>
        </p:pic>
        <p:pic>
          <p:nvPicPr>
            <p:cNvPr id="8" name="Picture 153" descr="grad-white-box-2"/>
            <p:cNvPicPr>
              <a:picLocks noChangeAspect="1" noChangeArrowheads="1"/>
            </p:cNvPicPr>
            <p:nvPr userDrawn="1"/>
          </p:nvPicPr>
          <p:blipFill>
            <a:blip r:embed="rId3" cstate="print"/>
            <a:srcRect/>
            <a:stretch>
              <a:fillRect/>
            </a:stretch>
          </p:blipFill>
          <p:spPr bwMode="auto">
            <a:xfrm>
              <a:off x="0" y="3789"/>
              <a:ext cx="5760" cy="366"/>
            </a:xfrm>
            <a:prstGeom prst="rect">
              <a:avLst/>
            </a:prstGeom>
            <a:noFill/>
            <a:ln w="9525">
              <a:noFill/>
              <a:miter lim="800000"/>
              <a:headEnd/>
              <a:tailEnd/>
            </a:ln>
          </p:spPr>
        </p:pic>
        <p:pic>
          <p:nvPicPr>
            <p:cNvPr id="9" name="Picture 150" descr="grad-white-box-2"/>
            <p:cNvPicPr>
              <a:picLocks noChangeAspect="1" noChangeArrowheads="1"/>
            </p:cNvPicPr>
            <p:nvPr userDrawn="1"/>
          </p:nvPicPr>
          <p:blipFill>
            <a:blip r:embed="rId4" cstate="print"/>
            <a:srcRect r="36000"/>
            <a:stretch>
              <a:fillRect/>
            </a:stretch>
          </p:blipFill>
          <p:spPr bwMode="auto">
            <a:xfrm>
              <a:off x="0" y="3221"/>
              <a:ext cx="5760" cy="366"/>
            </a:xfrm>
            <a:prstGeom prst="rect">
              <a:avLst/>
            </a:prstGeom>
            <a:noFill/>
            <a:ln w="9525">
              <a:noFill/>
              <a:miter lim="800000"/>
              <a:headEnd/>
              <a:tailEnd/>
            </a:ln>
          </p:spPr>
        </p:pic>
        <p:pic>
          <p:nvPicPr>
            <p:cNvPr id="10" name="Picture 163" descr="70"/>
            <p:cNvPicPr>
              <a:picLocks noChangeAspect="1" noChangeArrowheads="1"/>
            </p:cNvPicPr>
            <p:nvPr userDrawn="1"/>
          </p:nvPicPr>
          <p:blipFill>
            <a:blip r:embed="rId2" cstate="print"/>
            <a:srcRect l="3949"/>
            <a:stretch>
              <a:fillRect/>
            </a:stretch>
          </p:blipFill>
          <p:spPr bwMode="auto">
            <a:xfrm>
              <a:off x="0" y="3558"/>
              <a:ext cx="5764" cy="134"/>
            </a:xfrm>
            <a:prstGeom prst="rect">
              <a:avLst/>
            </a:prstGeom>
            <a:noFill/>
            <a:ln w="9525">
              <a:noFill/>
              <a:miter lim="800000"/>
              <a:headEnd/>
              <a:tailEnd/>
            </a:ln>
          </p:spPr>
        </p:pic>
      </p:grpSp>
      <p:sp>
        <p:nvSpPr>
          <p:cNvPr id="11" name="Line 73"/>
          <p:cNvSpPr>
            <a:spLocks noChangeShapeType="1"/>
          </p:cNvSpPr>
          <p:nvPr/>
        </p:nvSpPr>
        <p:spPr bwMode="auto">
          <a:xfrm>
            <a:off x="236538" y="519113"/>
            <a:ext cx="8636000" cy="0"/>
          </a:xfrm>
          <a:prstGeom prst="line">
            <a:avLst/>
          </a:prstGeom>
          <a:noFill/>
          <a:ln w="9525">
            <a:solidFill>
              <a:srgbClr val="C0C0C0"/>
            </a:solidFill>
            <a:round/>
            <a:headEnd/>
            <a:tailEnd/>
          </a:ln>
          <a:effectLst/>
        </p:spPr>
        <p:txBody>
          <a:bodyPr/>
          <a:lstStyle/>
          <a:p>
            <a:pPr algn="ctr">
              <a:defRPr/>
            </a:pPr>
            <a:endParaRPr lang="en-US" sz="1600" b="1" i="0" dirty="0"/>
          </a:p>
        </p:txBody>
      </p:sp>
      <p:sp>
        <p:nvSpPr>
          <p:cNvPr id="12" name="Text Box 97"/>
          <p:cNvSpPr txBox="1">
            <a:spLocks noChangeArrowheads="1"/>
          </p:cNvSpPr>
          <p:nvPr/>
        </p:nvSpPr>
        <p:spPr bwMode="auto">
          <a:xfrm>
            <a:off x="5091113" y="6434138"/>
            <a:ext cx="3894137" cy="152400"/>
          </a:xfrm>
          <a:prstGeom prst="rect">
            <a:avLst/>
          </a:prstGeom>
          <a:noFill/>
          <a:ln w="9525">
            <a:noFill/>
            <a:miter lim="800000"/>
            <a:headEnd/>
            <a:tailEnd/>
          </a:ln>
          <a:effectLst/>
        </p:spPr>
        <p:txBody>
          <a:bodyPr wrap="none" lIns="0" tIns="0" rIns="0" bIns="0"/>
          <a:lstStyle/>
          <a:p>
            <a:pPr algn="r">
              <a:defRPr/>
            </a:pPr>
            <a:r>
              <a:rPr lang="en-US" sz="1000" i="0" dirty="0">
                <a:solidFill>
                  <a:srgbClr val="4E84C4"/>
                </a:solidFill>
                <a:latin typeface="Arial" pitchFamily="34" charset="0"/>
              </a:rPr>
              <a:t>Mittelstand Industry_17_June_2010</a:t>
            </a:r>
          </a:p>
        </p:txBody>
      </p:sp>
      <p:sp>
        <p:nvSpPr>
          <p:cNvPr id="13" name="Text Box 96"/>
          <p:cNvSpPr txBox="1">
            <a:spLocks noChangeArrowheads="1"/>
          </p:cNvSpPr>
          <p:nvPr/>
        </p:nvSpPr>
        <p:spPr bwMode="auto">
          <a:xfrm>
            <a:off x="5091113" y="6583363"/>
            <a:ext cx="3894137" cy="152400"/>
          </a:xfrm>
          <a:prstGeom prst="rect">
            <a:avLst/>
          </a:prstGeom>
          <a:noFill/>
          <a:ln w="9525">
            <a:noFill/>
            <a:miter lim="800000"/>
            <a:headEnd/>
            <a:tailEnd/>
          </a:ln>
          <a:effectLst/>
        </p:spPr>
        <p:txBody>
          <a:bodyPr lIns="0" tIns="0" rIns="0" bIns="0">
            <a:spAutoFit/>
          </a:bodyPr>
          <a:lstStyle/>
          <a:p>
            <a:pPr algn="r">
              <a:defRPr/>
            </a:pPr>
            <a:r>
              <a:rPr lang="en-US" sz="1000" i="0" dirty="0">
                <a:solidFill>
                  <a:srgbClr val="4E84C4"/>
                </a:solidFill>
              </a:rPr>
              <a:t>CONFIDENTIAL</a:t>
            </a:r>
          </a:p>
        </p:txBody>
      </p:sp>
      <p:pic>
        <p:nvPicPr>
          <p:cNvPr id="14" name="Picture 126" descr="tcs-blue-trans"/>
          <p:cNvPicPr>
            <a:picLocks noChangeAspect="1" noChangeArrowheads="1"/>
          </p:cNvPicPr>
          <p:nvPr/>
        </p:nvPicPr>
        <p:blipFill>
          <a:blip r:embed="rId5" cstate="print"/>
          <a:srcRect/>
          <a:stretch>
            <a:fillRect/>
          </a:stretch>
        </p:blipFill>
        <p:spPr bwMode="auto">
          <a:xfrm>
            <a:off x="169863" y="6513513"/>
            <a:ext cx="2843212" cy="222250"/>
          </a:xfrm>
          <a:prstGeom prst="rect">
            <a:avLst/>
          </a:prstGeom>
          <a:noFill/>
          <a:ln w="9525">
            <a:noFill/>
            <a:miter lim="800000"/>
            <a:headEnd/>
            <a:tailEnd/>
          </a:ln>
        </p:spPr>
      </p:pic>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endParaRPr lang="en-US" noProof="0" dirty="0"/>
          </a:p>
        </p:txBody>
      </p:sp>
      <p:sp>
        <p:nvSpPr>
          <p:cNvPr id="15" name="Date Placeholder 3"/>
          <p:cNvSpPr>
            <a:spLocks noGrp="1"/>
          </p:cNvSpPr>
          <p:nvPr>
            <p:ph type="dt" sz="half" idx="10"/>
          </p:nvPr>
        </p:nvSpPr>
        <p:spPr>
          <a:xfrm>
            <a:off x="457200" y="6245225"/>
            <a:ext cx="2133600" cy="476250"/>
          </a:xfrm>
          <a:prstGeom prst="rect">
            <a:avLst/>
          </a:prstGeom>
        </p:spPr>
        <p:txBody>
          <a:bodyPr/>
          <a:lstStyle>
            <a:lvl1pPr>
              <a:defRPr sz="1800" b="0" i="0">
                <a:latin typeface="Arial" pitchFamily="34" charset="0"/>
                <a:cs typeface="+mn-cs"/>
              </a:defRPr>
            </a:lvl1pPr>
          </a:lstStyle>
          <a:p>
            <a:pPr>
              <a:defRPr/>
            </a:pPr>
            <a:endParaRPr lang="en-US" dirty="0"/>
          </a:p>
        </p:txBody>
      </p:sp>
      <p:sp>
        <p:nvSpPr>
          <p:cNvPr id="16" name="Footer Placeholder 4"/>
          <p:cNvSpPr>
            <a:spLocks noGrp="1"/>
          </p:cNvSpPr>
          <p:nvPr>
            <p:ph type="ftr" sz="quarter" idx="11"/>
          </p:nvPr>
        </p:nvSpPr>
        <p:spPr>
          <a:xfrm>
            <a:off x="3124200" y="6245225"/>
            <a:ext cx="2895600" cy="476250"/>
          </a:xfrm>
          <a:prstGeom prst="rect">
            <a:avLst/>
          </a:prstGeom>
        </p:spPr>
        <p:txBody>
          <a:bodyPr/>
          <a:lstStyle>
            <a:lvl1pPr>
              <a:defRPr sz="1800" b="0" i="0">
                <a:latin typeface="Arial" pitchFamily="34" charset="0"/>
                <a:cs typeface="+mn-cs"/>
              </a:defRPr>
            </a:lvl1pPr>
          </a:lstStyle>
          <a:p>
            <a:pPr>
              <a:defRPr/>
            </a:pPr>
            <a:endParaRPr lang="en-US" dirty="0"/>
          </a:p>
        </p:txBody>
      </p:sp>
      <p:sp>
        <p:nvSpPr>
          <p:cNvPr id="17" name="Slide Number Placeholder 5"/>
          <p:cNvSpPr>
            <a:spLocks noGrp="1"/>
          </p:cNvSpPr>
          <p:nvPr>
            <p:ph type="sldNum" sz="quarter" idx="12"/>
          </p:nvPr>
        </p:nvSpPr>
        <p:spPr>
          <a:xfrm>
            <a:off x="6553200" y="6245225"/>
            <a:ext cx="2133600" cy="476250"/>
          </a:xfrm>
        </p:spPr>
        <p:txBody>
          <a:bodyPr/>
          <a:lstStyle>
            <a:lvl1pPr>
              <a:defRPr/>
            </a:lvl1pPr>
          </a:lstStyle>
          <a:p>
            <a:pPr>
              <a:defRPr/>
            </a:pPr>
            <a:fld id="{146E4E7B-2244-48BF-BDC1-3F6FF257BB6B}"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1925" y="53975"/>
            <a:ext cx="8753475" cy="4778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88913" y="720725"/>
            <a:ext cx="8702675" cy="1323975"/>
          </a:xfrm>
        </p:spPr>
        <p:txBody>
          <a:bodyPr/>
          <a:lstStyle/>
          <a:p>
            <a:pPr lvl="0"/>
            <a:endParaRPr lang="en-US" noProof="0" dirty="0"/>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0C5DE911-AE32-457C-9D39-D147583F6208}" type="slidenum">
              <a:rPr lang="en-US"/>
              <a:pPr>
                <a:defRPr/>
              </a:pPr>
              <a:t>‹#›</a:t>
            </a:fld>
            <a:r>
              <a:rPr lang="en-US" dirty="0"/>
              <a:t>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preserve="1">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61925" y="53975"/>
            <a:ext cx="8753475" cy="4778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8913" y="720725"/>
            <a:ext cx="8702675" cy="1323975"/>
          </a:xfrm>
        </p:spPr>
        <p:txBody>
          <a:bodyPr/>
          <a:lstStyle/>
          <a:p>
            <a:pPr lvl="0"/>
            <a:endParaRPr lang="en-US" noProof="0" dirty="0"/>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F06A949F-C70B-4CEE-BB0A-B05085D286FE}" type="slidenum">
              <a:rPr lang="en-US"/>
              <a:pPr>
                <a:defRPr/>
              </a:pPr>
              <a:t>‹#›</a:t>
            </a:fld>
            <a:r>
              <a:rPr lang="en-US" dirty="0"/>
              <a:t> -</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05A6BD37-BD3F-46F1-A723-11C8140AD05E}"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CD586901-F5C4-4F56-99F4-88DBCC0BF196}"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F234C7D1-4139-4DCD-B0FB-EC17F9EB2480}"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6225" y="1776413"/>
            <a:ext cx="414655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5175" y="1776413"/>
            <a:ext cx="4148138"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83ED9D88-23B4-4C15-B589-FC27D0E7FB4B}"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ln/>
        </p:spPr>
        <p:txBody>
          <a:bodyPr/>
          <a:lstStyle>
            <a:lvl1pPr>
              <a:defRPr/>
            </a:lvl1pPr>
          </a:lstStyle>
          <a:p>
            <a:pPr>
              <a:defRPr/>
            </a:pPr>
            <a:fld id="{F937F7A1-2949-49C4-991F-2FF65EF8B6BA}" type="slidenum">
              <a:rPr lang="en-US"/>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1F1AEF2A-B9C1-43CC-BD64-EA5EA2E2A1B3}" type="slidenum">
              <a:rPr lang="en-US"/>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73E817AB-089F-403F-80A8-53D88DD73256}"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10C19C4-3EFE-41FB-844B-B0C92549F577}"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26AA6361-AAE0-4799-B3FA-6DEC56CE908D}" type="slidenum">
              <a:rPr lang="en-US"/>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8E3EDE6C-2599-4279-BDB7-C71A2C3F55EB}" type="slidenum">
              <a:rPr lang="en-US"/>
              <a:pPr>
                <a:defRPr/>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62D5EF76-1BF8-4513-9805-244B157E80A6}" type="slidenum">
              <a:rPr lang="en-US"/>
              <a:pPr>
                <a:defRPr/>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938" y="207963"/>
            <a:ext cx="2111375" cy="6092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76225" y="207963"/>
            <a:ext cx="6183313" cy="6092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28B91267-C0E0-4916-A57A-145B711FA57F}" type="slidenum">
              <a:rPr lang="en-US"/>
              <a:pPr>
                <a:defRPr/>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6725" y="9175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7725" y="9175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9525" y="66675"/>
            <a:ext cx="7467600" cy="563563"/>
          </a:xfrm>
        </p:spPr>
        <p:txBody>
          <a:bodyPr/>
          <a:lstStyle/>
          <a:p>
            <a:r>
              <a:rPr lang="en-US" smtClean="0"/>
              <a:t>Click to edit Master title style</a:t>
            </a:r>
            <a:endParaRPr lang="en-US"/>
          </a:p>
        </p:txBody>
      </p:sp>
      <p:sp>
        <p:nvSpPr>
          <p:cNvPr id="3" name="Content Placeholder 2"/>
          <p:cNvSpPr>
            <a:spLocks noGrp="1"/>
          </p:cNvSpPr>
          <p:nvPr>
            <p:ph idx="1"/>
          </p:nvPr>
        </p:nvSpPr>
        <p:spPr>
          <a:xfrm>
            <a:off x="365125" y="904875"/>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0AD3D15D-CCB6-4704-9542-0237AA8CDA90}"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5" y="66675"/>
            <a:ext cx="2070100" cy="53768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66675"/>
            <a:ext cx="6057900" cy="53768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95A01D97-DDFB-492C-9D93-F936EC2D0F93}"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006CAE00-AD73-4400-BADF-93E7B0AF8DD6}" type="slidenum">
              <a:rPr lang="en-US"/>
              <a:pPr>
                <a:defRPr/>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2773020-E112-4859-8394-84E0EE3400F5}"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F6DA6C14-73F2-4639-A1B4-CD485C16B746}" type="slidenum">
              <a:rPr lang="en-US"/>
              <a:pPr>
                <a:defRPr/>
              </a:pPr>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A42CBFE9-EEDF-47C2-AFC1-D8D810FA039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12339"/>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8FC76314-B735-4027-9DEA-208F2F48D554}" type="slidenum">
              <a:rPr lang="en-US"/>
              <a:pPr>
                <a:defRPr/>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844DB0AA-BC8A-4CA9-8FD1-26206DE5F03E}" type="slidenum">
              <a:rPr lang="en-US"/>
              <a:pPr>
                <a:defRPr/>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BDDF321B-AEDB-4DBA-BAF2-4C56A85E0C3A}" type="slidenum">
              <a:rPr lang="en-US"/>
              <a:pPr>
                <a:defRPr/>
              </a:pPr>
              <a:t>‹#›</a:t>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85D980B8-5273-4A01-A007-A2735B5CD1BF}" type="slidenum">
              <a:rPr lang="en-US"/>
              <a:pPr>
                <a:defRPr/>
              </a:pPr>
              <a:t>‹#›</a:t>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9CFC418C-8289-402F-9FD7-62C9DF51CE4A}" type="slidenum">
              <a:rPr lang="en-US"/>
              <a:pPr>
                <a:defRPr/>
              </a:pPr>
              <a:t>‹#›</a:t>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7175" y="1600200"/>
            <a:ext cx="2079625" cy="4525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3538" y="1600200"/>
            <a:ext cx="6091237"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4A5EBAC6-982E-4E50-8E19-8B6675A92AFE}" type="slidenum">
              <a:rPr lang="en-US"/>
              <a:pPr>
                <a:defRPr/>
              </a:pPr>
              <a:t>‹#›</a:t>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109</a:t>
                </a:r>
              </a:p>
              <a:p>
                <a:pPr fontAlgn="auto">
                  <a:spcBef>
                    <a:spcPts val="0"/>
                  </a:spcBef>
                  <a:spcAft>
                    <a:spcPts val="0"/>
                  </a:spcAft>
                  <a:defRPr/>
                </a:pPr>
                <a:r>
                  <a:rPr lang="en-US" i="0" dirty="0">
                    <a:solidFill>
                      <a:prstClr val="white"/>
                    </a:solidFill>
                  </a:rPr>
                  <a:t>207</a:t>
                </a:r>
              </a:p>
              <a:p>
                <a:pPr fontAlgn="auto">
                  <a:spcBef>
                    <a:spcPts val="0"/>
                  </a:spcBef>
                  <a:spcAft>
                    <a:spcPts val="0"/>
                  </a:spcAft>
                  <a:defRPr/>
                </a:pPr>
                <a:r>
                  <a:rPr lang="en-US" i="0" dirty="0">
                    <a:solidFill>
                      <a:prstClr val="white"/>
                    </a:solidFill>
                  </a:rPr>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1F497D"/>
                    </a:solidFill>
                  </a:rPr>
                  <a:t>255</a:t>
                </a:r>
              </a:p>
              <a:p>
                <a:pPr fontAlgn="auto">
                  <a:spcBef>
                    <a:spcPts val="0"/>
                  </a:spcBef>
                  <a:spcAft>
                    <a:spcPts val="0"/>
                  </a:spcAft>
                  <a:defRPr/>
                </a:pPr>
                <a:r>
                  <a:rPr lang="en-US" i="0" dirty="0">
                    <a:solidFill>
                      <a:srgbClr val="1F497D"/>
                    </a:solidFill>
                  </a:rPr>
                  <a:t>255</a:t>
                </a:r>
              </a:p>
              <a:p>
                <a:pPr fontAlgn="auto">
                  <a:spcBef>
                    <a:spcPts val="0"/>
                  </a:spcBef>
                  <a:spcAft>
                    <a:spcPts val="0"/>
                  </a:spcAft>
                  <a:defRPr/>
                </a:pPr>
                <a:r>
                  <a:rPr lang="en-US" i="0" dirty="0">
                    <a:solidFill>
                      <a:srgbClr val="1F497D"/>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131</a:t>
                </a:r>
              </a:p>
              <a:p>
                <a:pPr fontAlgn="auto">
                  <a:spcBef>
                    <a:spcPts val="0"/>
                  </a:spcBef>
                  <a:spcAft>
                    <a:spcPts val="0"/>
                  </a:spcAft>
                  <a:defRPr/>
                </a:pPr>
                <a:r>
                  <a:rPr lang="en-US" i="0" dirty="0">
                    <a:solidFill>
                      <a:prstClr val="white"/>
                    </a:solidFill>
                  </a:rPr>
                  <a:t>56</a:t>
                </a:r>
              </a:p>
              <a:p>
                <a:pPr fontAlgn="auto">
                  <a:spcBef>
                    <a:spcPts val="0"/>
                  </a:spcBef>
                  <a:spcAft>
                    <a:spcPts val="0"/>
                  </a:spcAft>
                  <a:defRPr/>
                </a:pPr>
                <a:r>
                  <a:rPr lang="en-US" i="0" dirty="0">
                    <a:solidFill>
                      <a:prstClr val="white"/>
                    </a:solidFill>
                  </a:rPr>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0</a:t>
                </a:r>
              </a:p>
              <a:p>
                <a:pPr fontAlgn="auto">
                  <a:spcBef>
                    <a:spcPts val="0"/>
                  </a:spcBef>
                  <a:spcAft>
                    <a:spcPts val="0"/>
                  </a:spcAft>
                  <a:defRPr/>
                </a:pPr>
                <a:r>
                  <a:rPr lang="en-US" i="0" dirty="0">
                    <a:solidFill>
                      <a:prstClr val="white"/>
                    </a:solidFill>
                  </a:rPr>
                  <a:t>99</a:t>
                </a:r>
              </a:p>
              <a:p>
                <a:pPr fontAlgn="auto">
                  <a:spcBef>
                    <a:spcPts val="0"/>
                  </a:spcBef>
                  <a:spcAft>
                    <a:spcPts val="0"/>
                  </a:spcAft>
                  <a:defRPr/>
                </a:pPr>
                <a:r>
                  <a:rPr lang="en-US" i="0" dirty="0">
                    <a:solidFill>
                      <a:prstClr val="white"/>
                    </a:solidFill>
                  </a:rPr>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85</a:t>
                </a:r>
              </a:p>
              <a:p>
                <a:pPr fontAlgn="auto">
                  <a:spcBef>
                    <a:spcPts val="0"/>
                  </a:spcBef>
                  <a:spcAft>
                    <a:spcPts val="0"/>
                  </a:spcAft>
                  <a:defRPr/>
                </a:pPr>
                <a:r>
                  <a:rPr lang="en-US" i="0" dirty="0">
                    <a:solidFill>
                      <a:prstClr val="white"/>
                    </a:solidFill>
                  </a:rPr>
                  <a:t>165</a:t>
                </a:r>
              </a:p>
              <a:p>
                <a:pPr fontAlgn="auto">
                  <a:spcBef>
                    <a:spcPts val="0"/>
                  </a:spcBef>
                  <a:spcAft>
                    <a:spcPts val="0"/>
                  </a:spcAft>
                  <a:defRPr/>
                </a:pPr>
                <a:r>
                  <a:rPr lang="en-US" i="0" dirty="0">
                    <a:solidFill>
                      <a:prstClr val="white"/>
                    </a:solidFill>
                  </a:rPr>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214</a:t>
                </a:r>
              </a:p>
              <a:p>
                <a:pPr fontAlgn="auto">
                  <a:spcBef>
                    <a:spcPts val="0"/>
                  </a:spcBef>
                  <a:spcAft>
                    <a:spcPts val="0"/>
                  </a:spcAft>
                  <a:defRPr/>
                </a:pPr>
                <a:r>
                  <a:rPr lang="en-US" i="0" dirty="0">
                    <a:solidFill>
                      <a:prstClr val="white"/>
                    </a:solidFill>
                  </a:rPr>
                  <a:t>73</a:t>
                </a:r>
              </a:p>
              <a:p>
                <a:pPr fontAlgn="auto">
                  <a:spcBef>
                    <a:spcPts val="0"/>
                  </a:spcBef>
                  <a:spcAft>
                    <a:spcPts val="0"/>
                  </a:spcAft>
                  <a:defRPr/>
                </a:pPr>
                <a:r>
                  <a:rPr lang="en-US" i="0" dirty="0">
                    <a:solidFill>
                      <a:prstClr val="white"/>
                    </a:solidFill>
                  </a:rPr>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185</a:t>
                </a:r>
              </a:p>
              <a:p>
                <a:pPr fontAlgn="auto">
                  <a:spcBef>
                    <a:spcPts val="0"/>
                  </a:spcBef>
                  <a:spcAft>
                    <a:spcPts val="0"/>
                  </a:spcAft>
                  <a:defRPr/>
                </a:pPr>
                <a:r>
                  <a:rPr lang="en-US" i="0" dirty="0">
                    <a:solidFill>
                      <a:prstClr val="white"/>
                    </a:solidFill>
                  </a:rPr>
                  <a:t>175</a:t>
                </a:r>
              </a:p>
              <a:p>
                <a:pPr fontAlgn="auto">
                  <a:spcBef>
                    <a:spcPts val="0"/>
                  </a:spcBef>
                  <a:spcAft>
                    <a:spcPts val="0"/>
                  </a:spcAft>
                  <a:defRPr/>
                </a:pPr>
                <a:r>
                  <a:rPr lang="en-US" i="0" dirty="0">
                    <a:solidFill>
                      <a:prstClr val="white"/>
                    </a:solidFill>
                  </a:rPr>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151</a:t>
                </a:r>
              </a:p>
              <a:p>
                <a:pPr fontAlgn="auto">
                  <a:spcBef>
                    <a:spcPts val="0"/>
                  </a:spcBef>
                  <a:spcAft>
                    <a:spcPts val="0"/>
                  </a:spcAft>
                  <a:defRPr/>
                </a:pPr>
                <a:r>
                  <a:rPr lang="en-US" i="0" dirty="0">
                    <a:solidFill>
                      <a:prstClr val="white"/>
                    </a:solidFill>
                  </a:rPr>
                  <a:t>75</a:t>
                </a:r>
              </a:p>
              <a:p>
                <a:pPr fontAlgn="auto">
                  <a:spcBef>
                    <a:spcPts val="0"/>
                  </a:spcBef>
                  <a:spcAft>
                    <a:spcPts val="0"/>
                  </a:spcAft>
                  <a:defRPr/>
                </a:pPr>
                <a:r>
                  <a:rPr lang="en-US" i="0" dirty="0">
                    <a:solidFill>
                      <a:prstClr val="white"/>
                    </a:solidFill>
                  </a:rPr>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193</a:t>
                </a:r>
              </a:p>
              <a:p>
                <a:pPr fontAlgn="auto">
                  <a:spcBef>
                    <a:spcPts val="0"/>
                  </a:spcBef>
                  <a:spcAft>
                    <a:spcPts val="0"/>
                  </a:spcAft>
                  <a:defRPr/>
                </a:pPr>
                <a:r>
                  <a:rPr lang="en-US" i="0" dirty="0">
                    <a:solidFill>
                      <a:prstClr val="white"/>
                    </a:solidFill>
                  </a:rPr>
                  <a:t>187</a:t>
                </a:r>
              </a:p>
              <a:p>
                <a:pPr fontAlgn="auto">
                  <a:spcBef>
                    <a:spcPts val="0"/>
                  </a:spcBef>
                  <a:spcAft>
                    <a:spcPts val="0"/>
                  </a:spcAft>
                  <a:defRPr/>
                </a:pPr>
                <a:r>
                  <a:rPr lang="en-US" i="0" dirty="0">
                    <a:solidFill>
                      <a:prstClr val="white"/>
                    </a:solidFill>
                  </a:rPr>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221</a:t>
                </a:r>
              </a:p>
              <a:p>
                <a:pPr fontAlgn="auto">
                  <a:spcBef>
                    <a:spcPts val="0"/>
                  </a:spcBef>
                  <a:spcAft>
                    <a:spcPts val="0"/>
                  </a:spcAft>
                  <a:defRPr/>
                </a:pPr>
                <a:r>
                  <a:rPr lang="en-US" i="0" dirty="0">
                    <a:solidFill>
                      <a:prstClr val="white"/>
                    </a:solidFill>
                  </a:rPr>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236</a:t>
                </a:r>
              </a:p>
              <a:p>
                <a:pPr fontAlgn="auto">
                  <a:spcBef>
                    <a:spcPts val="0"/>
                  </a:spcBef>
                  <a:spcAft>
                    <a:spcPts val="0"/>
                  </a:spcAft>
                  <a:defRPr/>
                </a:pPr>
                <a:r>
                  <a:rPr lang="en-US" i="0" dirty="0">
                    <a:solidFill>
                      <a:prstClr val="white"/>
                    </a:solidFill>
                  </a:rPr>
                  <a:t>137</a:t>
                </a:r>
              </a:p>
              <a:p>
                <a:pPr fontAlgn="auto">
                  <a:spcBef>
                    <a:spcPts val="0"/>
                  </a:spcBef>
                  <a:spcAft>
                    <a:spcPts val="0"/>
                  </a:spcAft>
                  <a:defRPr/>
                </a:pPr>
                <a:r>
                  <a:rPr lang="en-US" i="0" dirty="0">
                    <a:solidFill>
                      <a:prstClr val="white"/>
                    </a:solidFill>
                  </a:rPr>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127</a:t>
                </a:r>
              </a:p>
              <a:p>
                <a:pPr fontAlgn="auto">
                  <a:spcBef>
                    <a:spcPts val="0"/>
                  </a:spcBef>
                  <a:spcAft>
                    <a:spcPts val="0"/>
                  </a:spcAft>
                  <a:defRPr/>
                </a:pPr>
                <a:r>
                  <a:rPr lang="en-US" i="0" dirty="0">
                    <a:solidFill>
                      <a:prstClr val="white"/>
                    </a:solidFill>
                  </a:rPr>
                  <a:t>175</a:t>
                </a:r>
              </a:p>
              <a:p>
                <a:pPr fontAlgn="auto">
                  <a:spcBef>
                    <a:spcPts val="0"/>
                  </a:spcBef>
                  <a:spcAft>
                    <a:spcPts val="0"/>
                  </a:spcAft>
                  <a:defRPr/>
                </a:pPr>
                <a:r>
                  <a:rPr lang="en-US" i="0" dirty="0">
                    <a:solidFill>
                      <a:prstClr val="white"/>
                    </a:solidFill>
                  </a:rPr>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203</a:t>
                </a:r>
              </a:p>
              <a:p>
                <a:pPr fontAlgn="auto">
                  <a:spcBef>
                    <a:spcPts val="0"/>
                  </a:spcBef>
                  <a:spcAft>
                    <a:spcPts val="0"/>
                  </a:spcAft>
                  <a:defRPr/>
                </a:pPr>
                <a:r>
                  <a:rPr lang="en-US" i="0" dirty="0">
                    <a:solidFill>
                      <a:prstClr val="white"/>
                    </a:solidFill>
                  </a:rPr>
                  <a:t>215</a:t>
                </a:r>
              </a:p>
              <a:p>
                <a:pPr fontAlgn="auto">
                  <a:spcBef>
                    <a:spcPts val="0"/>
                  </a:spcBef>
                  <a:spcAft>
                    <a:spcPts val="0"/>
                  </a:spcAft>
                  <a:defRPr/>
                </a:pPr>
                <a:r>
                  <a:rPr lang="en-US" i="0" dirty="0">
                    <a:solidFill>
                      <a:prstClr val="white"/>
                    </a:solidFill>
                  </a:rPr>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1F497D"/>
                    </a:solidFill>
                  </a:rPr>
                  <a:t>179</a:t>
                </a:r>
              </a:p>
              <a:p>
                <a:pPr fontAlgn="auto">
                  <a:spcBef>
                    <a:spcPts val="0"/>
                  </a:spcBef>
                  <a:spcAft>
                    <a:spcPts val="0"/>
                  </a:spcAft>
                  <a:defRPr/>
                </a:pPr>
                <a:r>
                  <a:rPr lang="en-US" i="0" dirty="0">
                    <a:solidFill>
                      <a:srgbClr val="1F497D"/>
                    </a:solidFill>
                  </a:rPr>
                  <a:t>149</a:t>
                </a:r>
              </a:p>
              <a:p>
                <a:pPr fontAlgn="auto">
                  <a:spcBef>
                    <a:spcPts val="0"/>
                  </a:spcBef>
                  <a:spcAft>
                    <a:spcPts val="0"/>
                  </a:spcAft>
                  <a:defRPr/>
                </a:pPr>
                <a:r>
                  <a:rPr lang="en-US" i="0" dirty="0">
                    <a:solidFill>
                      <a:srgbClr val="1F497D"/>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212</a:t>
                </a:r>
              </a:p>
              <a:p>
                <a:pPr fontAlgn="auto">
                  <a:spcBef>
                    <a:spcPts val="0"/>
                  </a:spcBef>
                  <a:spcAft>
                    <a:spcPts val="0"/>
                  </a:spcAft>
                  <a:defRPr/>
                </a:pPr>
                <a:r>
                  <a:rPr lang="en-US" i="0" dirty="0">
                    <a:solidFill>
                      <a:prstClr val="white"/>
                    </a:solidFill>
                  </a:rPr>
                  <a:t>195</a:t>
                </a:r>
              </a:p>
              <a:p>
                <a:pPr fontAlgn="auto">
                  <a:spcBef>
                    <a:spcPts val="0"/>
                  </a:spcBef>
                  <a:spcAft>
                    <a:spcPts val="0"/>
                  </a:spcAft>
                  <a:defRPr/>
                </a:pPr>
                <a:r>
                  <a:rPr lang="en-US" i="0" dirty="0">
                    <a:solidFill>
                      <a:prstClr val="white"/>
                    </a:solidFill>
                  </a:rPr>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242</a:t>
                </a:r>
              </a:p>
              <a:p>
                <a:pPr fontAlgn="auto">
                  <a:spcBef>
                    <a:spcPts val="0"/>
                  </a:spcBef>
                  <a:spcAft>
                    <a:spcPts val="0"/>
                  </a:spcAft>
                  <a:defRPr/>
                </a:pPr>
                <a:r>
                  <a:rPr lang="en-US" i="0" dirty="0">
                    <a:solidFill>
                      <a:prstClr val="white"/>
                    </a:solidFill>
                  </a:rPr>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249</a:t>
                </a:r>
              </a:p>
              <a:p>
                <a:pPr fontAlgn="auto">
                  <a:spcBef>
                    <a:spcPts val="0"/>
                  </a:spcBef>
                  <a:spcAft>
                    <a:spcPts val="0"/>
                  </a:spcAft>
                  <a:defRPr/>
                </a:pPr>
                <a:r>
                  <a:rPr lang="en-US" i="0" dirty="0">
                    <a:solidFill>
                      <a:prstClr val="white"/>
                    </a:solidFill>
                  </a:rPr>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229</a:t>
                </a:r>
              </a:p>
              <a:p>
                <a:pPr fontAlgn="auto">
                  <a:spcBef>
                    <a:spcPts val="0"/>
                  </a:spcBef>
                  <a:spcAft>
                    <a:spcPts val="0"/>
                  </a:spcAft>
                  <a:defRPr/>
                </a:pPr>
                <a:r>
                  <a:rPr lang="en-US" i="0" dirty="0">
                    <a:solidFill>
                      <a:prstClr val="white"/>
                    </a:solidFill>
                  </a:rPr>
                  <a:t>205</a:t>
                </a:r>
              </a:p>
              <a:p>
                <a:pPr fontAlgn="auto">
                  <a:spcBef>
                    <a:spcPts val="0"/>
                  </a:spcBef>
                  <a:spcAft>
                    <a:spcPts val="0"/>
                  </a:spcAft>
                  <a:defRPr/>
                </a:pPr>
                <a:r>
                  <a:rPr lang="en-US" i="0" dirty="0">
                    <a:solidFill>
                      <a:prstClr val="white"/>
                    </a:solidFill>
                  </a:rPr>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248</a:t>
                </a:r>
              </a:p>
              <a:p>
                <a:pPr fontAlgn="auto">
                  <a:spcBef>
                    <a:spcPts val="0"/>
                  </a:spcBef>
                  <a:spcAft>
                    <a:spcPts val="0"/>
                  </a:spcAft>
                  <a:defRPr/>
                </a:pPr>
                <a:r>
                  <a:rPr lang="en-US" i="0" dirty="0">
                    <a:solidFill>
                      <a:prstClr val="white"/>
                    </a:solidFill>
                  </a:rPr>
                  <a:t>241</a:t>
                </a:r>
              </a:p>
              <a:p>
                <a:pPr fontAlgn="auto">
                  <a:spcBef>
                    <a:spcPts val="0"/>
                  </a:spcBef>
                  <a:spcAft>
                    <a:spcPts val="0"/>
                  </a:spcAft>
                  <a:defRPr/>
                </a:pPr>
                <a:r>
                  <a:rPr lang="en-US" i="0" dirty="0">
                    <a:solidFill>
                      <a:prstClr val="white"/>
                    </a:solidFill>
                  </a:rPr>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7FAFDD"/>
                    </a:solidFill>
                  </a:rPr>
                  <a:t>180</a:t>
                </a:r>
              </a:p>
              <a:p>
                <a:pPr fontAlgn="auto">
                  <a:spcBef>
                    <a:spcPts val="0"/>
                  </a:spcBef>
                  <a:spcAft>
                    <a:spcPts val="0"/>
                  </a:spcAft>
                  <a:defRPr/>
                </a:pPr>
                <a:r>
                  <a:rPr lang="en-US" i="0" dirty="0">
                    <a:solidFill>
                      <a:srgbClr val="7FAFDD"/>
                    </a:solidFill>
                  </a:rPr>
                  <a:t>213</a:t>
                </a:r>
              </a:p>
              <a:p>
                <a:pPr fontAlgn="auto">
                  <a:spcBef>
                    <a:spcPts val="0"/>
                  </a:spcBef>
                  <a:spcAft>
                    <a:spcPts val="0"/>
                  </a:spcAft>
                  <a:defRPr/>
                </a:pPr>
                <a:r>
                  <a:rPr lang="en-US"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214</a:t>
                </a:r>
              </a:p>
              <a:p>
                <a:pPr fontAlgn="auto">
                  <a:spcBef>
                    <a:spcPts val="0"/>
                  </a:spcBef>
                  <a:spcAft>
                    <a:spcPts val="0"/>
                  </a:spcAft>
                  <a:defRPr/>
                </a:pPr>
                <a:r>
                  <a:rPr lang="en-US" i="0" dirty="0">
                    <a:solidFill>
                      <a:prstClr val="white"/>
                    </a:solidFill>
                  </a:rPr>
                  <a:t>231</a:t>
                </a:r>
              </a:p>
              <a:p>
                <a:pPr fontAlgn="auto">
                  <a:spcBef>
                    <a:spcPts val="0"/>
                  </a:spcBef>
                  <a:spcAft>
                    <a:spcPts val="0"/>
                  </a:spcAft>
                  <a:defRPr/>
                </a:pPr>
                <a:r>
                  <a:rPr lang="en-US" i="0" dirty="0">
                    <a:solidFill>
                      <a:prstClr val="white"/>
                    </a:solidFill>
                  </a:rPr>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241</a:t>
                </a:r>
              </a:p>
              <a:p>
                <a:pPr fontAlgn="auto">
                  <a:spcBef>
                    <a:spcPts val="0"/>
                  </a:spcBef>
                  <a:spcAft>
                    <a:spcPts val="0"/>
                  </a:spcAft>
                  <a:defRPr/>
                </a:pPr>
                <a:r>
                  <a:rPr lang="en-US" i="0" dirty="0">
                    <a:solidFill>
                      <a:prstClr val="white"/>
                    </a:solidFill>
                  </a:rPr>
                  <a:t>240</a:t>
                </a:r>
              </a:p>
              <a:p>
                <a:pPr fontAlgn="auto">
                  <a:spcBef>
                    <a:spcPts val="0"/>
                  </a:spcBef>
                  <a:spcAft>
                    <a:spcPts val="0"/>
                  </a:spcAft>
                  <a:defRPr/>
                </a:pPr>
                <a:r>
                  <a:rPr lang="en-US" i="0" dirty="0">
                    <a:solidFill>
                      <a:prstClr val="white"/>
                    </a:solidFill>
                  </a:rPr>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251</a:t>
                </a:r>
              </a:p>
              <a:p>
                <a:pPr fontAlgn="auto">
                  <a:spcBef>
                    <a:spcPts val="0"/>
                  </a:spcBef>
                  <a:spcAft>
                    <a:spcPts val="0"/>
                  </a:spcAft>
                  <a:defRPr/>
                </a:pPr>
                <a:r>
                  <a:rPr lang="en-US" i="0" dirty="0">
                    <a:solidFill>
                      <a:prstClr val="white"/>
                    </a:solidFill>
                  </a:rPr>
                  <a:t>251</a:t>
                </a:r>
              </a:p>
              <a:p>
                <a:pPr fontAlgn="auto">
                  <a:spcBef>
                    <a:spcPts val="0"/>
                  </a:spcBef>
                  <a:spcAft>
                    <a:spcPts val="0"/>
                  </a:spcAft>
                  <a:defRPr/>
                </a:pPr>
                <a:r>
                  <a:rPr lang="en-US" i="0" dirty="0">
                    <a:solidFill>
                      <a:prstClr val="white"/>
                    </a:solidFill>
                  </a:rPr>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sz="1800" i="0" dirty="0">
                  <a:solidFill>
                    <a:prstClr val="black"/>
                  </a:solidFill>
                  <a:latin typeface="Calibri"/>
                </a:rPr>
                <a:t>Title and Content</a:t>
              </a:r>
            </a:p>
          </p:txBody>
        </p:sp>
      </p:grpSp>
      <p:pic>
        <p:nvPicPr>
          <p:cNvPr id="56" name="Picture 4"/>
          <p:cNvPicPr>
            <a:picLocks noChangeAspect="1" noChangeArrowheads="1"/>
          </p:cNvPicPr>
          <p:nvPr userDrawn="1"/>
        </p:nvPicPr>
        <p:blipFill>
          <a:blip r:embed="rId51" cstate="print"/>
          <a:srcRect/>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xmlns="" val="934128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B05FBECE-3EEC-4A47-B4A4-E124E695E50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2408311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10C19C4-3EFE-41FB-844B-B0C92549F57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404590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4236" y="2721864"/>
            <a:ext cx="8229600" cy="639762"/>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9525" y="66675"/>
            <a:ext cx="7467600" cy="563563"/>
          </a:xfrm>
        </p:spPr>
        <p:txBody>
          <a:bodyPr/>
          <a:lstStyle/>
          <a:p>
            <a:r>
              <a:rPr lang="en-US" smtClean="0"/>
              <a:t>Click to edit Master title style</a:t>
            </a:r>
            <a:endParaRPr lang="en-US"/>
          </a:p>
        </p:txBody>
      </p:sp>
      <p:sp>
        <p:nvSpPr>
          <p:cNvPr id="3" name="Content Placeholder 2"/>
          <p:cNvSpPr>
            <a:spLocks noGrp="1"/>
          </p:cNvSpPr>
          <p:nvPr>
            <p:ph idx="1"/>
          </p:nvPr>
        </p:nvSpPr>
        <p:spPr>
          <a:xfrm>
            <a:off x="365125" y="904875"/>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0AD3D15D-CCB6-4704-9542-0237AA8CDA9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12940317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0067AC"/>
            </a:gs>
            <a:gs pos="10001">
              <a:srgbClr val="0067AC"/>
            </a:gs>
            <a:gs pos="100000">
              <a:srgbClr val="56BBED"/>
            </a:gs>
          </a:gsLst>
          <a:lin ang="9120000"/>
        </a:gradFill>
        <a:effectLst/>
      </p:bgPr>
    </p:bg>
    <p:spTree>
      <p:nvGrpSpPr>
        <p:cNvPr id="1" name=""/>
        <p:cNvGrpSpPr/>
        <p:nvPr/>
      </p:nvGrpSpPr>
      <p:grpSpPr>
        <a:xfrm>
          <a:off x="0" y="0"/>
          <a:ext cx="0" cy="0"/>
          <a:chOff x="0" y="0"/>
          <a:chExt cx="0" cy="0"/>
        </a:xfrm>
      </p:grpSpPr>
      <p:sp>
        <p:nvSpPr>
          <p:cNvPr id="4" name="Rectangle 5"/>
          <p:cNvSpPr/>
          <p:nvPr/>
        </p:nvSpPr>
        <p:spPr>
          <a:xfrm>
            <a:off x="228600" y="304800"/>
            <a:ext cx="304800" cy="1524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prstClr val="white"/>
              </a:solidFill>
            </a:endParaRPr>
          </a:p>
        </p:txBody>
      </p:sp>
      <p:sp>
        <p:nvSpPr>
          <p:cNvPr id="5" name="Rectangle 80"/>
          <p:cNvSpPr/>
          <p:nvPr/>
        </p:nvSpPr>
        <p:spPr>
          <a:xfrm>
            <a:off x="0" y="0"/>
            <a:ext cx="9144000" cy="762000"/>
          </a:xfrm>
          <a:prstGeom prst="rect">
            <a:avLst/>
          </a:prstGeom>
          <a:gradFill flip="none" rotWithShape="1">
            <a:gsLst>
              <a:gs pos="10000">
                <a:srgbClr val="0067AC"/>
              </a:gs>
              <a:gs pos="100000">
                <a:srgbClr val="56BBED"/>
              </a:gs>
            </a:gsLst>
            <a:lin ang="912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prstClr val="white"/>
              </a:solidFill>
            </a:endParaRPr>
          </a:p>
        </p:txBody>
      </p:sp>
      <p:sp>
        <p:nvSpPr>
          <p:cNvPr id="6" name="Rectangle 71"/>
          <p:cNvSpPr txBox="1">
            <a:spLocks noChangeArrowheads="1"/>
          </p:cNvSpPr>
          <p:nvPr/>
        </p:nvSpPr>
        <p:spPr bwMode="auto">
          <a:xfrm>
            <a:off x="8229600" y="6477000"/>
            <a:ext cx="663575" cy="360363"/>
          </a:xfrm>
          <a:prstGeom prst="rect">
            <a:avLst/>
          </a:prstGeom>
          <a:noFill/>
          <a:ln w="9525">
            <a:noFill/>
            <a:miter lim="800000"/>
            <a:headEnd/>
            <a:tailEnd/>
          </a:ln>
          <a:effectLst/>
        </p:spPr>
        <p:txBody>
          <a:bodyPr anchor="ctr"/>
          <a:lstStyle>
            <a:lvl1pPr>
              <a:defRPr sz="1000">
                <a:solidFill>
                  <a:srgbClr val="4E84C4"/>
                </a:solidFill>
              </a:defRPr>
            </a:lvl1pPr>
          </a:lstStyle>
          <a:p>
            <a:pPr algn="r" fontAlgn="auto">
              <a:spcBef>
                <a:spcPts val="0"/>
              </a:spcBef>
              <a:spcAft>
                <a:spcPts val="0"/>
              </a:spcAft>
              <a:defRPr/>
            </a:pPr>
            <a:fld id="{C5E0194C-F090-41D8-97F0-85FDA3372339}" type="slidenum">
              <a:rPr lang="en-US" sz="1200" i="0" smtClean="0">
                <a:solidFill>
                  <a:srgbClr val="000000"/>
                </a:solidFill>
                <a:latin typeface="Myriad Pro" pitchFamily="34" charset="0"/>
              </a:rPr>
              <a:pPr algn="r" fontAlgn="auto">
                <a:spcBef>
                  <a:spcPts val="0"/>
                </a:spcBef>
                <a:spcAft>
                  <a:spcPts val="0"/>
                </a:spcAft>
                <a:defRPr/>
              </a:pPr>
              <a:t>‹#›</a:t>
            </a:fld>
            <a:r>
              <a:rPr lang="en-US" sz="1200" i="0" dirty="0" smtClean="0">
                <a:solidFill>
                  <a:srgbClr val="000000"/>
                </a:solidFill>
                <a:latin typeface="Myriad Pro" pitchFamily="34" charset="0"/>
              </a:rPr>
              <a:t> </a:t>
            </a:r>
            <a:endParaRPr lang="en-US" sz="1200" i="0" dirty="0">
              <a:solidFill>
                <a:srgbClr val="000000"/>
              </a:solidFill>
              <a:latin typeface="Myriad Pro" pitchFamily="34" charset="0"/>
            </a:endParaRPr>
          </a:p>
        </p:txBody>
      </p:sp>
      <p:grpSp>
        <p:nvGrpSpPr>
          <p:cNvPr id="7" name="Group 8"/>
          <p:cNvGrpSpPr>
            <a:grpSpLocks noChangeAspect="1"/>
          </p:cNvGrpSpPr>
          <p:nvPr/>
        </p:nvGrpSpPr>
        <p:grpSpPr bwMode="auto">
          <a:xfrm>
            <a:off x="425450" y="6502400"/>
            <a:ext cx="2422525" cy="279400"/>
            <a:chOff x="240" y="3744"/>
            <a:chExt cx="2055" cy="237"/>
          </a:xfrm>
        </p:grpSpPr>
        <p:sp>
          <p:nvSpPr>
            <p:cNvPr id="8" name="AutoShape 7"/>
            <p:cNvSpPr>
              <a:spLocks noChangeAspect="1" noChangeArrowheads="1" noTextEdit="1"/>
            </p:cNvSpPr>
            <p:nvPr userDrawn="1"/>
          </p:nvSpPr>
          <p:spPr bwMode="auto">
            <a:xfrm>
              <a:off x="240" y="3744"/>
              <a:ext cx="2055" cy="237"/>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9" name="Freeform 9"/>
            <p:cNvSpPr>
              <a:spLocks noEditPoints="1"/>
            </p:cNvSpPr>
            <p:nvPr userDrawn="1"/>
          </p:nvSpPr>
          <p:spPr bwMode="auto">
            <a:xfrm>
              <a:off x="1355" y="3744"/>
              <a:ext cx="462" cy="79"/>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0" name="Freeform 10"/>
            <p:cNvSpPr>
              <a:spLocks noEditPoints="1"/>
            </p:cNvSpPr>
            <p:nvPr userDrawn="1"/>
          </p:nvSpPr>
          <p:spPr bwMode="auto">
            <a:xfrm>
              <a:off x="590" y="3744"/>
              <a:ext cx="737" cy="79"/>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1" name="Freeform 11"/>
            <p:cNvSpPr>
              <a:spLocks noEditPoints="1"/>
            </p:cNvSpPr>
            <p:nvPr userDrawn="1"/>
          </p:nvSpPr>
          <p:spPr bwMode="auto">
            <a:xfrm>
              <a:off x="240" y="3745"/>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2" name="Freeform 12"/>
            <p:cNvSpPr>
              <a:spLocks noEditPoints="1"/>
            </p:cNvSpPr>
            <p:nvPr userDrawn="1"/>
          </p:nvSpPr>
          <p:spPr bwMode="auto">
            <a:xfrm>
              <a:off x="1301" y="3876"/>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7D99CA"/>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grpSp>
      <p:sp>
        <p:nvSpPr>
          <p:cNvPr id="13"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pic>
        <p:nvPicPr>
          <p:cNvPr id="14" name="Picture 2" descr="Q:\Repro 2\New guidelines 2011_12\Final 260411\PPT\OLD\050511\WMF\text slide pattern_2 boxes_060511.wmf"/>
          <p:cNvPicPr>
            <a:picLocks noChangeAspect="1" noChangeArrowheads="1"/>
          </p:cNvPicPr>
          <p:nvPr/>
        </p:nvPicPr>
        <p:blipFill>
          <a:blip r:embed="rId2" cstate="print"/>
          <a:srcRect/>
          <a:stretch>
            <a:fillRect/>
          </a:stretch>
        </p:blipFill>
        <p:spPr bwMode="auto">
          <a:xfrm>
            <a:off x="0" y="0"/>
            <a:ext cx="1244600" cy="762000"/>
          </a:xfrm>
          <a:prstGeom prst="rect">
            <a:avLst/>
          </a:prstGeom>
          <a:noFill/>
          <a:ln w="9525">
            <a:noFill/>
            <a:miter lim="800000"/>
            <a:headEnd/>
            <a:tailEnd/>
          </a:ln>
        </p:spPr>
      </p:pic>
      <p:pic>
        <p:nvPicPr>
          <p:cNvPr id="15" name="Picture 2" descr="C:\Documents and Settings\362221\My Documents\TCS\Miscellaneous\Corporate Research Logo.JPG"/>
          <p:cNvPicPr>
            <a:picLocks noChangeAspect="1" noChangeArrowheads="1"/>
          </p:cNvPicPr>
          <p:nvPr/>
        </p:nvPicPr>
        <p:blipFill>
          <a:blip r:embed="rId3" cstate="print"/>
          <a:srcRect/>
          <a:stretch>
            <a:fillRect/>
          </a:stretch>
        </p:blipFill>
        <p:spPr bwMode="auto">
          <a:xfrm>
            <a:off x="8305800" y="0"/>
            <a:ext cx="838200" cy="762000"/>
          </a:xfrm>
          <a:prstGeom prst="rect">
            <a:avLst/>
          </a:prstGeom>
          <a:noFill/>
          <a:ln w="9525">
            <a:noFill/>
            <a:miter lim="800000"/>
            <a:headEnd/>
            <a:tailEnd/>
          </a:ln>
        </p:spPr>
      </p:pic>
      <p:sp>
        <p:nvSpPr>
          <p:cNvPr id="16" name="Rectangle 16"/>
          <p:cNvSpPr/>
          <p:nvPr/>
        </p:nvSpPr>
        <p:spPr>
          <a:xfrm>
            <a:off x="0" y="0"/>
            <a:ext cx="9144000" cy="6858000"/>
          </a:xfrm>
          <a:prstGeom prst="rect">
            <a:avLst/>
          </a:prstGeom>
          <a:gradFill flip="none" rotWithShape="1">
            <a:gsLst>
              <a:gs pos="10000">
                <a:srgbClr val="0067AC"/>
              </a:gs>
              <a:gs pos="100000">
                <a:srgbClr val="56BBED"/>
              </a:gs>
            </a:gsLst>
            <a:lin ang="912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prstClr val="white"/>
              </a:solidFill>
            </a:endParaRPr>
          </a:p>
        </p:txBody>
      </p:sp>
      <p:sp>
        <p:nvSpPr>
          <p:cNvPr id="17" name="Rectangle 56"/>
          <p:cNvSpPr>
            <a:spLocks noChangeArrowheads="1"/>
          </p:cNvSpPr>
          <p:nvPr/>
        </p:nvSpPr>
        <p:spPr bwMode="auto">
          <a:xfrm>
            <a:off x="0" y="1976438"/>
            <a:ext cx="9144000" cy="847725"/>
          </a:xfrm>
          <a:prstGeom prst="rect">
            <a:avLst/>
          </a:prstGeom>
          <a:solidFill>
            <a:srgbClr val="0067AC"/>
          </a:solid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8" name="TextBox 17"/>
          <p:cNvSpPr txBox="1"/>
          <p:nvPr/>
        </p:nvSpPr>
        <p:spPr>
          <a:xfrm>
            <a:off x="152400" y="6334125"/>
            <a:ext cx="2787650" cy="214313"/>
          </a:xfrm>
          <a:prstGeom prst="rect">
            <a:avLst/>
          </a:prstGeom>
          <a:noFill/>
        </p:spPr>
        <p:txBody>
          <a:bodyPr>
            <a:spAutoFit/>
          </a:bodyPr>
          <a:lstStyle/>
          <a:p>
            <a:pPr>
              <a:defRPr/>
            </a:pPr>
            <a:r>
              <a:rPr lang="en-US" sz="800" b="1" i="0" dirty="0">
                <a:solidFill>
                  <a:prstClr val="white"/>
                </a:solidFill>
                <a:latin typeface="Myriad Pro"/>
              </a:rPr>
              <a:t>Copyright © 2011 Tata Consultancy Services Limited</a:t>
            </a:r>
          </a:p>
        </p:txBody>
      </p:sp>
      <p:grpSp>
        <p:nvGrpSpPr>
          <p:cNvPr id="19" name="Group 5"/>
          <p:cNvGrpSpPr>
            <a:grpSpLocks noChangeAspect="1"/>
          </p:cNvGrpSpPr>
          <p:nvPr/>
        </p:nvGrpSpPr>
        <p:grpSpPr bwMode="auto">
          <a:xfrm>
            <a:off x="423863" y="428625"/>
            <a:ext cx="3262312" cy="376238"/>
            <a:chOff x="267" y="270"/>
            <a:chExt cx="2055" cy="237"/>
          </a:xfrm>
        </p:grpSpPr>
        <p:sp>
          <p:nvSpPr>
            <p:cNvPr id="20" name="AutoShape 4"/>
            <p:cNvSpPr>
              <a:spLocks noChangeAspect="1" noChangeArrowheads="1" noTextEdit="1"/>
            </p:cNvSpPr>
            <p:nvPr userDrawn="1"/>
          </p:nvSpPr>
          <p:spPr bwMode="auto">
            <a:xfrm>
              <a:off x="267" y="270"/>
              <a:ext cx="2055" cy="237"/>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21" name="Freeform 6"/>
            <p:cNvSpPr>
              <a:spLocks noEditPoints="1"/>
            </p:cNvSpPr>
            <p:nvPr userDrawn="1"/>
          </p:nvSpPr>
          <p:spPr bwMode="auto">
            <a:xfrm>
              <a:off x="1382" y="270"/>
              <a:ext cx="462" cy="8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22" name="Freeform 7"/>
            <p:cNvSpPr>
              <a:spLocks noEditPoints="1"/>
            </p:cNvSpPr>
            <p:nvPr userDrawn="1"/>
          </p:nvSpPr>
          <p:spPr bwMode="auto">
            <a:xfrm>
              <a:off x="617" y="270"/>
              <a:ext cx="737" cy="8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23" name="Freeform 8"/>
            <p:cNvSpPr>
              <a:spLocks noEditPoints="1"/>
            </p:cNvSpPr>
            <p:nvPr userDrawn="1"/>
          </p:nvSpPr>
          <p:spPr bwMode="auto">
            <a:xfrm>
              <a:off x="267" y="271"/>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24" name="Freeform 9"/>
            <p:cNvSpPr>
              <a:spLocks noEditPoints="1"/>
            </p:cNvSpPr>
            <p:nvPr userDrawn="1"/>
          </p:nvSpPr>
          <p:spPr bwMode="auto">
            <a:xfrm>
              <a:off x="1328" y="402"/>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B4D7F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grpSp>
      <p:sp>
        <p:nvSpPr>
          <p:cNvPr id="25" name="Freeform 9"/>
          <p:cNvSpPr>
            <a:spLocks noEditPoints="1"/>
          </p:cNvSpPr>
          <p:nvPr/>
        </p:nvSpPr>
        <p:spPr bwMode="auto">
          <a:xfrm>
            <a:off x="8181975" y="425450"/>
            <a:ext cx="485775" cy="423863"/>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pic>
        <p:nvPicPr>
          <p:cNvPr id="26" name="Picture 4" descr="Q:\Repro 2\New guidelines 2011_12\Final 260411\PPT\OLD\050511\WMF\TATA Patter revised.wmf"/>
          <p:cNvPicPr>
            <a:picLocks noChangeAspect="1" noChangeArrowheads="1"/>
          </p:cNvPicPr>
          <p:nvPr/>
        </p:nvPicPr>
        <p:blipFill>
          <a:blip r:embed="rId4" cstate="print"/>
          <a:srcRect/>
          <a:stretch>
            <a:fillRect/>
          </a:stretch>
        </p:blipFill>
        <p:spPr bwMode="auto">
          <a:xfrm>
            <a:off x="0" y="1344613"/>
            <a:ext cx="2462213" cy="1260475"/>
          </a:xfrm>
          <a:prstGeom prst="rect">
            <a:avLst/>
          </a:prstGeom>
          <a:noFill/>
          <a:ln w="9525">
            <a:noFill/>
            <a:miter lim="800000"/>
            <a:headEnd/>
            <a:tailEnd/>
          </a:ln>
        </p:spPr>
      </p:pic>
      <p:sp>
        <p:nvSpPr>
          <p:cNvPr id="2" name="Title 1"/>
          <p:cNvSpPr>
            <a:spLocks noGrp="1"/>
          </p:cNvSpPr>
          <p:nvPr>
            <p:ph type="ctrTitle"/>
          </p:nvPr>
        </p:nvSpPr>
        <p:spPr>
          <a:xfrm>
            <a:off x="354512" y="3200401"/>
            <a:ext cx="7772400" cy="609600"/>
          </a:xfrm>
        </p:spPr>
        <p:txBody>
          <a:bodyPr>
            <a:noAutofit/>
          </a:bodyPr>
          <a:lstStyle>
            <a:lvl1pPr algn="l">
              <a:defRPr sz="3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54512" y="3858638"/>
            <a:ext cx="7785100" cy="609600"/>
          </a:xfrm>
        </p:spPr>
        <p:txBody>
          <a:bodyPr>
            <a:no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39545158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31382"/>
            <a:ext cx="6934200" cy="487362"/>
          </a:xfrm>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xmlns="" val="497334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886200"/>
            <a:ext cx="7772400" cy="622300"/>
          </a:xfrm>
        </p:spPr>
        <p:txBody>
          <a:bodyPr anchor="t">
            <a:noAutofit/>
          </a:bodyPr>
          <a:lstStyle>
            <a:lvl1pPr algn="ctr">
              <a:defRPr sz="28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750887"/>
          </a:xfrm>
        </p:spPr>
        <p:txBody>
          <a:bodyPr anchor="b">
            <a:noAutofit/>
          </a:bodyPr>
          <a:lstStyle>
            <a:lvl1pPr marL="0" indent="0" algn="ct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33258762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sz="half" idx="1"/>
          </p:nvPr>
        </p:nvSpPr>
        <p:spPr>
          <a:xfrm>
            <a:off x="428172" y="1189037"/>
            <a:ext cx="40386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4778826" y="1189037"/>
            <a:ext cx="40386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xmlns="" val="3963487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8172" y="1187449"/>
            <a:ext cx="4040188"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8172" y="1916112"/>
            <a:ext cx="4040188"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761137" y="1187449"/>
            <a:ext cx="4041775"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1137" y="1916112"/>
            <a:ext cx="4041775"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xmlns="" val="19610705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Tree>
    <p:extLst>
      <p:ext uri="{BB962C8B-B14F-4D97-AF65-F5344CB8AC3E}">
        <p14:creationId xmlns:p14="http://schemas.microsoft.com/office/powerpoint/2010/main" xmlns="" val="3758180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605685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2" y="1125537"/>
            <a:ext cx="3008313" cy="787399"/>
          </a:xfrm>
        </p:spPr>
        <p:txBody>
          <a:bodyPr anchor="b">
            <a:noAutofit/>
          </a:bodyPr>
          <a:lstStyle>
            <a:lvl1pPr algn="l">
              <a:defRPr sz="2200" b="1">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a:xfrm>
            <a:off x="3604078" y="1125537"/>
            <a:ext cx="5111750"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428172" y="1951036"/>
            <a:ext cx="3008313" cy="4373563"/>
          </a:xfrm>
        </p:spPr>
        <p:txBody>
          <a:bodyPr>
            <a:no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65679113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76801"/>
            <a:ext cx="5486400" cy="566738"/>
          </a:xfrm>
        </p:spPr>
        <p:txBody>
          <a:bodyPr anchor="b">
            <a:noAutofit/>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660775"/>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443539"/>
            <a:ext cx="5486400" cy="804862"/>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89793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Box 1"/>
          <p:cNvSpPr txBox="1"/>
          <p:nvPr userDrawn="1"/>
        </p:nvSpPr>
        <p:spPr>
          <a:xfrm>
            <a:off x="295275" y="3248025"/>
            <a:ext cx="8239125" cy="549275"/>
          </a:xfrm>
          <a:prstGeom prst="rect">
            <a:avLst/>
          </a:prstGeom>
          <a:noFill/>
        </p:spPr>
        <p:txBody>
          <a:bodyPr>
            <a:spAutoFit/>
          </a:bodyPr>
          <a:lstStyle/>
          <a:p>
            <a:pPr fontAlgn="auto">
              <a:spcAft>
                <a:spcPts val="0"/>
              </a:spcAft>
              <a:defRPr/>
            </a:pPr>
            <a:r>
              <a:rPr lang="en-US" sz="3000" i="0" dirty="0">
                <a:solidFill>
                  <a:schemeClr val="bg1"/>
                </a:solidFill>
                <a:latin typeface="Myriad Pro" pitchFamily="34" charset="0"/>
                <a:ea typeface="+mj-ea"/>
                <a:cs typeface="+mj-cs"/>
              </a:rPr>
              <a:t>Thank You</a:t>
            </a:r>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513304" y="1190625"/>
            <a:ext cx="8370888" cy="1323975"/>
          </a:xfrm>
          <a:ln>
            <a:solidFill>
              <a:schemeClr val="bg1"/>
            </a:solidFill>
          </a:ln>
        </p:spPr>
        <p:txBody>
          <a:bodyPr rtlCol="0">
            <a:normAutofit/>
          </a:bodyPr>
          <a:lstStyle>
            <a:lvl1pPr>
              <a:buNone/>
              <a:defRPr>
                <a:solidFill>
                  <a:schemeClr val="bg1"/>
                </a:solidFill>
              </a:defRPr>
            </a:lvl1pPr>
          </a:lstStyle>
          <a:p>
            <a:pPr lvl="0"/>
            <a:r>
              <a:rPr lang="en-US" noProof="0" dirty="0" smtClean="0"/>
              <a:t>Click icon to add table</a:t>
            </a:r>
            <a:endParaRPr lang="en-US" noProof="0" dirty="0"/>
          </a:p>
        </p:txBody>
      </p:sp>
    </p:spTree>
    <p:extLst>
      <p:ext uri="{BB962C8B-B14F-4D97-AF65-F5344CB8AC3E}">
        <p14:creationId xmlns:p14="http://schemas.microsoft.com/office/powerpoint/2010/main" xmlns="" val="17257307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11144" y="1168400"/>
            <a:ext cx="8428056" cy="5156200"/>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xmlns="" val="4216719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1189037"/>
            <a:ext cx="2057400" cy="5135563"/>
          </a:xfrm>
        </p:spPr>
        <p:txBody>
          <a:bodyPr vert="eaVert">
            <a:noAutofit/>
          </a:bodyPr>
          <a:lstStyle>
            <a:lvl1pPr>
              <a:defRPr>
                <a:solidFill>
                  <a:schemeClr val="tx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13658" y="1189037"/>
            <a:ext cx="6190342" cy="5135563"/>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xmlns="" val="344628862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25413"/>
            <a:ext cx="6934200" cy="48736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838200"/>
            <a:ext cx="4267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267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8027530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userDrawn="1"/>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109</a:t>
                </a:r>
              </a:p>
              <a:p>
                <a:pPr fontAlgn="auto">
                  <a:spcBef>
                    <a:spcPts val="0"/>
                  </a:spcBef>
                  <a:spcAft>
                    <a:spcPts val="0"/>
                  </a:spcAft>
                  <a:defRPr/>
                </a:pPr>
                <a:r>
                  <a:rPr lang="en-US" i="0" dirty="0">
                    <a:solidFill>
                      <a:prstClr val="white"/>
                    </a:solidFill>
                  </a:rPr>
                  <a:t>207</a:t>
                </a:r>
              </a:p>
              <a:p>
                <a:pPr fontAlgn="auto">
                  <a:spcBef>
                    <a:spcPts val="0"/>
                  </a:spcBef>
                  <a:spcAft>
                    <a:spcPts val="0"/>
                  </a:spcAft>
                  <a:defRPr/>
                </a:pPr>
                <a:r>
                  <a:rPr lang="en-US" i="0" dirty="0">
                    <a:solidFill>
                      <a:prstClr val="white"/>
                    </a:solidFill>
                  </a:rPr>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1F497D"/>
                    </a:solidFill>
                  </a:rPr>
                  <a:t>255</a:t>
                </a:r>
              </a:p>
              <a:p>
                <a:pPr fontAlgn="auto">
                  <a:spcBef>
                    <a:spcPts val="0"/>
                  </a:spcBef>
                  <a:spcAft>
                    <a:spcPts val="0"/>
                  </a:spcAft>
                  <a:defRPr/>
                </a:pPr>
                <a:r>
                  <a:rPr lang="en-US" i="0" dirty="0">
                    <a:solidFill>
                      <a:srgbClr val="1F497D"/>
                    </a:solidFill>
                  </a:rPr>
                  <a:t>255</a:t>
                </a:r>
              </a:p>
              <a:p>
                <a:pPr fontAlgn="auto">
                  <a:spcBef>
                    <a:spcPts val="0"/>
                  </a:spcBef>
                  <a:spcAft>
                    <a:spcPts val="0"/>
                  </a:spcAft>
                  <a:defRPr/>
                </a:pPr>
                <a:r>
                  <a:rPr lang="en-US" i="0" dirty="0">
                    <a:solidFill>
                      <a:srgbClr val="1F497D"/>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131</a:t>
                </a:r>
              </a:p>
              <a:p>
                <a:pPr fontAlgn="auto">
                  <a:spcBef>
                    <a:spcPts val="0"/>
                  </a:spcBef>
                  <a:spcAft>
                    <a:spcPts val="0"/>
                  </a:spcAft>
                  <a:defRPr/>
                </a:pPr>
                <a:r>
                  <a:rPr lang="en-US" i="0" dirty="0">
                    <a:solidFill>
                      <a:prstClr val="white"/>
                    </a:solidFill>
                  </a:rPr>
                  <a:t>56</a:t>
                </a:r>
              </a:p>
              <a:p>
                <a:pPr fontAlgn="auto">
                  <a:spcBef>
                    <a:spcPts val="0"/>
                  </a:spcBef>
                  <a:spcAft>
                    <a:spcPts val="0"/>
                  </a:spcAft>
                  <a:defRPr/>
                </a:pPr>
                <a:r>
                  <a:rPr lang="en-US" i="0" dirty="0">
                    <a:solidFill>
                      <a:prstClr val="white"/>
                    </a:solidFill>
                  </a:rPr>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0</a:t>
                </a:r>
              </a:p>
              <a:p>
                <a:pPr fontAlgn="auto">
                  <a:spcBef>
                    <a:spcPts val="0"/>
                  </a:spcBef>
                  <a:spcAft>
                    <a:spcPts val="0"/>
                  </a:spcAft>
                  <a:defRPr/>
                </a:pPr>
                <a:r>
                  <a:rPr lang="en-US" i="0" dirty="0">
                    <a:solidFill>
                      <a:prstClr val="white"/>
                    </a:solidFill>
                  </a:rPr>
                  <a:t>99</a:t>
                </a:r>
              </a:p>
              <a:p>
                <a:pPr fontAlgn="auto">
                  <a:spcBef>
                    <a:spcPts val="0"/>
                  </a:spcBef>
                  <a:spcAft>
                    <a:spcPts val="0"/>
                  </a:spcAft>
                  <a:defRPr/>
                </a:pPr>
                <a:r>
                  <a:rPr lang="en-US" i="0" dirty="0">
                    <a:solidFill>
                      <a:prstClr val="white"/>
                    </a:solidFill>
                  </a:rPr>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85</a:t>
                </a:r>
              </a:p>
              <a:p>
                <a:pPr fontAlgn="auto">
                  <a:spcBef>
                    <a:spcPts val="0"/>
                  </a:spcBef>
                  <a:spcAft>
                    <a:spcPts val="0"/>
                  </a:spcAft>
                  <a:defRPr/>
                </a:pPr>
                <a:r>
                  <a:rPr lang="en-US" i="0" dirty="0">
                    <a:solidFill>
                      <a:prstClr val="white"/>
                    </a:solidFill>
                  </a:rPr>
                  <a:t>165</a:t>
                </a:r>
              </a:p>
              <a:p>
                <a:pPr fontAlgn="auto">
                  <a:spcBef>
                    <a:spcPts val="0"/>
                  </a:spcBef>
                  <a:spcAft>
                    <a:spcPts val="0"/>
                  </a:spcAft>
                  <a:defRPr/>
                </a:pPr>
                <a:r>
                  <a:rPr lang="en-US" i="0" dirty="0">
                    <a:solidFill>
                      <a:prstClr val="white"/>
                    </a:solidFill>
                  </a:rPr>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214</a:t>
                </a:r>
              </a:p>
              <a:p>
                <a:pPr fontAlgn="auto">
                  <a:spcBef>
                    <a:spcPts val="0"/>
                  </a:spcBef>
                  <a:spcAft>
                    <a:spcPts val="0"/>
                  </a:spcAft>
                  <a:defRPr/>
                </a:pPr>
                <a:r>
                  <a:rPr lang="en-US" i="0" dirty="0">
                    <a:solidFill>
                      <a:prstClr val="white"/>
                    </a:solidFill>
                  </a:rPr>
                  <a:t>73</a:t>
                </a:r>
              </a:p>
              <a:p>
                <a:pPr fontAlgn="auto">
                  <a:spcBef>
                    <a:spcPts val="0"/>
                  </a:spcBef>
                  <a:spcAft>
                    <a:spcPts val="0"/>
                  </a:spcAft>
                  <a:defRPr/>
                </a:pPr>
                <a:r>
                  <a:rPr lang="en-US" i="0" dirty="0">
                    <a:solidFill>
                      <a:prstClr val="white"/>
                    </a:solidFill>
                  </a:rPr>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185</a:t>
                </a:r>
              </a:p>
              <a:p>
                <a:pPr fontAlgn="auto">
                  <a:spcBef>
                    <a:spcPts val="0"/>
                  </a:spcBef>
                  <a:spcAft>
                    <a:spcPts val="0"/>
                  </a:spcAft>
                  <a:defRPr/>
                </a:pPr>
                <a:r>
                  <a:rPr lang="en-US" i="0" dirty="0">
                    <a:solidFill>
                      <a:prstClr val="white"/>
                    </a:solidFill>
                  </a:rPr>
                  <a:t>175</a:t>
                </a:r>
              </a:p>
              <a:p>
                <a:pPr fontAlgn="auto">
                  <a:spcBef>
                    <a:spcPts val="0"/>
                  </a:spcBef>
                  <a:spcAft>
                    <a:spcPts val="0"/>
                  </a:spcAft>
                  <a:defRPr/>
                </a:pPr>
                <a:r>
                  <a:rPr lang="en-US" i="0" dirty="0">
                    <a:solidFill>
                      <a:prstClr val="white"/>
                    </a:solidFill>
                  </a:rPr>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151</a:t>
                </a:r>
              </a:p>
              <a:p>
                <a:pPr fontAlgn="auto">
                  <a:spcBef>
                    <a:spcPts val="0"/>
                  </a:spcBef>
                  <a:spcAft>
                    <a:spcPts val="0"/>
                  </a:spcAft>
                  <a:defRPr/>
                </a:pPr>
                <a:r>
                  <a:rPr lang="en-US" i="0" dirty="0">
                    <a:solidFill>
                      <a:prstClr val="white"/>
                    </a:solidFill>
                  </a:rPr>
                  <a:t>75</a:t>
                </a:r>
              </a:p>
              <a:p>
                <a:pPr fontAlgn="auto">
                  <a:spcBef>
                    <a:spcPts val="0"/>
                  </a:spcBef>
                  <a:spcAft>
                    <a:spcPts val="0"/>
                  </a:spcAft>
                  <a:defRPr/>
                </a:pPr>
                <a:r>
                  <a:rPr lang="en-US" i="0" dirty="0">
                    <a:solidFill>
                      <a:prstClr val="white"/>
                    </a:solidFill>
                  </a:rPr>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193</a:t>
                </a:r>
              </a:p>
              <a:p>
                <a:pPr fontAlgn="auto">
                  <a:spcBef>
                    <a:spcPts val="0"/>
                  </a:spcBef>
                  <a:spcAft>
                    <a:spcPts val="0"/>
                  </a:spcAft>
                  <a:defRPr/>
                </a:pPr>
                <a:r>
                  <a:rPr lang="en-US" i="0" dirty="0">
                    <a:solidFill>
                      <a:prstClr val="white"/>
                    </a:solidFill>
                  </a:rPr>
                  <a:t>187</a:t>
                </a:r>
              </a:p>
              <a:p>
                <a:pPr fontAlgn="auto">
                  <a:spcBef>
                    <a:spcPts val="0"/>
                  </a:spcBef>
                  <a:spcAft>
                    <a:spcPts val="0"/>
                  </a:spcAft>
                  <a:defRPr/>
                </a:pPr>
                <a:r>
                  <a:rPr lang="en-US" i="0" dirty="0">
                    <a:solidFill>
                      <a:prstClr val="white"/>
                    </a:solidFill>
                  </a:rPr>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221</a:t>
                </a:r>
              </a:p>
              <a:p>
                <a:pPr fontAlgn="auto">
                  <a:spcBef>
                    <a:spcPts val="0"/>
                  </a:spcBef>
                  <a:spcAft>
                    <a:spcPts val="0"/>
                  </a:spcAft>
                  <a:defRPr/>
                </a:pPr>
                <a:r>
                  <a:rPr lang="en-US" i="0" dirty="0">
                    <a:solidFill>
                      <a:prstClr val="white"/>
                    </a:solidFill>
                  </a:rPr>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236</a:t>
                </a:r>
              </a:p>
              <a:p>
                <a:pPr fontAlgn="auto">
                  <a:spcBef>
                    <a:spcPts val="0"/>
                  </a:spcBef>
                  <a:spcAft>
                    <a:spcPts val="0"/>
                  </a:spcAft>
                  <a:defRPr/>
                </a:pPr>
                <a:r>
                  <a:rPr lang="en-US" i="0" dirty="0">
                    <a:solidFill>
                      <a:prstClr val="white"/>
                    </a:solidFill>
                  </a:rPr>
                  <a:t>137</a:t>
                </a:r>
              </a:p>
              <a:p>
                <a:pPr fontAlgn="auto">
                  <a:spcBef>
                    <a:spcPts val="0"/>
                  </a:spcBef>
                  <a:spcAft>
                    <a:spcPts val="0"/>
                  </a:spcAft>
                  <a:defRPr/>
                </a:pPr>
                <a:r>
                  <a:rPr lang="en-US" i="0" dirty="0">
                    <a:solidFill>
                      <a:prstClr val="white"/>
                    </a:solidFill>
                  </a:rPr>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127</a:t>
                </a:r>
              </a:p>
              <a:p>
                <a:pPr fontAlgn="auto">
                  <a:spcBef>
                    <a:spcPts val="0"/>
                  </a:spcBef>
                  <a:spcAft>
                    <a:spcPts val="0"/>
                  </a:spcAft>
                  <a:defRPr/>
                </a:pPr>
                <a:r>
                  <a:rPr lang="en-US" i="0" dirty="0">
                    <a:solidFill>
                      <a:prstClr val="white"/>
                    </a:solidFill>
                  </a:rPr>
                  <a:t>175</a:t>
                </a:r>
              </a:p>
              <a:p>
                <a:pPr fontAlgn="auto">
                  <a:spcBef>
                    <a:spcPts val="0"/>
                  </a:spcBef>
                  <a:spcAft>
                    <a:spcPts val="0"/>
                  </a:spcAft>
                  <a:defRPr/>
                </a:pPr>
                <a:r>
                  <a:rPr lang="en-US" i="0" dirty="0">
                    <a:solidFill>
                      <a:prstClr val="white"/>
                    </a:solidFill>
                  </a:rPr>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203</a:t>
                </a:r>
              </a:p>
              <a:p>
                <a:pPr fontAlgn="auto">
                  <a:spcBef>
                    <a:spcPts val="0"/>
                  </a:spcBef>
                  <a:spcAft>
                    <a:spcPts val="0"/>
                  </a:spcAft>
                  <a:defRPr/>
                </a:pPr>
                <a:r>
                  <a:rPr lang="en-US" i="0" dirty="0">
                    <a:solidFill>
                      <a:prstClr val="white"/>
                    </a:solidFill>
                  </a:rPr>
                  <a:t>215</a:t>
                </a:r>
              </a:p>
              <a:p>
                <a:pPr fontAlgn="auto">
                  <a:spcBef>
                    <a:spcPts val="0"/>
                  </a:spcBef>
                  <a:spcAft>
                    <a:spcPts val="0"/>
                  </a:spcAft>
                  <a:defRPr/>
                </a:pPr>
                <a:r>
                  <a:rPr lang="en-US" i="0" dirty="0">
                    <a:solidFill>
                      <a:prstClr val="white"/>
                    </a:solidFill>
                  </a:rPr>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1F497D"/>
                    </a:solidFill>
                  </a:rPr>
                  <a:t>179</a:t>
                </a:r>
              </a:p>
              <a:p>
                <a:pPr fontAlgn="auto">
                  <a:spcBef>
                    <a:spcPts val="0"/>
                  </a:spcBef>
                  <a:spcAft>
                    <a:spcPts val="0"/>
                  </a:spcAft>
                  <a:defRPr/>
                </a:pPr>
                <a:r>
                  <a:rPr lang="en-US" i="0" dirty="0">
                    <a:solidFill>
                      <a:srgbClr val="1F497D"/>
                    </a:solidFill>
                  </a:rPr>
                  <a:t>149</a:t>
                </a:r>
              </a:p>
              <a:p>
                <a:pPr fontAlgn="auto">
                  <a:spcBef>
                    <a:spcPts val="0"/>
                  </a:spcBef>
                  <a:spcAft>
                    <a:spcPts val="0"/>
                  </a:spcAft>
                  <a:defRPr/>
                </a:pPr>
                <a:r>
                  <a:rPr lang="en-US" i="0" dirty="0">
                    <a:solidFill>
                      <a:srgbClr val="1F497D"/>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212</a:t>
                </a:r>
              </a:p>
              <a:p>
                <a:pPr fontAlgn="auto">
                  <a:spcBef>
                    <a:spcPts val="0"/>
                  </a:spcBef>
                  <a:spcAft>
                    <a:spcPts val="0"/>
                  </a:spcAft>
                  <a:defRPr/>
                </a:pPr>
                <a:r>
                  <a:rPr lang="en-US" i="0" dirty="0">
                    <a:solidFill>
                      <a:prstClr val="white"/>
                    </a:solidFill>
                  </a:rPr>
                  <a:t>195</a:t>
                </a:r>
              </a:p>
              <a:p>
                <a:pPr fontAlgn="auto">
                  <a:spcBef>
                    <a:spcPts val="0"/>
                  </a:spcBef>
                  <a:spcAft>
                    <a:spcPts val="0"/>
                  </a:spcAft>
                  <a:defRPr/>
                </a:pPr>
                <a:r>
                  <a:rPr lang="en-US" i="0" dirty="0">
                    <a:solidFill>
                      <a:prstClr val="white"/>
                    </a:solidFill>
                  </a:rPr>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242</a:t>
                </a:r>
              </a:p>
              <a:p>
                <a:pPr fontAlgn="auto">
                  <a:spcBef>
                    <a:spcPts val="0"/>
                  </a:spcBef>
                  <a:spcAft>
                    <a:spcPts val="0"/>
                  </a:spcAft>
                  <a:defRPr/>
                </a:pPr>
                <a:r>
                  <a:rPr lang="en-US" i="0" dirty="0">
                    <a:solidFill>
                      <a:prstClr val="white"/>
                    </a:solidFill>
                  </a:rPr>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255</a:t>
                </a:r>
              </a:p>
              <a:p>
                <a:pPr fontAlgn="auto">
                  <a:spcBef>
                    <a:spcPts val="0"/>
                  </a:spcBef>
                  <a:spcAft>
                    <a:spcPts val="0"/>
                  </a:spcAft>
                  <a:defRPr/>
                </a:pPr>
                <a:r>
                  <a:rPr lang="en-US" i="0" dirty="0">
                    <a:solidFill>
                      <a:prstClr val="white"/>
                    </a:solidFill>
                  </a:rPr>
                  <a:t>249</a:t>
                </a:r>
              </a:p>
              <a:p>
                <a:pPr fontAlgn="auto">
                  <a:spcBef>
                    <a:spcPts val="0"/>
                  </a:spcBef>
                  <a:spcAft>
                    <a:spcPts val="0"/>
                  </a:spcAft>
                  <a:defRPr/>
                </a:pPr>
                <a:r>
                  <a:rPr lang="en-US" i="0" dirty="0">
                    <a:solidFill>
                      <a:prstClr val="white"/>
                    </a:solidFill>
                  </a:rPr>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229</a:t>
                </a:r>
              </a:p>
              <a:p>
                <a:pPr fontAlgn="auto">
                  <a:spcBef>
                    <a:spcPts val="0"/>
                  </a:spcBef>
                  <a:spcAft>
                    <a:spcPts val="0"/>
                  </a:spcAft>
                  <a:defRPr/>
                </a:pPr>
                <a:r>
                  <a:rPr lang="en-US" i="0" dirty="0">
                    <a:solidFill>
                      <a:prstClr val="white"/>
                    </a:solidFill>
                  </a:rPr>
                  <a:t>205</a:t>
                </a:r>
              </a:p>
              <a:p>
                <a:pPr fontAlgn="auto">
                  <a:spcBef>
                    <a:spcPts val="0"/>
                  </a:spcBef>
                  <a:spcAft>
                    <a:spcPts val="0"/>
                  </a:spcAft>
                  <a:defRPr/>
                </a:pPr>
                <a:r>
                  <a:rPr lang="en-US" i="0" dirty="0">
                    <a:solidFill>
                      <a:prstClr val="white"/>
                    </a:solidFill>
                  </a:rPr>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248</a:t>
                </a:r>
              </a:p>
              <a:p>
                <a:pPr fontAlgn="auto">
                  <a:spcBef>
                    <a:spcPts val="0"/>
                  </a:spcBef>
                  <a:spcAft>
                    <a:spcPts val="0"/>
                  </a:spcAft>
                  <a:defRPr/>
                </a:pPr>
                <a:r>
                  <a:rPr lang="en-US" i="0" dirty="0">
                    <a:solidFill>
                      <a:prstClr val="white"/>
                    </a:solidFill>
                  </a:rPr>
                  <a:t>241</a:t>
                </a:r>
              </a:p>
              <a:p>
                <a:pPr fontAlgn="auto">
                  <a:spcBef>
                    <a:spcPts val="0"/>
                  </a:spcBef>
                  <a:spcAft>
                    <a:spcPts val="0"/>
                  </a:spcAft>
                  <a:defRPr/>
                </a:pPr>
                <a:r>
                  <a:rPr lang="en-US" i="0" dirty="0">
                    <a:solidFill>
                      <a:prstClr val="white"/>
                    </a:solidFill>
                  </a:rPr>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srgbClr val="7FAFDD"/>
                    </a:solidFill>
                  </a:rPr>
                  <a:t>180</a:t>
                </a:r>
              </a:p>
              <a:p>
                <a:pPr fontAlgn="auto">
                  <a:spcBef>
                    <a:spcPts val="0"/>
                  </a:spcBef>
                  <a:spcAft>
                    <a:spcPts val="0"/>
                  </a:spcAft>
                  <a:defRPr/>
                </a:pPr>
                <a:r>
                  <a:rPr lang="en-US" i="0" dirty="0">
                    <a:solidFill>
                      <a:srgbClr val="7FAFDD"/>
                    </a:solidFill>
                  </a:rPr>
                  <a:t>213</a:t>
                </a:r>
              </a:p>
              <a:p>
                <a:pPr fontAlgn="auto">
                  <a:spcBef>
                    <a:spcPts val="0"/>
                  </a:spcBef>
                  <a:spcAft>
                    <a:spcPts val="0"/>
                  </a:spcAft>
                  <a:defRPr/>
                </a:pPr>
                <a:r>
                  <a:rPr lang="en-US"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214</a:t>
                </a:r>
              </a:p>
              <a:p>
                <a:pPr fontAlgn="auto">
                  <a:spcBef>
                    <a:spcPts val="0"/>
                  </a:spcBef>
                  <a:spcAft>
                    <a:spcPts val="0"/>
                  </a:spcAft>
                  <a:defRPr/>
                </a:pPr>
                <a:r>
                  <a:rPr lang="en-US" i="0" dirty="0">
                    <a:solidFill>
                      <a:prstClr val="white"/>
                    </a:solidFill>
                  </a:rPr>
                  <a:t>231</a:t>
                </a:r>
              </a:p>
              <a:p>
                <a:pPr fontAlgn="auto">
                  <a:spcBef>
                    <a:spcPts val="0"/>
                  </a:spcBef>
                  <a:spcAft>
                    <a:spcPts val="0"/>
                  </a:spcAft>
                  <a:defRPr/>
                </a:pPr>
                <a:r>
                  <a:rPr lang="en-US" i="0" dirty="0">
                    <a:solidFill>
                      <a:prstClr val="white"/>
                    </a:solidFill>
                  </a:rPr>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241</a:t>
                </a:r>
              </a:p>
              <a:p>
                <a:pPr fontAlgn="auto">
                  <a:spcBef>
                    <a:spcPts val="0"/>
                  </a:spcBef>
                  <a:spcAft>
                    <a:spcPts val="0"/>
                  </a:spcAft>
                  <a:defRPr/>
                </a:pPr>
                <a:r>
                  <a:rPr lang="en-US" i="0" dirty="0">
                    <a:solidFill>
                      <a:prstClr val="white"/>
                    </a:solidFill>
                  </a:rPr>
                  <a:t>240</a:t>
                </a:r>
              </a:p>
              <a:p>
                <a:pPr fontAlgn="auto">
                  <a:spcBef>
                    <a:spcPts val="0"/>
                  </a:spcBef>
                  <a:spcAft>
                    <a:spcPts val="0"/>
                  </a:spcAft>
                  <a:defRPr/>
                </a:pPr>
                <a:r>
                  <a:rPr lang="en-US" i="0" dirty="0">
                    <a:solidFill>
                      <a:prstClr val="white"/>
                    </a:solidFill>
                  </a:rPr>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i="0" dirty="0">
                    <a:solidFill>
                      <a:prstClr val="white"/>
                    </a:solidFill>
                  </a:rPr>
                  <a:t>251</a:t>
                </a:r>
              </a:p>
              <a:p>
                <a:pPr fontAlgn="auto">
                  <a:spcBef>
                    <a:spcPts val="0"/>
                  </a:spcBef>
                  <a:spcAft>
                    <a:spcPts val="0"/>
                  </a:spcAft>
                  <a:defRPr/>
                </a:pPr>
                <a:r>
                  <a:rPr lang="en-US" i="0" dirty="0">
                    <a:solidFill>
                      <a:prstClr val="white"/>
                    </a:solidFill>
                  </a:rPr>
                  <a:t>251</a:t>
                </a:r>
              </a:p>
              <a:p>
                <a:pPr fontAlgn="auto">
                  <a:spcBef>
                    <a:spcPts val="0"/>
                  </a:spcBef>
                  <a:spcAft>
                    <a:spcPts val="0"/>
                  </a:spcAft>
                  <a:defRPr/>
                </a:pPr>
                <a:r>
                  <a:rPr lang="en-US" i="0" dirty="0">
                    <a:solidFill>
                      <a:prstClr val="white"/>
                    </a:solidFill>
                  </a:rPr>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i="0" dirty="0">
                    <a:solidFill>
                      <a:prstClr val="black"/>
                    </a:solidFill>
                    <a:latin typeface="Calibri"/>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sz="1800" i="0" dirty="0">
                  <a:solidFill>
                    <a:prstClr val="black"/>
                  </a:solidFill>
                  <a:latin typeface="Calibri"/>
                </a:rPr>
                <a:t>Title and Content</a:t>
              </a:r>
            </a:p>
          </p:txBody>
        </p:sp>
      </p:grpSp>
      <p:pic>
        <p:nvPicPr>
          <p:cNvPr id="56" name="Picture 4"/>
          <p:cNvPicPr>
            <a:picLocks noChangeAspect="1" noChangeArrowheads="1"/>
          </p:cNvPicPr>
          <p:nvPr userDrawn="1"/>
        </p:nvPicPr>
        <p:blipFill>
          <a:blip r:embed="rId51" cstate="print"/>
          <a:srcRect/>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xmlns="" val="208354702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B05FBECE-3EEC-4A47-B4A4-E124E695E50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114709651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10C19C4-3EFE-41FB-844B-B0C92549F57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67322743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79525" y="66675"/>
            <a:ext cx="7467600" cy="563563"/>
          </a:xfrm>
        </p:spPr>
        <p:txBody>
          <a:bodyPr/>
          <a:lstStyle/>
          <a:p>
            <a:r>
              <a:rPr lang="en-US" smtClean="0"/>
              <a:t>Click to edit Master title style</a:t>
            </a:r>
            <a:endParaRPr lang="en-US"/>
          </a:p>
        </p:txBody>
      </p:sp>
      <p:sp>
        <p:nvSpPr>
          <p:cNvPr id="3" name="Content Placeholder 2"/>
          <p:cNvSpPr>
            <a:spLocks noGrp="1"/>
          </p:cNvSpPr>
          <p:nvPr>
            <p:ph idx="1"/>
          </p:nvPr>
        </p:nvSpPr>
        <p:spPr>
          <a:xfrm>
            <a:off x="365125" y="904875"/>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0AD3D15D-CCB6-4704-9542-0237AA8CDA9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792916787"/>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8"/>
          <p:cNvGrpSpPr>
            <a:grpSpLocks/>
          </p:cNvGrpSpPr>
          <p:nvPr/>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109</a:t>
                </a:r>
              </a:p>
              <a:p>
                <a:pPr fontAlgn="auto">
                  <a:spcBef>
                    <a:spcPts val="0"/>
                  </a:spcBef>
                  <a:spcAft>
                    <a:spcPts val="0"/>
                  </a:spcAft>
                  <a:defRPr/>
                </a:pPr>
                <a:r>
                  <a:rPr lang="en-US" b="1" i="0" dirty="0">
                    <a:solidFill>
                      <a:prstClr val="white"/>
                    </a:solidFill>
                  </a:rPr>
                  <a:t>207</a:t>
                </a:r>
              </a:p>
              <a:p>
                <a:pPr fontAlgn="auto">
                  <a:spcBef>
                    <a:spcPts val="0"/>
                  </a:spcBef>
                  <a:spcAft>
                    <a:spcPts val="0"/>
                  </a:spcAft>
                  <a:defRPr/>
                </a:pPr>
                <a:r>
                  <a:rPr lang="en-US" b="1" i="0" dirty="0">
                    <a:solidFill>
                      <a:prstClr val="white"/>
                    </a:solidFill>
                  </a:rPr>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131</a:t>
                </a:r>
              </a:p>
              <a:p>
                <a:pPr fontAlgn="auto">
                  <a:spcBef>
                    <a:spcPts val="0"/>
                  </a:spcBef>
                  <a:spcAft>
                    <a:spcPts val="0"/>
                  </a:spcAft>
                  <a:defRPr/>
                </a:pPr>
                <a:r>
                  <a:rPr lang="en-US" b="1" i="0" dirty="0">
                    <a:solidFill>
                      <a:prstClr val="white"/>
                    </a:solidFill>
                  </a:rPr>
                  <a:t>56</a:t>
                </a:r>
              </a:p>
              <a:p>
                <a:pPr fontAlgn="auto">
                  <a:spcBef>
                    <a:spcPts val="0"/>
                  </a:spcBef>
                  <a:spcAft>
                    <a:spcPts val="0"/>
                  </a:spcAft>
                  <a:defRPr/>
                </a:pPr>
                <a:r>
                  <a:rPr lang="en-US" b="1" i="0" dirty="0">
                    <a:solidFill>
                      <a:prstClr val="white"/>
                    </a:solidFill>
                  </a:rPr>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0</a:t>
                </a:r>
              </a:p>
              <a:p>
                <a:pPr fontAlgn="auto">
                  <a:spcBef>
                    <a:spcPts val="0"/>
                  </a:spcBef>
                  <a:spcAft>
                    <a:spcPts val="0"/>
                  </a:spcAft>
                  <a:defRPr/>
                </a:pPr>
                <a:r>
                  <a:rPr lang="en-US" b="1" i="0" dirty="0">
                    <a:solidFill>
                      <a:prstClr val="white"/>
                    </a:solidFill>
                  </a:rPr>
                  <a:t>99</a:t>
                </a:r>
              </a:p>
              <a:p>
                <a:pPr fontAlgn="auto">
                  <a:spcBef>
                    <a:spcPts val="0"/>
                  </a:spcBef>
                  <a:spcAft>
                    <a:spcPts val="0"/>
                  </a:spcAft>
                  <a:defRPr/>
                </a:pPr>
                <a:r>
                  <a:rPr lang="en-US" b="1" i="0" dirty="0">
                    <a:solidFill>
                      <a:prstClr val="white"/>
                    </a:solidFill>
                  </a:rPr>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85</a:t>
                </a:r>
              </a:p>
              <a:p>
                <a:pPr fontAlgn="auto">
                  <a:spcBef>
                    <a:spcPts val="0"/>
                  </a:spcBef>
                  <a:spcAft>
                    <a:spcPts val="0"/>
                  </a:spcAft>
                  <a:defRPr/>
                </a:pPr>
                <a:r>
                  <a:rPr lang="en-US" b="1" i="0" dirty="0">
                    <a:solidFill>
                      <a:prstClr val="white"/>
                    </a:solidFill>
                  </a:rPr>
                  <a:t>165</a:t>
                </a:r>
              </a:p>
              <a:p>
                <a:pPr fontAlgn="auto">
                  <a:spcBef>
                    <a:spcPts val="0"/>
                  </a:spcBef>
                  <a:spcAft>
                    <a:spcPts val="0"/>
                  </a:spcAft>
                  <a:defRPr/>
                </a:pPr>
                <a:r>
                  <a:rPr lang="en-US" b="1" i="0" dirty="0">
                    <a:solidFill>
                      <a:prstClr val="white"/>
                    </a:solidFill>
                  </a:rPr>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73</a:t>
                </a:r>
              </a:p>
              <a:p>
                <a:pPr fontAlgn="auto">
                  <a:spcBef>
                    <a:spcPts val="0"/>
                  </a:spcBef>
                  <a:spcAft>
                    <a:spcPts val="0"/>
                  </a:spcAft>
                  <a:defRPr/>
                </a:pPr>
                <a:r>
                  <a:rPr lang="en-US" b="1" i="0" dirty="0">
                    <a:solidFill>
                      <a:prstClr val="white"/>
                    </a:solidFill>
                  </a:rPr>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185</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151</a:t>
                </a:r>
              </a:p>
              <a:p>
                <a:pPr fontAlgn="auto">
                  <a:spcBef>
                    <a:spcPts val="0"/>
                  </a:spcBef>
                  <a:spcAft>
                    <a:spcPts val="0"/>
                  </a:spcAft>
                  <a:defRPr/>
                </a:pPr>
                <a:r>
                  <a:rPr lang="en-US" b="1" i="0" dirty="0">
                    <a:solidFill>
                      <a:prstClr val="white"/>
                    </a:solidFill>
                  </a:rPr>
                  <a:t>75</a:t>
                </a:r>
              </a:p>
              <a:p>
                <a:pPr fontAlgn="auto">
                  <a:spcBef>
                    <a:spcPts val="0"/>
                  </a:spcBef>
                  <a:spcAft>
                    <a:spcPts val="0"/>
                  </a:spcAft>
                  <a:defRPr/>
                </a:pPr>
                <a:r>
                  <a:rPr lang="en-US" b="1" i="0" dirty="0">
                    <a:solidFill>
                      <a:prstClr val="white"/>
                    </a:solidFill>
                  </a:rPr>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193</a:t>
                </a:r>
              </a:p>
              <a:p>
                <a:pPr fontAlgn="auto">
                  <a:spcBef>
                    <a:spcPts val="0"/>
                  </a:spcBef>
                  <a:spcAft>
                    <a:spcPts val="0"/>
                  </a:spcAft>
                  <a:defRPr/>
                </a:pPr>
                <a:r>
                  <a:rPr lang="en-US" b="1" i="0" dirty="0">
                    <a:solidFill>
                      <a:prstClr val="white"/>
                    </a:solidFill>
                  </a:rPr>
                  <a:t>187</a:t>
                </a:r>
              </a:p>
              <a:p>
                <a:pPr fontAlgn="auto">
                  <a:spcBef>
                    <a:spcPts val="0"/>
                  </a:spcBef>
                  <a:spcAft>
                    <a:spcPts val="0"/>
                  </a:spcAft>
                  <a:defRPr/>
                </a:pPr>
                <a:r>
                  <a:rPr lang="en-US" b="1" i="0" dirty="0">
                    <a:solidFill>
                      <a:prstClr val="white"/>
                    </a:solidFill>
                  </a:rPr>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221</a:t>
                </a:r>
              </a:p>
              <a:p>
                <a:pPr fontAlgn="auto">
                  <a:spcBef>
                    <a:spcPts val="0"/>
                  </a:spcBef>
                  <a:spcAft>
                    <a:spcPts val="0"/>
                  </a:spcAft>
                  <a:defRPr/>
                </a:pPr>
                <a:r>
                  <a:rPr lang="en-US" b="1" i="0" dirty="0">
                    <a:solidFill>
                      <a:prstClr val="white"/>
                    </a:solidFill>
                  </a:rPr>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236</a:t>
                </a:r>
              </a:p>
              <a:p>
                <a:pPr fontAlgn="auto">
                  <a:spcBef>
                    <a:spcPts val="0"/>
                  </a:spcBef>
                  <a:spcAft>
                    <a:spcPts val="0"/>
                  </a:spcAft>
                  <a:defRPr/>
                </a:pPr>
                <a:r>
                  <a:rPr lang="en-US" b="1" i="0" dirty="0">
                    <a:solidFill>
                      <a:prstClr val="white"/>
                    </a:solidFill>
                  </a:rPr>
                  <a:t>137</a:t>
                </a:r>
              </a:p>
              <a:p>
                <a:pPr fontAlgn="auto">
                  <a:spcBef>
                    <a:spcPts val="0"/>
                  </a:spcBef>
                  <a:spcAft>
                    <a:spcPts val="0"/>
                  </a:spcAft>
                  <a:defRPr/>
                </a:pPr>
                <a:r>
                  <a:rPr lang="en-US" b="1" i="0" dirty="0">
                    <a:solidFill>
                      <a:prstClr val="white"/>
                    </a:solidFill>
                  </a:rPr>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127</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203</a:t>
                </a:r>
              </a:p>
              <a:p>
                <a:pPr fontAlgn="auto">
                  <a:spcBef>
                    <a:spcPts val="0"/>
                  </a:spcBef>
                  <a:spcAft>
                    <a:spcPts val="0"/>
                  </a:spcAft>
                  <a:defRPr/>
                </a:pPr>
                <a:r>
                  <a:rPr lang="en-US" b="1" i="0" dirty="0">
                    <a:solidFill>
                      <a:prstClr val="white"/>
                    </a:solidFill>
                  </a:rPr>
                  <a:t>215</a:t>
                </a:r>
              </a:p>
              <a:p>
                <a:pPr fontAlgn="auto">
                  <a:spcBef>
                    <a:spcPts val="0"/>
                  </a:spcBef>
                  <a:spcAft>
                    <a:spcPts val="0"/>
                  </a:spcAft>
                  <a:defRPr/>
                </a:pPr>
                <a:r>
                  <a:rPr lang="en-US" b="1" i="0" dirty="0">
                    <a:solidFill>
                      <a:prstClr val="white"/>
                    </a:solidFill>
                  </a:rPr>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179</a:t>
                </a:r>
              </a:p>
              <a:p>
                <a:pPr fontAlgn="auto">
                  <a:spcBef>
                    <a:spcPts val="0"/>
                  </a:spcBef>
                  <a:spcAft>
                    <a:spcPts val="0"/>
                  </a:spcAft>
                  <a:defRPr/>
                </a:pPr>
                <a:r>
                  <a:rPr lang="en-US" b="1" i="0" dirty="0">
                    <a:solidFill>
                      <a:srgbClr val="1F497D"/>
                    </a:solidFill>
                  </a:rPr>
                  <a:t>149</a:t>
                </a:r>
              </a:p>
              <a:p>
                <a:pPr fontAlgn="auto">
                  <a:spcBef>
                    <a:spcPts val="0"/>
                  </a:spcBef>
                  <a:spcAft>
                    <a:spcPts val="0"/>
                  </a:spcAft>
                  <a:defRPr/>
                </a:pPr>
                <a:r>
                  <a:rPr lang="en-US" b="1" i="0" dirty="0">
                    <a:solidFill>
                      <a:srgbClr val="1F497D"/>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212</a:t>
                </a:r>
              </a:p>
              <a:p>
                <a:pPr fontAlgn="auto">
                  <a:spcBef>
                    <a:spcPts val="0"/>
                  </a:spcBef>
                  <a:spcAft>
                    <a:spcPts val="0"/>
                  </a:spcAft>
                  <a:defRPr/>
                </a:pPr>
                <a:r>
                  <a:rPr lang="en-US" b="1" i="0" dirty="0">
                    <a:solidFill>
                      <a:prstClr val="white"/>
                    </a:solidFill>
                  </a:rPr>
                  <a:t>195</a:t>
                </a:r>
              </a:p>
              <a:p>
                <a:pPr fontAlgn="auto">
                  <a:spcBef>
                    <a:spcPts val="0"/>
                  </a:spcBef>
                  <a:spcAft>
                    <a:spcPts val="0"/>
                  </a:spcAft>
                  <a:defRPr/>
                </a:pPr>
                <a:r>
                  <a:rPr lang="en-US" b="1" i="0" dirty="0">
                    <a:solidFill>
                      <a:prstClr val="white"/>
                    </a:solidFill>
                  </a:rPr>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242</a:t>
                </a:r>
              </a:p>
              <a:p>
                <a:pPr fontAlgn="auto">
                  <a:spcBef>
                    <a:spcPts val="0"/>
                  </a:spcBef>
                  <a:spcAft>
                    <a:spcPts val="0"/>
                  </a:spcAft>
                  <a:defRPr/>
                </a:pPr>
                <a:r>
                  <a:rPr lang="en-US" b="1" i="0" dirty="0">
                    <a:solidFill>
                      <a:prstClr val="white"/>
                    </a:solidFill>
                  </a:rPr>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249</a:t>
                </a:r>
              </a:p>
              <a:p>
                <a:pPr fontAlgn="auto">
                  <a:spcBef>
                    <a:spcPts val="0"/>
                  </a:spcBef>
                  <a:spcAft>
                    <a:spcPts val="0"/>
                  </a:spcAft>
                  <a:defRPr/>
                </a:pPr>
                <a:r>
                  <a:rPr lang="en-US" b="1" i="0" dirty="0">
                    <a:solidFill>
                      <a:prstClr val="white"/>
                    </a:solidFill>
                  </a:rPr>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229</a:t>
                </a:r>
              </a:p>
              <a:p>
                <a:pPr fontAlgn="auto">
                  <a:spcBef>
                    <a:spcPts val="0"/>
                  </a:spcBef>
                  <a:spcAft>
                    <a:spcPts val="0"/>
                  </a:spcAft>
                  <a:defRPr/>
                </a:pPr>
                <a:r>
                  <a:rPr lang="en-US" b="1" i="0" dirty="0">
                    <a:solidFill>
                      <a:prstClr val="white"/>
                    </a:solidFill>
                  </a:rPr>
                  <a:t>205</a:t>
                </a:r>
              </a:p>
              <a:p>
                <a:pPr fontAlgn="auto">
                  <a:spcBef>
                    <a:spcPts val="0"/>
                  </a:spcBef>
                  <a:spcAft>
                    <a:spcPts val="0"/>
                  </a:spcAft>
                  <a:defRPr/>
                </a:pPr>
                <a:r>
                  <a:rPr lang="en-US" b="1" i="0" dirty="0">
                    <a:solidFill>
                      <a:prstClr val="white"/>
                    </a:solidFill>
                  </a:rPr>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248</a:t>
                </a:r>
              </a:p>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7FAFDD"/>
                    </a:solidFill>
                  </a:rPr>
                  <a:t>180</a:t>
                </a:r>
              </a:p>
              <a:p>
                <a:pPr fontAlgn="auto">
                  <a:spcBef>
                    <a:spcPts val="0"/>
                  </a:spcBef>
                  <a:spcAft>
                    <a:spcPts val="0"/>
                  </a:spcAft>
                  <a:defRPr/>
                </a:pPr>
                <a:r>
                  <a:rPr lang="en-US" b="1" i="0" dirty="0">
                    <a:solidFill>
                      <a:srgbClr val="7FAFDD"/>
                    </a:solidFill>
                  </a:rPr>
                  <a:t>213</a:t>
                </a:r>
              </a:p>
              <a:p>
                <a:pPr fontAlgn="auto">
                  <a:spcBef>
                    <a:spcPts val="0"/>
                  </a:spcBef>
                  <a:spcAft>
                    <a:spcPts val="0"/>
                  </a:spcAft>
                  <a:defRPr/>
                </a:pPr>
                <a:r>
                  <a:rPr lang="en-US" b="1"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231</a:t>
                </a:r>
              </a:p>
              <a:p>
                <a:pPr fontAlgn="auto">
                  <a:spcBef>
                    <a:spcPts val="0"/>
                  </a:spcBef>
                  <a:spcAft>
                    <a:spcPts val="0"/>
                  </a:spcAft>
                  <a:defRPr/>
                </a:pPr>
                <a:r>
                  <a:rPr lang="en-US" b="1" i="0" dirty="0">
                    <a:solidFill>
                      <a:prstClr val="white"/>
                    </a:solidFill>
                  </a:rPr>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240</a:t>
                </a:r>
              </a:p>
              <a:p>
                <a:pPr fontAlgn="auto">
                  <a:spcBef>
                    <a:spcPts val="0"/>
                  </a:spcBef>
                  <a:spcAft>
                    <a:spcPts val="0"/>
                  </a:spcAft>
                  <a:defRPr/>
                </a:pPr>
                <a:r>
                  <a:rPr lang="en-US" b="1" i="0" dirty="0">
                    <a:solidFill>
                      <a:prstClr val="white"/>
                    </a:solidFill>
                  </a:rPr>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b="1" i="0" dirty="0">
                  <a:solidFill>
                    <a:prstClr val="black"/>
                  </a:solidFill>
                  <a:latin typeface="Calibri"/>
                </a:rPr>
                <a:t>Title and Content</a:t>
              </a:r>
            </a:p>
          </p:txBody>
        </p:sp>
      </p:grpSp>
      <p:pic>
        <p:nvPicPr>
          <p:cNvPr id="56" name="Picture 4"/>
          <p:cNvPicPr>
            <a:picLocks noChangeAspect="1" noChangeArrowheads="1"/>
          </p:cNvPicPr>
          <p:nvPr/>
        </p:nvPicPr>
        <p:blipFill>
          <a:blip r:embed="rId51" cstate="print">
            <a:extLst>
              <a:ext uri="{28A0092B-C50C-407E-A947-70E740481C1C}">
                <a14:useLocalDpi xmlns:a14="http://schemas.microsoft.com/office/drawing/2010/main" xmlns="" val="0"/>
              </a:ext>
            </a:extLst>
          </a:blip>
          <a:srcRect l="19609" t="20313" r="5391" b="9277"/>
          <a:stretch>
            <a:fillRect/>
          </a:stretch>
        </p:blipFill>
        <p:spPr bwMode="auto">
          <a:xfrm>
            <a:off x="0" y="-9525"/>
            <a:ext cx="9144000"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xmlns="" val="11548843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5" descr="Corporate Research 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53400" y="0"/>
            <a:ext cx="990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28725" y="409575"/>
            <a:ext cx="7467600" cy="563563"/>
          </a:xfrm>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xmlns="" val="410610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1"/>
          <p:cNvSpPr>
            <a:spLocks noGrp="1" noChangeArrowheads="1"/>
          </p:cNvSpPr>
          <p:nvPr>
            <p:ph type="sldNum" sz="quarter" idx="10"/>
          </p:nvPr>
        </p:nvSpPr>
        <p:spPr>
          <a:ln/>
        </p:spPr>
        <p:txBody>
          <a:bodyPr/>
          <a:lstStyle>
            <a:lvl1pPr>
              <a:defRPr/>
            </a:lvl1pPr>
          </a:lstStyle>
          <a:p>
            <a:pPr>
              <a:defRPr/>
            </a:pPr>
            <a:r>
              <a:rPr lang="en-US" dirty="0"/>
              <a:t>- </a:t>
            </a:r>
            <a:fld id="{EBA0D8CD-9E7C-43B7-BD66-5419FD53B5A0}" type="slidenum">
              <a:rPr lang="en-US"/>
              <a:pPr>
                <a:defRPr/>
              </a:pPr>
              <a:t>‹#›</a:t>
            </a:fld>
            <a:r>
              <a:rPr lang="en-US" dirty="0"/>
              <a:t> -</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8"/>
          <p:cNvGrpSpPr>
            <a:grpSpLocks/>
          </p:cNvGrpSpPr>
          <p:nvPr/>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109</a:t>
                </a:r>
              </a:p>
              <a:p>
                <a:pPr fontAlgn="auto">
                  <a:spcBef>
                    <a:spcPts val="0"/>
                  </a:spcBef>
                  <a:spcAft>
                    <a:spcPts val="0"/>
                  </a:spcAft>
                  <a:defRPr/>
                </a:pPr>
                <a:r>
                  <a:rPr lang="en-US" b="1" i="0" dirty="0">
                    <a:solidFill>
                      <a:prstClr val="white"/>
                    </a:solidFill>
                  </a:rPr>
                  <a:t>207</a:t>
                </a:r>
              </a:p>
              <a:p>
                <a:pPr fontAlgn="auto">
                  <a:spcBef>
                    <a:spcPts val="0"/>
                  </a:spcBef>
                  <a:spcAft>
                    <a:spcPts val="0"/>
                  </a:spcAft>
                  <a:defRPr/>
                </a:pPr>
                <a:r>
                  <a:rPr lang="en-US" b="1" i="0" dirty="0">
                    <a:solidFill>
                      <a:prstClr val="white"/>
                    </a:solidFill>
                  </a:rPr>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131</a:t>
                </a:r>
              </a:p>
              <a:p>
                <a:pPr fontAlgn="auto">
                  <a:spcBef>
                    <a:spcPts val="0"/>
                  </a:spcBef>
                  <a:spcAft>
                    <a:spcPts val="0"/>
                  </a:spcAft>
                  <a:defRPr/>
                </a:pPr>
                <a:r>
                  <a:rPr lang="en-US" b="1" i="0" dirty="0">
                    <a:solidFill>
                      <a:prstClr val="white"/>
                    </a:solidFill>
                  </a:rPr>
                  <a:t>56</a:t>
                </a:r>
              </a:p>
              <a:p>
                <a:pPr fontAlgn="auto">
                  <a:spcBef>
                    <a:spcPts val="0"/>
                  </a:spcBef>
                  <a:spcAft>
                    <a:spcPts val="0"/>
                  </a:spcAft>
                  <a:defRPr/>
                </a:pPr>
                <a:r>
                  <a:rPr lang="en-US" b="1" i="0" dirty="0">
                    <a:solidFill>
                      <a:prstClr val="white"/>
                    </a:solidFill>
                  </a:rPr>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0</a:t>
                </a:r>
              </a:p>
              <a:p>
                <a:pPr fontAlgn="auto">
                  <a:spcBef>
                    <a:spcPts val="0"/>
                  </a:spcBef>
                  <a:spcAft>
                    <a:spcPts val="0"/>
                  </a:spcAft>
                  <a:defRPr/>
                </a:pPr>
                <a:r>
                  <a:rPr lang="en-US" b="1" i="0" dirty="0">
                    <a:solidFill>
                      <a:prstClr val="white"/>
                    </a:solidFill>
                  </a:rPr>
                  <a:t>99</a:t>
                </a:r>
              </a:p>
              <a:p>
                <a:pPr fontAlgn="auto">
                  <a:spcBef>
                    <a:spcPts val="0"/>
                  </a:spcBef>
                  <a:spcAft>
                    <a:spcPts val="0"/>
                  </a:spcAft>
                  <a:defRPr/>
                </a:pPr>
                <a:r>
                  <a:rPr lang="en-US" b="1" i="0" dirty="0">
                    <a:solidFill>
                      <a:prstClr val="white"/>
                    </a:solidFill>
                  </a:rPr>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85</a:t>
                </a:r>
              </a:p>
              <a:p>
                <a:pPr fontAlgn="auto">
                  <a:spcBef>
                    <a:spcPts val="0"/>
                  </a:spcBef>
                  <a:spcAft>
                    <a:spcPts val="0"/>
                  </a:spcAft>
                  <a:defRPr/>
                </a:pPr>
                <a:r>
                  <a:rPr lang="en-US" b="1" i="0" dirty="0">
                    <a:solidFill>
                      <a:prstClr val="white"/>
                    </a:solidFill>
                  </a:rPr>
                  <a:t>165</a:t>
                </a:r>
              </a:p>
              <a:p>
                <a:pPr fontAlgn="auto">
                  <a:spcBef>
                    <a:spcPts val="0"/>
                  </a:spcBef>
                  <a:spcAft>
                    <a:spcPts val="0"/>
                  </a:spcAft>
                  <a:defRPr/>
                </a:pPr>
                <a:r>
                  <a:rPr lang="en-US" b="1" i="0" dirty="0">
                    <a:solidFill>
                      <a:prstClr val="white"/>
                    </a:solidFill>
                  </a:rPr>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73</a:t>
                </a:r>
              </a:p>
              <a:p>
                <a:pPr fontAlgn="auto">
                  <a:spcBef>
                    <a:spcPts val="0"/>
                  </a:spcBef>
                  <a:spcAft>
                    <a:spcPts val="0"/>
                  </a:spcAft>
                  <a:defRPr/>
                </a:pPr>
                <a:r>
                  <a:rPr lang="en-US" b="1" i="0" dirty="0">
                    <a:solidFill>
                      <a:prstClr val="white"/>
                    </a:solidFill>
                  </a:rPr>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185</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151</a:t>
                </a:r>
              </a:p>
              <a:p>
                <a:pPr fontAlgn="auto">
                  <a:spcBef>
                    <a:spcPts val="0"/>
                  </a:spcBef>
                  <a:spcAft>
                    <a:spcPts val="0"/>
                  </a:spcAft>
                  <a:defRPr/>
                </a:pPr>
                <a:r>
                  <a:rPr lang="en-US" b="1" i="0" dirty="0">
                    <a:solidFill>
                      <a:prstClr val="white"/>
                    </a:solidFill>
                  </a:rPr>
                  <a:t>75</a:t>
                </a:r>
              </a:p>
              <a:p>
                <a:pPr fontAlgn="auto">
                  <a:spcBef>
                    <a:spcPts val="0"/>
                  </a:spcBef>
                  <a:spcAft>
                    <a:spcPts val="0"/>
                  </a:spcAft>
                  <a:defRPr/>
                </a:pPr>
                <a:r>
                  <a:rPr lang="en-US" b="1" i="0" dirty="0">
                    <a:solidFill>
                      <a:prstClr val="white"/>
                    </a:solidFill>
                  </a:rPr>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193</a:t>
                </a:r>
              </a:p>
              <a:p>
                <a:pPr fontAlgn="auto">
                  <a:spcBef>
                    <a:spcPts val="0"/>
                  </a:spcBef>
                  <a:spcAft>
                    <a:spcPts val="0"/>
                  </a:spcAft>
                  <a:defRPr/>
                </a:pPr>
                <a:r>
                  <a:rPr lang="en-US" b="1" i="0" dirty="0">
                    <a:solidFill>
                      <a:prstClr val="white"/>
                    </a:solidFill>
                  </a:rPr>
                  <a:t>187</a:t>
                </a:r>
              </a:p>
              <a:p>
                <a:pPr fontAlgn="auto">
                  <a:spcBef>
                    <a:spcPts val="0"/>
                  </a:spcBef>
                  <a:spcAft>
                    <a:spcPts val="0"/>
                  </a:spcAft>
                  <a:defRPr/>
                </a:pPr>
                <a:r>
                  <a:rPr lang="en-US" b="1" i="0" dirty="0">
                    <a:solidFill>
                      <a:prstClr val="white"/>
                    </a:solidFill>
                  </a:rPr>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221</a:t>
                </a:r>
              </a:p>
              <a:p>
                <a:pPr fontAlgn="auto">
                  <a:spcBef>
                    <a:spcPts val="0"/>
                  </a:spcBef>
                  <a:spcAft>
                    <a:spcPts val="0"/>
                  </a:spcAft>
                  <a:defRPr/>
                </a:pPr>
                <a:r>
                  <a:rPr lang="en-US" b="1" i="0" dirty="0">
                    <a:solidFill>
                      <a:prstClr val="white"/>
                    </a:solidFill>
                  </a:rPr>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236</a:t>
                </a:r>
              </a:p>
              <a:p>
                <a:pPr fontAlgn="auto">
                  <a:spcBef>
                    <a:spcPts val="0"/>
                  </a:spcBef>
                  <a:spcAft>
                    <a:spcPts val="0"/>
                  </a:spcAft>
                  <a:defRPr/>
                </a:pPr>
                <a:r>
                  <a:rPr lang="en-US" b="1" i="0" dirty="0">
                    <a:solidFill>
                      <a:prstClr val="white"/>
                    </a:solidFill>
                  </a:rPr>
                  <a:t>137</a:t>
                </a:r>
              </a:p>
              <a:p>
                <a:pPr fontAlgn="auto">
                  <a:spcBef>
                    <a:spcPts val="0"/>
                  </a:spcBef>
                  <a:spcAft>
                    <a:spcPts val="0"/>
                  </a:spcAft>
                  <a:defRPr/>
                </a:pPr>
                <a:r>
                  <a:rPr lang="en-US" b="1" i="0" dirty="0">
                    <a:solidFill>
                      <a:prstClr val="white"/>
                    </a:solidFill>
                  </a:rPr>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127</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203</a:t>
                </a:r>
              </a:p>
              <a:p>
                <a:pPr fontAlgn="auto">
                  <a:spcBef>
                    <a:spcPts val="0"/>
                  </a:spcBef>
                  <a:spcAft>
                    <a:spcPts val="0"/>
                  </a:spcAft>
                  <a:defRPr/>
                </a:pPr>
                <a:r>
                  <a:rPr lang="en-US" b="1" i="0" dirty="0">
                    <a:solidFill>
                      <a:prstClr val="white"/>
                    </a:solidFill>
                  </a:rPr>
                  <a:t>215</a:t>
                </a:r>
              </a:p>
              <a:p>
                <a:pPr fontAlgn="auto">
                  <a:spcBef>
                    <a:spcPts val="0"/>
                  </a:spcBef>
                  <a:spcAft>
                    <a:spcPts val="0"/>
                  </a:spcAft>
                  <a:defRPr/>
                </a:pPr>
                <a:r>
                  <a:rPr lang="en-US" b="1" i="0" dirty="0">
                    <a:solidFill>
                      <a:prstClr val="white"/>
                    </a:solidFill>
                  </a:rPr>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179</a:t>
                </a:r>
              </a:p>
              <a:p>
                <a:pPr fontAlgn="auto">
                  <a:spcBef>
                    <a:spcPts val="0"/>
                  </a:spcBef>
                  <a:spcAft>
                    <a:spcPts val="0"/>
                  </a:spcAft>
                  <a:defRPr/>
                </a:pPr>
                <a:r>
                  <a:rPr lang="en-US" b="1" i="0" dirty="0">
                    <a:solidFill>
                      <a:srgbClr val="1F497D"/>
                    </a:solidFill>
                  </a:rPr>
                  <a:t>149</a:t>
                </a:r>
              </a:p>
              <a:p>
                <a:pPr fontAlgn="auto">
                  <a:spcBef>
                    <a:spcPts val="0"/>
                  </a:spcBef>
                  <a:spcAft>
                    <a:spcPts val="0"/>
                  </a:spcAft>
                  <a:defRPr/>
                </a:pPr>
                <a:r>
                  <a:rPr lang="en-US" b="1" i="0" dirty="0">
                    <a:solidFill>
                      <a:srgbClr val="1F497D"/>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212</a:t>
                </a:r>
              </a:p>
              <a:p>
                <a:pPr fontAlgn="auto">
                  <a:spcBef>
                    <a:spcPts val="0"/>
                  </a:spcBef>
                  <a:spcAft>
                    <a:spcPts val="0"/>
                  </a:spcAft>
                  <a:defRPr/>
                </a:pPr>
                <a:r>
                  <a:rPr lang="en-US" b="1" i="0" dirty="0">
                    <a:solidFill>
                      <a:prstClr val="white"/>
                    </a:solidFill>
                  </a:rPr>
                  <a:t>195</a:t>
                </a:r>
              </a:p>
              <a:p>
                <a:pPr fontAlgn="auto">
                  <a:spcBef>
                    <a:spcPts val="0"/>
                  </a:spcBef>
                  <a:spcAft>
                    <a:spcPts val="0"/>
                  </a:spcAft>
                  <a:defRPr/>
                </a:pPr>
                <a:r>
                  <a:rPr lang="en-US" b="1" i="0" dirty="0">
                    <a:solidFill>
                      <a:prstClr val="white"/>
                    </a:solidFill>
                  </a:rPr>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242</a:t>
                </a:r>
              </a:p>
              <a:p>
                <a:pPr fontAlgn="auto">
                  <a:spcBef>
                    <a:spcPts val="0"/>
                  </a:spcBef>
                  <a:spcAft>
                    <a:spcPts val="0"/>
                  </a:spcAft>
                  <a:defRPr/>
                </a:pPr>
                <a:r>
                  <a:rPr lang="en-US" b="1" i="0" dirty="0">
                    <a:solidFill>
                      <a:prstClr val="white"/>
                    </a:solidFill>
                  </a:rPr>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249</a:t>
                </a:r>
              </a:p>
              <a:p>
                <a:pPr fontAlgn="auto">
                  <a:spcBef>
                    <a:spcPts val="0"/>
                  </a:spcBef>
                  <a:spcAft>
                    <a:spcPts val="0"/>
                  </a:spcAft>
                  <a:defRPr/>
                </a:pPr>
                <a:r>
                  <a:rPr lang="en-US" b="1" i="0" dirty="0">
                    <a:solidFill>
                      <a:prstClr val="white"/>
                    </a:solidFill>
                  </a:rPr>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229</a:t>
                </a:r>
              </a:p>
              <a:p>
                <a:pPr fontAlgn="auto">
                  <a:spcBef>
                    <a:spcPts val="0"/>
                  </a:spcBef>
                  <a:spcAft>
                    <a:spcPts val="0"/>
                  </a:spcAft>
                  <a:defRPr/>
                </a:pPr>
                <a:r>
                  <a:rPr lang="en-US" b="1" i="0" dirty="0">
                    <a:solidFill>
                      <a:prstClr val="white"/>
                    </a:solidFill>
                  </a:rPr>
                  <a:t>205</a:t>
                </a:r>
              </a:p>
              <a:p>
                <a:pPr fontAlgn="auto">
                  <a:spcBef>
                    <a:spcPts val="0"/>
                  </a:spcBef>
                  <a:spcAft>
                    <a:spcPts val="0"/>
                  </a:spcAft>
                  <a:defRPr/>
                </a:pPr>
                <a:r>
                  <a:rPr lang="en-US" b="1" i="0" dirty="0">
                    <a:solidFill>
                      <a:prstClr val="white"/>
                    </a:solidFill>
                  </a:rPr>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248</a:t>
                </a:r>
              </a:p>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7FAFDD"/>
                    </a:solidFill>
                  </a:rPr>
                  <a:t>180</a:t>
                </a:r>
              </a:p>
              <a:p>
                <a:pPr fontAlgn="auto">
                  <a:spcBef>
                    <a:spcPts val="0"/>
                  </a:spcBef>
                  <a:spcAft>
                    <a:spcPts val="0"/>
                  </a:spcAft>
                  <a:defRPr/>
                </a:pPr>
                <a:r>
                  <a:rPr lang="en-US" b="1" i="0" dirty="0">
                    <a:solidFill>
                      <a:srgbClr val="7FAFDD"/>
                    </a:solidFill>
                  </a:rPr>
                  <a:t>213</a:t>
                </a:r>
              </a:p>
              <a:p>
                <a:pPr fontAlgn="auto">
                  <a:spcBef>
                    <a:spcPts val="0"/>
                  </a:spcBef>
                  <a:spcAft>
                    <a:spcPts val="0"/>
                  </a:spcAft>
                  <a:defRPr/>
                </a:pPr>
                <a:r>
                  <a:rPr lang="en-US" b="1"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231</a:t>
                </a:r>
              </a:p>
              <a:p>
                <a:pPr fontAlgn="auto">
                  <a:spcBef>
                    <a:spcPts val="0"/>
                  </a:spcBef>
                  <a:spcAft>
                    <a:spcPts val="0"/>
                  </a:spcAft>
                  <a:defRPr/>
                </a:pPr>
                <a:r>
                  <a:rPr lang="en-US" b="1" i="0" dirty="0">
                    <a:solidFill>
                      <a:prstClr val="white"/>
                    </a:solidFill>
                  </a:rPr>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240</a:t>
                </a:r>
              </a:p>
              <a:p>
                <a:pPr fontAlgn="auto">
                  <a:spcBef>
                    <a:spcPts val="0"/>
                  </a:spcBef>
                  <a:spcAft>
                    <a:spcPts val="0"/>
                  </a:spcAft>
                  <a:defRPr/>
                </a:pPr>
                <a:r>
                  <a:rPr lang="en-US" b="1" i="0" dirty="0">
                    <a:solidFill>
                      <a:prstClr val="white"/>
                    </a:solidFill>
                  </a:rPr>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b="1" i="0" dirty="0">
                  <a:solidFill>
                    <a:prstClr val="black"/>
                  </a:solidFill>
                  <a:latin typeface="Calibri"/>
                </a:rPr>
                <a:t>Title and Content</a:t>
              </a:r>
            </a:p>
          </p:txBody>
        </p:sp>
      </p:grpSp>
      <p:pic>
        <p:nvPicPr>
          <p:cNvPr id="56" name="Picture 4"/>
          <p:cNvPicPr>
            <a:picLocks noChangeAspect="1" noChangeArrowheads="1"/>
          </p:cNvPicPr>
          <p:nvPr/>
        </p:nvPicPr>
        <p:blipFill>
          <a:blip r:embed="rId51" cstate="print">
            <a:extLst>
              <a:ext uri="{28A0092B-C50C-407E-A947-70E740481C1C}">
                <a14:useLocalDpi xmlns:a14="http://schemas.microsoft.com/office/drawing/2010/main" xmlns="" val="0"/>
              </a:ext>
            </a:extLst>
          </a:blip>
          <a:srcRect l="19609" t="20313" r="5391" b="9277"/>
          <a:stretch>
            <a:fillRect/>
          </a:stretch>
        </p:blipFill>
        <p:spPr bwMode="auto">
          <a:xfrm>
            <a:off x="0" y="-9525"/>
            <a:ext cx="9144000"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xmlns="" val="14249645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5" descr="Corporate Research 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53400" y="0"/>
            <a:ext cx="990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28725" y="409575"/>
            <a:ext cx="7467600" cy="563563"/>
          </a:xfrm>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xmlns="" val="6763057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50" cstate="print"/>
          <a:srcRect/>
          <a:stretch>
            <a:fillRect/>
          </a:stretch>
        </p:blipFill>
        <p:spPr bwMode="auto">
          <a:xfrm>
            <a:off x="-28575" y="0"/>
            <a:ext cx="9163050" cy="6848475"/>
          </a:xfrm>
          <a:prstGeom prst="rect">
            <a:avLst/>
          </a:prstGeom>
          <a:noFill/>
          <a:ln w="9525">
            <a:noFill/>
            <a:miter lim="800000"/>
            <a:headEnd/>
            <a:tailEnd/>
          </a:ln>
        </p:spPr>
      </p:pic>
      <p:grpSp>
        <p:nvGrpSpPr>
          <p:cNvPr id="5" name="Group 8"/>
          <p:cNvGrpSpPr>
            <a:grpSpLocks/>
          </p:cNvGrpSpPr>
          <p:nvPr/>
        </p:nvGrpSpPr>
        <p:grpSpPr bwMode="auto">
          <a:xfrm>
            <a:off x="127000" y="0"/>
            <a:ext cx="7937500" cy="6118225"/>
            <a:chOff x="127000" y="0"/>
            <a:chExt cx="7937500" cy="6118999"/>
          </a:xfrm>
        </p:grpSpPr>
        <p:grpSp>
          <p:nvGrpSpPr>
            <p:cNvPr id="6" name="Group 53"/>
            <p:cNvGrpSpPr>
              <a:grpSpLocks/>
            </p:cNvGrpSpPr>
            <p:nvPr/>
          </p:nvGrpSpPr>
          <p:grpSpPr bwMode="auto">
            <a:xfrm>
              <a:off x="952500" y="508064"/>
              <a:ext cx="7112000" cy="5610935"/>
              <a:chOff x="952500" y="508064"/>
              <a:chExt cx="7112000" cy="5610935"/>
            </a:xfrm>
          </p:grpSpPr>
          <p:sp>
            <p:nvSpPr>
              <p:cNvPr id="8" name="Rounded Rectangle 8"/>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109</a:t>
                </a:r>
              </a:p>
              <a:p>
                <a:pPr fontAlgn="auto">
                  <a:spcBef>
                    <a:spcPts val="0"/>
                  </a:spcBef>
                  <a:spcAft>
                    <a:spcPts val="0"/>
                  </a:spcAft>
                  <a:defRPr/>
                </a:pPr>
                <a:r>
                  <a:rPr lang="en-US" b="1" i="0" dirty="0">
                    <a:solidFill>
                      <a:prstClr val="white"/>
                    </a:solidFill>
                  </a:rPr>
                  <a:t>207</a:t>
                </a:r>
              </a:p>
              <a:p>
                <a:pPr fontAlgn="auto">
                  <a:spcBef>
                    <a:spcPts val="0"/>
                  </a:spcBef>
                  <a:spcAft>
                    <a:spcPts val="0"/>
                  </a:spcAft>
                  <a:defRPr/>
                </a:pPr>
                <a:r>
                  <a:rPr lang="en-US" b="1" i="0" dirty="0">
                    <a:solidFill>
                      <a:prstClr val="white"/>
                    </a:solidFill>
                  </a:rPr>
                  <a:t>246</a:t>
                </a:r>
              </a:p>
            </p:txBody>
          </p:sp>
          <p:sp>
            <p:nvSpPr>
              <p:cNvPr id="9" name="TextBox 9"/>
              <p:cNvSpPr txBox="1"/>
              <p:nvPr>
                <p:custDataLst>
                  <p:tags r:id="rId2"/>
                </p:custDataLst>
              </p:nvPr>
            </p:nvSpPr>
            <p:spPr>
              <a:xfrm>
                <a:off x="952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1</a:t>
                </a:r>
              </a:p>
            </p:txBody>
          </p:sp>
          <p:sp>
            <p:nvSpPr>
              <p:cNvPr id="10" name="Rounded Rectangle 10"/>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a:p>
                <a:pPr fontAlgn="auto">
                  <a:spcBef>
                    <a:spcPts val="0"/>
                  </a:spcBef>
                  <a:spcAft>
                    <a:spcPts val="0"/>
                  </a:spcAft>
                  <a:defRPr/>
                </a:pPr>
                <a:r>
                  <a:rPr lang="en-US" b="1" i="0" dirty="0">
                    <a:solidFill>
                      <a:srgbClr val="1F497D"/>
                    </a:solidFill>
                  </a:rPr>
                  <a:t>255</a:t>
                </a:r>
              </a:p>
            </p:txBody>
          </p:sp>
          <p:sp>
            <p:nvSpPr>
              <p:cNvPr id="11" name="TextBox 11"/>
              <p:cNvSpPr txBox="1"/>
              <p:nvPr>
                <p:custDataLst>
                  <p:tags r:id="rId4"/>
                </p:custDataLst>
              </p:nvPr>
            </p:nvSpPr>
            <p:spPr>
              <a:xfrm>
                <a:off x="2095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1</a:t>
                </a:r>
              </a:p>
            </p:txBody>
          </p:sp>
          <p:sp>
            <p:nvSpPr>
              <p:cNvPr id="12" name="Rounded Rectangle 12"/>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131</a:t>
                </a:r>
              </a:p>
              <a:p>
                <a:pPr fontAlgn="auto">
                  <a:spcBef>
                    <a:spcPts val="0"/>
                  </a:spcBef>
                  <a:spcAft>
                    <a:spcPts val="0"/>
                  </a:spcAft>
                  <a:defRPr/>
                </a:pPr>
                <a:r>
                  <a:rPr lang="en-US" b="1" i="0" dirty="0">
                    <a:solidFill>
                      <a:prstClr val="white"/>
                    </a:solidFill>
                  </a:rPr>
                  <a:t>56</a:t>
                </a:r>
              </a:p>
              <a:p>
                <a:pPr fontAlgn="auto">
                  <a:spcBef>
                    <a:spcPts val="0"/>
                  </a:spcBef>
                  <a:spcAft>
                    <a:spcPts val="0"/>
                  </a:spcAft>
                  <a:defRPr/>
                </a:pPr>
                <a:r>
                  <a:rPr lang="en-US" b="1" i="0" dirty="0">
                    <a:solidFill>
                      <a:prstClr val="white"/>
                    </a:solidFill>
                  </a:rPr>
                  <a:t>155</a:t>
                </a:r>
              </a:p>
            </p:txBody>
          </p:sp>
          <p:sp>
            <p:nvSpPr>
              <p:cNvPr id="13" name="TextBox 13"/>
              <p:cNvSpPr txBox="1"/>
              <p:nvPr>
                <p:custDataLst>
                  <p:tags r:id="rId6"/>
                </p:custDataLst>
              </p:nvPr>
            </p:nvSpPr>
            <p:spPr>
              <a:xfrm>
                <a:off x="3238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Dark 2</a:t>
                </a:r>
              </a:p>
            </p:txBody>
          </p:sp>
          <p:sp>
            <p:nvSpPr>
              <p:cNvPr id="14" name="Rounded Rectangle 14"/>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0</a:t>
                </a:r>
              </a:p>
              <a:p>
                <a:pPr fontAlgn="auto">
                  <a:spcBef>
                    <a:spcPts val="0"/>
                  </a:spcBef>
                  <a:spcAft>
                    <a:spcPts val="0"/>
                  </a:spcAft>
                  <a:defRPr/>
                </a:pPr>
                <a:r>
                  <a:rPr lang="en-US" b="1" i="0" dirty="0">
                    <a:solidFill>
                      <a:prstClr val="white"/>
                    </a:solidFill>
                  </a:rPr>
                  <a:t>99</a:t>
                </a:r>
              </a:p>
              <a:p>
                <a:pPr fontAlgn="auto">
                  <a:spcBef>
                    <a:spcPts val="0"/>
                  </a:spcBef>
                  <a:spcAft>
                    <a:spcPts val="0"/>
                  </a:spcAft>
                  <a:defRPr/>
                </a:pPr>
                <a:r>
                  <a:rPr lang="en-US" b="1" i="0" dirty="0">
                    <a:solidFill>
                      <a:prstClr val="white"/>
                    </a:solidFill>
                  </a:rPr>
                  <a:t>190</a:t>
                </a:r>
              </a:p>
            </p:txBody>
          </p:sp>
          <p:sp>
            <p:nvSpPr>
              <p:cNvPr id="15" name="TextBox 15"/>
              <p:cNvSpPr txBox="1"/>
              <p:nvPr>
                <p:custDataLst>
                  <p:tags r:id="rId8"/>
                </p:custDataLst>
              </p:nvPr>
            </p:nvSpPr>
            <p:spPr>
              <a:xfrm>
                <a:off x="4381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2</a:t>
                </a:r>
              </a:p>
            </p:txBody>
          </p:sp>
          <p:sp>
            <p:nvSpPr>
              <p:cNvPr id="16" name="Rounded Rectangle 16"/>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85</a:t>
                </a:r>
              </a:p>
              <a:p>
                <a:pPr fontAlgn="auto">
                  <a:spcBef>
                    <a:spcPts val="0"/>
                  </a:spcBef>
                  <a:spcAft>
                    <a:spcPts val="0"/>
                  </a:spcAft>
                  <a:defRPr/>
                </a:pPr>
                <a:r>
                  <a:rPr lang="en-US" b="1" i="0" dirty="0">
                    <a:solidFill>
                      <a:prstClr val="white"/>
                    </a:solidFill>
                  </a:rPr>
                  <a:t>165</a:t>
                </a:r>
              </a:p>
              <a:p>
                <a:pPr fontAlgn="auto">
                  <a:spcBef>
                    <a:spcPts val="0"/>
                  </a:spcBef>
                  <a:spcAft>
                    <a:spcPts val="0"/>
                  </a:spcAft>
                  <a:defRPr/>
                </a:pPr>
                <a:r>
                  <a:rPr lang="en-US" b="1" i="0" dirty="0">
                    <a:solidFill>
                      <a:prstClr val="white"/>
                    </a:solidFill>
                  </a:rPr>
                  <a:t>28</a:t>
                </a:r>
              </a:p>
            </p:txBody>
          </p:sp>
          <p:sp>
            <p:nvSpPr>
              <p:cNvPr id="17" name="TextBox 17"/>
              <p:cNvSpPr txBox="1"/>
              <p:nvPr>
                <p:custDataLst>
                  <p:tags r:id="rId10"/>
                </p:custDataLst>
              </p:nvPr>
            </p:nvSpPr>
            <p:spPr>
              <a:xfrm>
                <a:off x="5524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1</a:t>
                </a:r>
              </a:p>
            </p:txBody>
          </p:sp>
          <p:sp>
            <p:nvSpPr>
              <p:cNvPr id="18" name="Rounded Rectangle 18"/>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73</a:t>
                </a:r>
              </a:p>
              <a:p>
                <a:pPr fontAlgn="auto">
                  <a:spcBef>
                    <a:spcPts val="0"/>
                  </a:spcBef>
                  <a:spcAft>
                    <a:spcPts val="0"/>
                  </a:spcAft>
                  <a:defRPr/>
                </a:pPr>
                <a:r>
                  <a:rPr lang="en-US" b="1" i="0" dirty="0">
                    <a:solidFill>
                      <a:prstClr val="white"/>
                    </a:solidFill>
                  </a:rPr>
                  <a:t>42</a:t>
                </a:r>
              </a:p>
            </p:txBody>
          </p:sp>
          <p:sp>
            <p:nvSpPr>
              <p:cNvPr id="19" name="TextBox 19"/>
              <p:cNvSpPr txBox="1"/>
              <p:nvPr>
                <p:custDataLst>
                  <p:tags r:id="rId12"/>
                </p:custDataLst>
              </p:nvPr>
            </p:nvSpPr>
            <p:spPr>
              <a:xfrm>
                <a:off x="6667500" y="1524193"/>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2</a:t>
                </a:r>
              </a:p>
            </p:txBody>
          </p:sp>
          <p:sp>
            <p:nvSpPr>
              <p:cNvPr id="20" name="Rounded Rectangle 20"/>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185</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164</a:t>
                </a:r>
              </a:p>
            </p:txBody>
          </p:sp>
          <p:sp>
            <p:nvSpPr>
              <p:cNvPr id="21" name="TextBox 21"/>
              <p:cNvSpPr txBox="1"/>
              <p:nvPr>
                <p:custDataLst>
                  <p:tags r:id="rId14"/>
                </p:custDataLst>
              </p:nvPr>
            </p:nvSpPr>
            <p:spPr>
              <a:xfrm>
                <a:off x="952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3</a:t>
                </a:r>
              </a:p>
            </p:txBody>
          </p:sp>
          <p:sp>
            <p:nvSpPr>
              <p:cNvPr id="22" name="Rounded Rectangle 22"/>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151</a:t>
                </a:r>
              </a:p>
              <a:p>
                <a:pPr fontAlgn="auto">
                  <a:spcBef>
                    <a:spcPts val="0"/>
                  </a:spcBef>
                  <a:spcAft>
                    <a:spcPts val="0"/>
                  </a:spcAft>
                  <a:defRPr/>
                </a:pPr>
                <a:r>
                  <a:rPr lang="en-US" b="1" i="0" dirty="0">
                    <a:solidFill>
                      <a:prstClr val="white"/>
                    </a:solidFill>
                  </a:rPr>
                  <a:t>75</a:t>
                </a:r>
              </a:p>
              <a:p>
                <a:pPr fontAlgn="auto">
                  <a:spcBef>
                    <a:spcPts val="0"/>
                  </a:spcBef>
                  <a:spcAft>
                    <a:spcPts val="0"/>
                  </a:spcAft>
                  <a:defRPr/>
                </a:pPr>
                <a:r>
                  <a:rPr lang="en-US" b="1" i="0" dirty="0">
                    <a:solidFill>
                      <a:prstClr val="white"/>
                    </a:solidFill>
                  </a:rPr>
                  <a:t>7</a:t>
                </a:r>
              </a:p>
            </p:txBody>
          </p:sp>
          <p:sp>
            <p:nvSpPr>
              <p:cNvPr id="23" name="TextBox 23"/>
              <p:cNvSpPr txBox="1"/>
              <p:nvPr>
                <p:custDataLst>
                  <p:tags r:id="rId16"/>
                </p:custDataLst>
              </p:nvPr>
            </p:nvSpPr>
            <p:spPr>
              <a:xfrm>
                <a:off x="2095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4</a:t>
                </a:r>
              </a:p>
            </p:txBody>
          </p:sp>
          <p:sp>
            <p:nvSpPr>
              <p:cNvPr id="24" name="Rounded Rectangle 24"/>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193</a:t>
                </a:r>
              </a:p>
              <a:p>
                <a:pPr fontAlgn="auto">
                  <a:spcBef>
                    <a:spcPts val="0"/>
                  </a:spcBef>
                  <a:spcAft>
                    <a:spcPts val="0"/>
                  </a:spcAft>
                  <a:defRPr/>
                </a:pPr>
                <a:r>
                  <a:rPr lang="en-US" b="1" i="0" dirty="0">
                    <a:solidFill>
                      <a:prstClr val="white"/>
                    </a:solidFill>
                  </a:rPr>
                  <a:t>187</a:t>
                </a:r>
              </a:p>
              <a:p>
                <a:pPr fontAlgn="auto">
                  <a:spcBef>
                    <a:spcPts val="0"/>
                  </a:spcBef>
                  <a:spcAft>
                    <a:spcPts val="0"/>
                  </a:spcAft>
                  <a:defRPr/>
                </a:pPr>
                <a:r>
                  <a:rPr lang="en-US" b="1" i="0" dirty="0">
                    <a:solidFill>
                      <a:prstClr val="white"/>
                    </a:solidFill>
                  </a:rPr>
                  <a:t>0</a:t>
                </a:r>
              </a:p>
            </p:txBody>
          </p:sp>
          <p:sp>
            <p:nvSpPr>
              <p:cNvPr id="25" name="TextBox 25"/>
              <p:cNvSpPr txBox="1"/>
              <p:nvPr>
                <p:custDataLst>
                  <p:tags r:id="rId18"/>
                </p:custDataLst>
              </p:nvPr>
            </p:nvSpPr>
            <p:spPr>
              <a:xfrm>
                <a:off x="3238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5</a:t>
                </a:r>
              </a:p>
            </p:txBody>
          </p:sp>
          <p:sp>
            <p:nvSpPr>
              <p:cNvPr id="26" name="Rounded Rectangle 26"/>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221</a:t>
                </a:r>
              </a:p>
              <a:p>
                <a:pPr fontAlgn="auto">
                  <a:spcBef>
                    <a:spcPts val="0"/>
                  </a:spcBef>
                  <a:spcAft>
                    <a:spcPts val="0"/>
                  </a:spcAft>
                  <a:defRPr/>
                </a:pPr>
                <a:r>
                  <a:rPr lang="en-US" b="1" i="0" dirty="0">
                    <a:solidFill>
                      <a:prstClr val="white"/>
                    </a:solidFill>
                  </a:rPr>
                  <a:t>62</a:t>
                </a:r>
              </a:p>
            </p:txBody>
          </p:sp>
          <p:sp>
            <p:nvSpPr>
              <p:cNvPr id="27" name="TextBox 27"/>
              <p:cNvSpPr txBox="1"/>
              <p:nvPr>
                <p:custDataLst>
                  <p:tags r:id="rId20"/>
                </p:custDataLst>
              </p:nvPr>
            </p:nvSpPr>
            <p:spPr>
              <a:xfrm>
                <a:off x="4381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Accent 6</a:t>
                </a:r>
              </a:p>
            </p:txBody>
          </p:sp>
          <p:sp>
            <p:nvSpPr>
              <p:cNvPr id="28" name="Rounded Rectangle 28"/>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255</a:t>
                </a:r>
              </a:p>
            </p:txBody>
          </p:sp>
          <p:sp>
            <p:nvSpPr>
              <p:cNvPr id="29" name="TextBox 29"/>
              <p:cNvSpPr txBox="1"/>
              <p:nvPr>
                <p:custDataLst>
                  <p:tags r:id="rId22"/>
                </p:custDataLst>
              </p:nvPr>
            </p:nvSpPr>
            <p:spPr>
              <a:xfrm>
                <a:off x="5524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Hyperlink</a:t>
                </a:r>
              </a:p>
            </p:txBody>
          </p:sp>
          <p:sp>
            <p:nvSpPr>
              <p:cNvPr id="30" name="Rounded Rectangle 30"/>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236</a:t>
                </a:r>
              </a:p>
              <a:p>
                <a:pPr fontAlgn="auto">
                  <a:spcBef>
                    <a:spcPts val="0"/>
                  </a:spcBef>
                  <a:spcAft>
                    <a:spcPts val="0"/>
                  </a:spcAft>
                  <a:defRPr/>
                </a:pPr>
                <a:r>
                  <a:rPr lang="en-US" b="1" i="0" dirty="0">
                    <a:solidFill>
                      <a:prstClr val="white"/>
                    </a:solidFill>
                  </a:rPr>
                  <a:t>137</a:t>
                </a:r>
              </a:p>
              <a:p>
                <a:pPr fontAlgn="auto">
                  <a:spcBef>
                    <a:spcPts val="0"/>
                  </a:spcBef>
                  <a:spcAft>
                    <a:spcPts val="0"/>
                  </a:spcAft>
                  <a:defRPr/>
                </a:pPr>
                <a:r>
                  <a:rPr lang="en-US" b="1" i="0" dirty="0">
                    <a:solidFill>
                      <a:prstClr val="white"/>
                    </a:solidFill>
                  </a:rPr>
                  <a:t>29</a:t>
                </a:r>
              </a:p>
            </p:txBody>
          </p:sp>
          <p:sp>
            <p:nvSpPr>
              <p:cNvPr id="31" name="TextBox 31"/>
              <p:cNvSpPr txBox="1"/>
              <p:nvPr>
                <p:custDataLst>
                  <p:tags r:id="rId24"/>
                </p:custDataLst>
              </p:nvPr>
            </p:nvSpPr>
            <p:spPr>
              <a:xfrm>
                <a:off x="6667500" y="292136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Followed Hyperlink</a:t>
                </a:r>
              </a:p>
            </p:txBody>
          </p:sp>
          <p:sp>
            <p:nvSpPr>
              <p:cNvPr id="32" name="Rounded Rectangle 32"/>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127</a:t>
                </a:r>
              </a:p>
              <a:p>
                <a:pPr fontAlgn="auto">
                  <a:spcBef>
                    <a:spcPts val="0"/>
                  </a:spcBef>
                  <a:spcAft>
                    <a:spcPts val="0"/>
                  </a:spcAft>
                  <a:defRPr/>
                </a:pPr>
                <a:r>
                  <a:rPr lang="en-US" b="1" i="0" dirty="0">
                    <a:solidFill>
                      <a:prstClr val="white"/>
                    </a:solidFill>
                  </a:rPr>
                  <a:t>175</a:t>
                </a:r>
              </a:p>
              <a:p>
                <a:pPr fontAlgn="auto">
                  <a:spcBef>
                    <a:spcPts val="0"/>
                  </a:spcBef>
                  <a:spcAft>
                    <a:spcPts val="0"/>
                  </a:spcAft>
                  <a:defRPr/>
                </a:pPr>
                <a:r>
                  <a:rPr lang="en-US" b="1" i="0" dirty="0">
                    <a:solidFill>
                      <a:prstClr val="white"/>
                    </a:solidFill>
                  </a:rPr>
                  <a:t>221</a:t>
                </a:r>
              </a:p>
            </p:txBody>
          </p:sp>
          <p:sp>
            <p:nvSpPr>
              <p:cNvPr id="33" name="TextBox 33"/>
              <p:cNvSpPr txBox="1"/>
              <p:nvPr>
                <p:custDataLst>
                  <p:tags r:id="rId26"/>
                </p:custDataLst>
              </p:nvPr>
            </p:nvSpPr>
            <p:spPr>
              <a:xfrm>
                <a:off x="952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50%</a:t>
                </a:r>
              </a:p>
            </p:txBody>
          </p:sp>
          <p:sp>
            <p:nvSpPr>
              <p:cNvPr id="34" name="Rounded Rectangle 34"/>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203</a:t>
                </a:r>
              </a:p>
              <a:p>
                <a:pPr fontAlgn="auto">
                  <a:spcBef>
                    <a:spcPts val="0"/>
                  </a:spcBef>
                  <a:spcAft>
                    <a:spcPts val="0"/>
                  </a:spcAft>
                  <a:defRPr/>
                </a:pPr>
                <a:r>
                  <a:rPr lang="en-US" b="1" i="0" dirty="0">
                    <a:solidFill>
                      <a:prstClr val="white"/>
                    </a:solidFill>
                  </a:rPr>
                  <a:t>215</a:t>
                </a:r>
              </a:p>
              <a:p>
                <a:pPr fontAlgn="auto">
                  <a:spcBef>
                    <a:spcPts val="0"/>
                  </a:spcBef>
                  <a:spcAft>
                    <a:spcPts val="0"/>
                  </a:spcAft>
                  <a:defRPr/>
                </a:pPr>
                <a:r>
                  <a:rPr lang="en-US" b="1" i="0" dirty="0">
                    <a:solidFill>
                      <a:prstClr val="white"/>
                    </a:solidFill>
                  </a:rPr>
                  <a:t>238</a:t>
                </a:r>
              </a:p>
            </p:txBody>
          </p:sp>
          <p:sp>
            <p:nvSpPr>
              <p:cNvPr id="35" name="TextBox 35"/>
              <p:cNvSpPr txBox="1"/>
              <p:nvPr>
                <p:custDataLst>
                  <p:tags r:id="rId28"/>
                </p:custDataLst>
              </p:nvPr>
            </p:nvSpPr>
            <p:spPr>
              <a:xfrm>
                <a:off x="2095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Tata Blue 25%</a:t>
                </a:r>
              </a:p>
            </p:txBody>
          </p:sp>
          <p:sp>
            <p:nvSpPr>
              <p:cNvPr id="36" name="Rounded Rectangle 36"/>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1F497D"/>
                    </a:solidFill>
                  </a:rPr>
                  <a:t>179</a:t>
                </a:r>
              </a:p>
              <a:p>
                <a:pPr fontAlgn="auto">
                  <a:spcBef>
                    <a:spcPts val="0"/>
                  </a:spcBef>
                  <a:spcAft>
                    <a:spcPts val="0"/>
                  </a:spcAft>
                  <a:defRPr/>
                </a:pPr>
                <a:r>
                  <a:rPr lang="en-US" b="1" i="0" dirty="0">
                    <a:solidFill>
                      <a:srgbClr val="1F497D"/>
                    </a:solidFill>
                  </a:rPr>
                  <a:t>149</a:t>
                </a:r>
              </a:p>
              <a:p>
                <a:pPr fontAlgn="auto">
                  <a:spcBef>
                    <a:spcPts val="0"/>
                  </a:spcBef>
                  <a:spcAft>
                    <a:spcPts val="0"/>
                  </a:spcAft>
                  <a:defRPr/>
                </a:pPr>
                <a:r>
                  <a:rPr lang="en-US" b="1" i="0" dirty="0">
                    <a:solidFill>
                      <a:srgbClr val="1F497D"/>
                    </a:solidFill>
                  </a:rPr>
                  <a:t>197</a:t>
                </a:r>
              </a:p>
            </p:txBody>
          </p:sp>
          <p:sp>
            <p:nvSpPr>
              <p:cNvPr id="37" name="TextBox 37"/>
              <p:cNvSpPr txBox="1"/>
              <p:nvPr>
                <p:custDataLst>
                  <p:tags r:id="rId30"/>
                </p:custDataLst>
              </p:nvPr>
            </p:nvSpPr>
            <p:spPr>
              <a:xfrm>
                <a:off x="3238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50 %</a:t>
                </a:r>
              </a:p>
            </p:txBody>
          </p:sp>
          <p:sp>
            <p:nvSpPr>
              <p:cNvPr id="38" name="Rounded Rectangle 38"/>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212</a:t>
                </a:r>
              </a:p>
              <a:p>
                <a:pPr fontAlgn="auto">
                  <a:spcBef>
                    <a:spcPts val="0"/>
                  </a:spcBef>
                  <a:spcAft>
                    <a:spcPts val="0"/>
                  </a:spcAft>
                  <a:defRPr/>
                </a:pPr>
                <a:r>
                  <a:rPr lang="en-US" b="1" i="0" dirty="0">
                    <a:solidFill>
                      <a:prstClr val="white"/>
                    </a:solidFill>
                  </a:rPr>
                  <a:t>195</a:t>
                </a:r>
              </a:p>
              <a:p>
                <a:pPr fontAlgn="auto">
                  <a:spcBef>
                    <a:spcPts val="0"/>
                  </a:spcBef>
                  <a:spcAft>
                    <a:spcPts val="0"/>
                  </a:spcAft>
                  <a:defRPr/>
                </a:pPr>
                <a:r>
                  <a:rPr lang="en-US" b="1" i="0" dirty="0">
                    <a:solidFill>
                      <a:prstClr val="white"/>
                    </a:solidFill>
                  </a:rPr>
                  <a:t>223</a:t>
                </a:r>
              </a:p>
            </p:txBody>
          </p:sp>
          <p:sp>
            <p:nvSpPr>
              <p:cNvPr id="39" name="TextBox 39"/>
              <p:cNvSpPr txBox="1"/>
              <p:nvPr>
                <p:custDataLst>
                  <p:tags r:id="rId32"/>
                </p:custDataLst>
              </p:nvPr>
            </p:nvSpPr>
            <p:spPr>
              <a:xfrm>
                <a:off x="4381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Purple 25 %</a:t>
                </a:r>
              </a:p>
            </p:txBody>
          </p:sp>
          <p:sp>
            <p:nvSpPr>
              <p:cNvPr id="40" name="Rounded Rectangle 40"/>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242</a:t>
                </a:r>
              </a:p>
              <a:p>
                <a:pPr fontAlgn="auto">
                  <a:spcBef>
                    <a:spcPts val="0"/>
                  </a:spcBef>
                  <a:spcAft>
                    <a:spcPts val="0"/>
                  </a:spcAft>
                  <a:defRPr/>
                </a:pPr>
                <a:r>
                  <a:rPr lang="en-US" b="1" i="0" dirty="0">
                    <a:solidFill>
                      <a:prstClr val="white"/>
                    </a:solidFill>
                  </a:rPr>
                  <a:t>171</a:t>
                </a:r>
              </a:p>
            </p:txBody>
          </p:sp>
          <p:sp>
            <p:nvSpPr>
              <p:cNvPr id="41" name="TextBox 41"/>
              <p:cNvSpPr txBox="1"/>
              <p:nvPr>
                <p:custDataLst>
                  <p:tags r:id="rId34"/>
                </p:custDataLst>
              </p:nvPr>
            </p:nvSpPr>
            <p:spPr>
              <a:xfrm>
                <a:off x="5524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50 %</a:t>
                </a:r>
              </a:p>
            </p:txBody>
          </p:sp>
          <p:sp>
            <p:nvSpPr>
              <p:cNvPr id="42" name="Rounded Rectangle 42"/>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255</a:t>
                </a:r>
              </a:p>
              <a:p>
                <a:pPr fontAlgn="auto">
                  <a:spcBef>
                    <a:spcPts val="0"/>
                  </a:spcBef>
                  <a:spcAft>
                    <a:spcPts val="0"/>
                  </a:spcAft>
                  <a:defRPr/>
                </a:pPr>
                <a:r>
                  <a:rPr lang="en-US" b="1" i="0" dirty="0">
                    <a:solidFill>
                      <a:prstClr val="white"/>
                    </a:solidFill>
                  </a:rPr>
                  <a:t>249</a:t>
                </a:r>
              </a:p>
              <a:p>
                <a:pPr fontAlgn="auto">
                  <a:spcBef>
                    <a:spcPts val="0"/>
                  </a:spcBef>
                  <a:spcAft>
                    <a:spcPts val="0"/>
                  </a:spcAft>
                  <a:defRPr/>
                </a:pPr>
                <a:r>
                  <a:rPr lang="en-US" b="1" i="0" dirty="0">
                    <a:solidFill>
                      <a:prstClr val="white"/>
                    </a:solidFill>
                  </a:rPr>
                  <a:t>213</a:t>
                </a:r>
              </a:p>
            </p:txBody>
          </p:sp>
          <p:sp>
            <p:nvSpPr>
              <p:cNvPr id="43" name="TextBox 43"/>
              <p:cNvSpPr txBox="1"/>
              <p:nvPr>
                <p:custDataLst>
                  <p:tags r:id="rId36"/>
                </p:custDataLst>
              </p:nvPr>
            </p:nvSpPr>
            <p:spPr>
              <a:xfrm>
                <a:off x="6667500" y="4445562"/>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Yellow 25 %</a:t>
                </a:r>
              </a:p>
            </p:txBody>
          </p:sp>
          <p:sp>
            <p:nvSpPr>
              <p:cNvPr id="44" name="Rounded Rectangle 44"/>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229</a:t>
                </a:r>
              </a:p>
              <a:p>
                <a:pPr fontAlgn="auto">
                  <a:spcBef>
                    <a:spcPts val="0"/>
                  </a:spcBef>
                  <a:spcAft>
                    <a:spcPts val="0"/>
                  </a:spcAft>
                  <a:defRPr/>
                </a:pPr>
                <a:r>
                  <a:rPr lang="en-US" b="1" i="0" dirty="0">
                    <a:solidFill>
                      <a:prstClr val="white"/>
                    </a:solidFill>
                  </a:rPr>
                  <a:t>205</a:t>
                </a:r>
              </a:p>
              <a:p>
                <a:pPr fontAlgn="auto">
                  <a:spcBef>
                    <a:spcPts val="0"/>
                  </a:spcBef>
                  <a:spcAft>
                    <a:spcPts val="0"/>
                  </a:spcAft>
                  <a:defRPr/>
                </a:pPr>
                <a:r>
                  <a:rPr lang="en-US" b="1" i="0" dirty="0">
                    <a:solidFill>
                      <a:prstClr val="white"/>
                    </a:solidFill>
                  </a:rPr>
                  <a:t>186</a:t>
                </a:r>
              </a:p>
            </p:txBody>
          </p:sp>
          <p:sp>
            <p:nvSpPr>
              <p:cNvPr id="45" name="TextBox 45"/>
              <p:cNvSpPr txBox="1"/>
              <p:nvPr>
                <p:custDataLst>
                  <p:tags r:id="rId38"/>
                </p:custDataLst>
              </p:nvPr>
            </p:nvSpPr>
            <p:spPr>
              <a:xfrm>
                <a:off x="952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50 %</a:t>
                </a:r>
              </a:p>
            </p:txBody>
          </p:sp>
          <p:sp>
            <p:nvSpPr>
              <p:cNvPr id="46" name="Rounded Rectangle 46"/>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248</a:t>
                </a:r>
              </a:p>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235</a:t>
                </a:r>
              </a:p>
            </p:txBody>
          </p:sp>
          <p:sp>
            <p:nvSpPr>
              <p:cNvPr id="47" name="TextBox 47"/>
              <p:cNvSpPr txBox="1"/>
              <p:nvPr>
                <p:custDataLst>
                  <p:tags r:id="rId40"/>
                </p:custDataLst>
              </p:nvPr>
            </p:nvSpPr>
            <p:spPr>
              <a:xfrm>
                <a:off x="2095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Brown 25 %</a:t>
                </a:r>
              </a:p>
            </p:txBody>
          </p:sp>
          <p:sp>
            <p:nvSpPr>
              <p:cNvPr id="48" name="Rounded Rectangle 48"/>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srgbClr val="7FAFDD"/>
                    </a:solidFill>
                  </a:rPr>
                  <a:t>180</a:t>
                </a:r>
              </a:p>
              <a:p>
                <a:pPr fontAlgn="auto">
                  <a:spcBef>
                    <a:spcPts val="0"/>
                  </a:spcBef>
                  <a:spcAft>
                    <a:spcPts val="0"/>
                  </a:spcAft>
                  <a:defRPr/>
                </a:pPr>
                <a:r>
                  <a:rPr lang="en-US" b="1" i="0" dirty="0">
                    <a:solidFill>
                      <a:srgbClr val="7FAFDD"/>
                    </a:solidFill>
                  </a:rPr>
                  <a:t>213</a:t>
                </a:r>
              </a:p>
              <a:p>
                <a:pPr fontAlgn="auto">
                  <a:spcBef>
                    <a:spcPts val="0"/>
                  </a:spcBef>
                  <a:spcAft>
                    <a:spcPts val="0"/>
                  </a:spcAft>
                  <a:defRPr/>
                </a:pPr>
                <a:r>
                  <a:rPr lang="en-US" b="1" i="0" dirty="0">
                    <a:solidFill>
                      <a:srgbClr val="7FAFDD"/>
                    </a:solidFill>
                  </a:rPr>
                  <a:t>154</a:t>
                </a:r>
              </a:p>
            </p:txBody>
          </p:sp>
          <p:sp>
            <p:nvSpPr>
              <p:cNvPr id="49" name="TextBox 49"/>
              <p:cNvSpPr txBox="1"/>
              <p:nvPr>
                <p:custDataLst>
                  <p:tags r:id="rId42"/>
                </p:custDataLst>
              </p:nvPr>
            </p:nvSpPr>
            <p:spPr>
              <a:xfrm>
                <a:off x="3238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50 %</a:t>
                </a:r>
              </a:p>
            </p:txBody>
          </p:sp>
          <p:sp>
            <p:nvSpPr>
              <p:cNvPr id="50" name="Rounded Rectangle 50"/>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214</a:t>
                </a:r>
              </a:p>
              <a:p>
                <a:pPr fontAlgn="auto">
                  <a:spcBef>
                    <a:spcPts val="0"/>
                  </a:spcBef>
                  <a:spcAft>
                    <a:spcPts val="0"/>
                  </a:spcAft>
                  <a:defRPr/>
                </a:pPr>
                <a:r>
                  <a:rPr lang="en-US" b="1" i="0" dirty="0">
                    <a:solidFill>
                      <a:prstClr val="white"/>
                    </a:solidFill>
                  </a:rPr>
                  <a:t>231</a:t>
                </a:r>
              </a:p>
              <a:p>
                <a:pPr fontAlgn="auto">
                  <a:spcBef>
                    <a:spcPts val="0"/>
                  </a:spcBef>
                  <a:spcAft>
                    <a:spcPts val="0"/>
                  </a:spcAft>
                  <a:defRPr/>
                </a:pPr>
                <a:r>
                  <a:rPr lang="en-US" b="1" i="0" dirty="0">
                    <a:solidFill>
                      <a:prstClr val="white"/>
                    </a:solidFill>
                  </a:rPr>
                  <a:t>200</a:t>
                </a:r>
              </a:p>
            </p:txBody>
          </p:sp>
          <p:sp>
            <p:nvSpPr>
              <p:cNvPr id="51" name="TextBox 51"/>
              <p:cNvSpPr txBox="1"/>
              <p:nvPr>
                <p:custDataLst>
                  <p:tags r:id="rId44"/>
                </p:custDataLst>
              </p:nvPr>
            </p:nvSpPr>
            <p:spPr>
              <a:xfrm>
                <a:off x="4381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Green 25 %</a:t>
                </a:r>
              </a:p>
            </p:txBody>
          </p:sp>
          <p:sp>
            <p:nvSpPr>
              <p:cNvPr id="52" name="Rounded Rectangle 52"/>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241</a:t>
                </a:r>
              </a:p>
              <a:p>
                <a:pPr fontAlgn="auto">
                  <a:spcBef>
                    <a:spcPts val="0"/>
                  </a:spcBef>
                  <a:spcAft>
                    <a:spcPts val="0"/>
                  </a:spcAft>
                  <a:defRPr/>
                </a:pPr>
                <a:r>
                  <a:rPr lang="en-US" b="1" i="0" dirty="0">
                    <a:solidFill>
                      <a:prstClr val="white"/>
                    </a:solidFill>
                  </a:rPr>
                  <a:t>240</a:t>
                </a:r>
              </a:p>
              <a:p>
                <a:pPr fontAlgn="auto">
                  <a:spcBef>
                    <a:spcPts val="0"/>
                  </a:spcBef>
                  <a:spcAft>
                    <a:spcPts val="0"/>
                  </a:spcAft>
                  <a:defRPr/>
                </a:pPr>
                <a:r>
                  <a:rPr lang="en-US" b="1" i="0" dirty="0">
                    <a:solidFill>
                      <a:prstClr val="white"/>
                    </a:solidFill>
                  </a:rPr>
                  <a:t>202</a:t>
                </a:r>
              </a:p>
            </p:txBody>
          </p:sp>
          <p:sp>
            <p:nvSpPr>
              <p:cNvPr id="53" name="TextBox 53"/>
              <p:cNvSpPr txBox="1"/>
              <p:nvPr>
                <p:custDataLst>
                  <p:tags r:id="rId46"/>
                </p:custDataLst>
              </p:nvPr>
            </p:nvSpPr>
            <p:spPr>
              <a:xfrm>
                <a:off x="5524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50%</a:t>
                </a:r>
              </a:p>
            </p:txBody>
          </p:sp>
          <p:sp>
            <p:nvSpPr>
              <p:cNvPr id="54" name="Rounded Rectangle 54"/>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251</a:t>
                </a:r>
              </a:p>
              <a:p>
                <a:pPr fontAlgn="auto">
                  <a:spcBef>
                    <a:spcPts val="0"/>
                  </a:spcBef>
                  <a:spcAft>
                    <a:spcPts val="0"/>
                  </a:spcAft>
                  <a:defRPr/>
                </a:pPr>
                <a:r>
                  <a:rPr lang="en-US" b="1" i="0" dirty="0">
                    <a:solidFill>
                      <a:prstClr val="white"/>
                    </a:solidFill>
                  </a:rPr>
                  <a:t>241</a:t>
                </a:r>
              </a:p>
            </p:txBody>
          </p:sp>
          <p:sp>
            <p:nvSpPr>
              <p:cNvPr id="55" name="TextBox 55"/>
              <p:cNvSpPr txBox="1"/>
              <p:nvPr>
                <p:custDataLst>
                  <p:tags r:id="rId48"/>
                </p:custDataLst>
              </p:nvPr>
            </p:nvSpPr>
            <p:spPr>
              <a:xfrm>
                <a:off x="6667500" y="5842739"/>
                <a:ext cx="1397000" cy="276260"/>
              </a:xfrm>
              <a:prstGeom prst="rect">
                <a:avLst/>
              </a:prstGeom>
              <a:noFill/>
            </p:spPr>
            <p:txBody>
              <a:bodyPr>
                <a:spAutoFit/>
              </a:bodyPr>
              <a:lstStyle/>
              <a:p>
                <a:pPr algn="ctr" fontAlgn="auto">
                  <a:spcBef>
                    <a:spcPts val="0"/>
                  </a:spcBef>
                  <a:spcAft>
                    <a:spcPts val="0"/>
                  </a:spcAft>
                  <a:defRPr/>
                </a:pPr>
                <a:r>
                  <a:rPr lang="en-US" b="1" i="0" dirty="0">
                    <a:solidFill>
                      <a:prstClr val="black"/>
                    </a:solidFill>
                    <a:latin typeface="Calibri"/>
                  </a:rPr>
                  <a:t>Light Green 25%</a:t>
                </a:r>
              </a:p>
            </p:txBody>
          </p:sp>
        </p:grpSp>
        <p:sp>
          <p:nvSpPr>
            <p:cNvPr id="7" name="TextBox 7"/>
            <p:cNvSpPr txBox="1"/>
            <p:nvPr/>
          </p:nvSpPr>
          <p:spPr>
            <a:xfrm>
              <a:off x="127000" y="0"/>
              <a:ext cx="2540000" cy="369935"/>
            </a:xfrm>
            <a:prstGeom prst="rect">
              <a:avLst/>
            </a:prstGeom>
            <a:noFill/>
          </p:spPr>
          <p:txBody>
            <a:bodyPr>
              <a:spAutoFit/>
            </a:bodyPr>
            <a:lstStyle/>
            <a:p>
              <a:pPr fontAlgn="auto">
                <a:spcBef>
                  <a:spcPts val="0"/>
                </a:spcBef>
                <a:spcAft>
                  <a:spcPts val="0"/>
                </a:spcAft>
                <a:defRPr/>
              </a:pPr>
              <a:r>
                <a:rPr lang="en-US" b="1" i="0" dirty="0">
                  <a:solidFill>
                    <a:prstClr val="black"/>
                  </a:solidFill>
                  <a:latin typeface="Calibri"/>
                </a:rPr>
                <a:t>Title and Content</a:t>
              </a:r>
            </a:p>
          </p:txBody>
        </p:sp>
      </p:grpSp>
      <p:pic>
        <p:nvPicPr>
          <p:cNvPr id="56" name="Picture 4"/>
          <p:cNvPicPr>
            <a:picLocks noChangeAspect="1" noChangeArrowheads="1"/>
          </p:cNvPicPr>
          <p:nvPr/>
        </p:nvPicPr>
        <p:blipFill>
          <a:blip r:embed="rId51" cstate="print"/>
          <a:srcRect/>
          <a:stretch>
            <a:fillRect/>
          </a:stretch>
        </p:blipFill>
        <p:spPr bwMode="auto">
          <a:xfrm>
            <a:off x="0" y="-9525"/>
            <a:ext cx="9144000" cy="6867525"/>
          </a:xfrm>
          <a:prstGeom prst="rect">
            <a:avLst/>
          </a:prstGeom>
          <a:noFill/>
          <a:ln w="9525">
            <a:noFill/>
            <a:miter lim="800000"/>
            <a:headEnd/>
            <a:tailEnd/>
          </a:ln>
        </p:spPr>
      </p:pic>
      <p:sp>
        <p:nvSpPr>
          <p:cNvPr id="2" name="Title 1"/>
          <p:cNvSpPr>
            <a:spLocks noGrp="1"/>
          </p:cNvSpPr>
          <p:nvPr>
            <p:ph type="ctrTitle"/>
          </p:nvPr>
        </p:nvSpPr>
        <p:spPr>
          <a:xfrm>
            <a:off x="373380" y="3444241"/>
            <a:ext cx="84201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61950" y="4133850"/>
            <a:ext cx="843915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xmlns="" val="20173851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srcRect/>
          <a:stretch>
            <a:fillRect/>
          </a:stretch>
        </p:blipFill>
        <p:spPr bwMode="auto">
          <a:xfrm>
            <a:off x="-28575" y="0"/>
            <a:ext cx="9163050" cy="6848475"/>
          </a:xfrm>
          <a:prstGeom prst="rect">
            <a:avLst/>
          </a:prstGeom>
          <a:noFill/>
          <a:ln w="9525">
            <a:noFill/>
            <a:miter lim="800000"/>
            <a:headEnd/>
            <a:tailEnd/>
          </a:ln>
        </p:spPr>
      </p:pic>
      <p:pic>
        <p:nvPicPr>
          <p:cNvPr id="5" name="Picture 15" descr="Corporate Research Logo"/>
          <p:cNvPicPr>
            <a:picLocks noChangeAspect="1" noChangeArrowheads="1"/>
          </p:cNvPicPr>
          <p:nvPr/>
        </p:nvPicPr>
        <p:blipFill>
          <a:blip r:embed="rId3" cstate="print"/>
          <a:srcRect/>
          <a:stretch>
            <a:fillRect/>
          </a:stretch>
        </p:blipFill>
        <p:spPr bwMode="auto">
          <a:xfrm>
            <a:off x="8153400" y="0"/>
            <a:ext cx="990600" cy="762000"/>
          </a:xfrm>
          <a:prstGeom prst="rect">
            <a:avLst/>
          </a:prstGeom>
          <a:noFill/>
          <a:ln w="9525">
            <a:noFill/>
            <a:miter lim="800000"/>
            <a:headEnd/>
            <a:tailEnd/>
          </a:ln>
        </p:spPr>
      </p:pic>
      <p:sp>
        <p:nvSpPr>
          <p:cNvPr id="2" name="Title 1"/>
          <p:cNvSpPr>
            <a:spLocks noGrp="1"/>
          </p:cNvSpPr>
          <p:nvPr>
            <p:ph type="title"/>
          </p:nvPr>
        </p:nvSpPr>
        <p:spPr>
          <a:xfrm>
            <a:off x="1228725" y="409575"/>
            <a:ext cx="7467600" cy="563563"/>
          </a:xfrm>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356616" y="911352"/>
            <a:ext cx="8439912"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xmlns="" val="15722414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xmlns="" val="10128644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3198185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xmlns="" val="38669556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0953272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6217444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xmlns="" val="39714102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8.w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10.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9.xml"/><Relationship Id="rId7" Type="http://schemas.openxmlformats.org/officeDocument/2006/relationships/image" Target="../media/image2.jpe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image" Target="../media/image1.png"/><Relationship Id="rId5" Type="http://schemas.openxmlformats.org/officeDocument/2006/relationships/theme" Target="../theme/theme11.xml"/><Relationship Id="rId4" Type="http://schemas.openxmlformats.org/officeDocument/2006/relationships/slideLayout" Target="../slideLayouts/slideLayout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0.jpe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19.wmf"/><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6.xml"/><Relationship Id="rId7" Type="http://schemas.openxmlformats.org/officeDocument/2006/relationships/image" Target="../media/image2.jpe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image" Target="../media/image1.png"/><Relationship Id="rId5" Type="http://schemas.openxmlformats.org/officeDocument/2006/relationships/theme" Target="../theme/theme13.xml"/><Relationship Id="rId4" Type="http://schemas.openxmlformats.org/officeDocument/2006/relationships/slideLayout" Target="../slideLayouts/slideLayout87.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5" Type="http://schemas.openxmlformats.org/officeDocument/2006/relationships/image" Target="../media/image22.jpeg"/><Relationship Id="rId4" Type="http://schemas.openxmlformats.org/officeDocument/2006/relationships/image" Target="../media/image21.pn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22.jpeg"/><Relationship Id="rId4" Type="http://schemas.openxmlformats.org/officeDocument/2006/relationships/image" Target="../media/image21.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93.xml"/><Relationship Id="rId1" Type="http://schemas.openxmlformats.org/officeDocument/2006/relationships/slideLayout" Target="../slideLayouts/slideLayout92.xml"/><Relationship Id="rId5" Type="http://schemas.openxmlformats.org/officeDocument/2006/relationships/image" Target="../media/image25.jpeg"/><Relationship Id="rId4" Type="http://schemas.openxmlformats.org/officeDocument/2006/relationships/image" Target="../media/image24.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18.wmf"/><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7.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11.png"/><Relationship Id="rId3" Type="http://schemas.openxmlformats.org/officeDocument/2006/relationships/slideLayout" Target="../slideLayouts/slideLayout11.xml"/><Relationship Id="rId21" Type="http://schemas.openxmlformats.org/officeDocument/2006/relationships/image" Target="../media/image1.png"/><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10.png"/><Relationship Id="rId2" Type="http://schemas.openxmlformats.org/officeDocument/2006/relationships/slideLayout" Target="../slideLayouts/slideLayout10.xml"/><Relationship Id="rId16" Type="http://schemas.openxmlformats.org/officeDocument/2006/relationships/image" Target="../media/image9.png"/><Relationship Id="rId20" Type="http://schemas.openxmlformats.org/officeDocument/2006/relationships/image" Target="../media/image13.jpe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6.xml"/><Relationship Id="rId10" Type="http://schemas.openxmlformats.org/officeDocument/2006/relationships/slideLayout" Target="../slideLayouts/slideLayout18.xml"/><Relationship Id="rId19" Type="http://schemas.openxmlformats.org/officeDocument/2006/relationships/image" Target="../media/image12.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7.xml"/><Relationship Id="rId17" Type="http://schemas.openxmlformats.org/officeDocument/2006/relationships/image" Target="../media/image2.jpe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5.jpe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8.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6.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9.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6" cstate="print"/>
          <a:srcRect/>
          <a:stretch>
            <a:fillRect/>
          </a:stretch>
        </p:blipFill>
        <p:spPr bwMode="auto">
          <a:xfrm>
            <a:off x="-28575" y="0"/>
            <a:ext cx="9163050" cy="6848475"/>
          </a:xfrm>
          <a:prstGeom prst="rect">
            <a:avLst/>
          </a:prstGeom>
          <a:noFill/>
          <a:ln w="9525">
            <a:noFill/>
            <a:miter lim="800000"/>
            <a:headEnd/>
            <a:tailEnd/>
          </a:ln>
        </p:spPr>
      </p:pic>
      <p:sp>
        <p:nvSpPr>
          <p:cNvPr id="1027"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188075"/>
            <a:ext cx="2133600" cy="365125"/>
          </a:xfrm>
          <a:prstGeom prst="rect">
            <a:avLst/>
          </a:prstGeom>
        </p:spPr>
        <p:txBody>
          <a:bodyPr vert="horz" lIns="91440" tIns="45720" rIns="91440" bIns="45720" rtlCol="0" anchor="ctr"/>
          <a:lstStyle>
            <a:lvl1pPr algn="r" fontAlgn="auto">
              <a:spcBef>
                <a:spcPts val="0"/>
              </a:spcBef>
              <a:spcAft>
                <a:spcPts val="0"/>
              </a:spcAft>
              <a:defRPr sz="1200" b="0" i="0">
                <a:solidFill>
                  <a:schemeClr val="tx1">
                    <a:tint val="75000"/>
                  </a:schemeClr>
                </a:solidFill>
                <a:latin typeface="+mn-lt"/>
              </a:defRPr>
            </a:lvl1pPr>
          </a:lstStyle>
          <a:p>
            <a:pPr>
              <a:defRPr/>
            </a:pPr>
            <a:fld id="{7BF9B6C7-19EB-411B-9BBC-C946388A926C}" type="slidenum">
              <a:rPr lang="en-US"/>
              <a:pPr>
                <a:defRPr/>
              </a:pPr>
              <a:t>‹#›</a:t>
            </a:fld>
            <a:endParaRPr lang="en-US" dirty="0"/>
          </a:p>
        </p:txBody>
      </p:sp>
      <p:pic>
        <p:nvPicPr>
          <p:cNvPr id="1030" name="Picture 15" descr="Corporate Research Logo"/>
          <p:cNvPicPr>
            <a:picLocks noChangeAspect="1" noChangeArrowheads="1"/>
          </p:cNvPicPr>
          <p:nvPr userDrawn="1"/>
        </p:nvPicPr>
        <p:blipFill>
          <a:blip r:embed="rId7"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1" r:id="rId1"/>
    <p:sldLayoutId id="2147484000" r:id="rId2"/>
    <p:sldLayoutId id="2147483999" r:id="rId3"/>
    <p:sldLayoutId id="214748399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67AC"/>
            </a:gs>
            <a:gs pos="10001">
              <a:srgbClr val="0067AC"/>
            </a:gs>
            <a:gs pos="100000">
              <a:srgbClr val="56BBED"/>
            </a:gs>
          </a:gsLst>
          <a:lin ang="9120000"/>
        </a:gradFill>
        <a:effectLst/>
      </p:bgPr>
    </p:bg>
    <p:spTree>
      <p:nvGrpSpPr>
        <p:cNvPr id="1" name=""/>
        <p:cNvGrpSpPr/>
        <p:nvPr/>
      </p:nvGrpSpPr>
      <p:grpSpPr>
        <a:xfrm>
          <a:off x="0" y="0"/>
          <a:ext cx="0" cy="0"/>
          <a:chOff x="0" y="0"/>
          <a:chExt cx="0" cy="0"/>
        </a:xfrm>
      </p:grpSpPr>
      <p:sp>
        <p:nvSpPr>
          <p:cNvPr id="6" name="TextBox 5"/>
          <p:cNvSpPr txBox="1"/>
          <p:nvPr/>
        </p:nvSpPr>
        <p:spPr>
          <a:xfrm>
            <a:off x="495300" y="2933700"/>
            <a:ext cx="8077200" cy="554038"/>
          </a:xfrm>
          <a:prstGeom prst="rect">
            <a:avLst/>
          </a:prstGeom>
          <a:noFill/>
        </p:spPr>
        <p:txBody>
          <a:bodyPr/>
          <a:lstStyle/>
          <a:p>
            <a:pPr fontAlgn="auto">
              <a:spcAft>
                <a:spcPts val="0"/>
              </a:spcAft>
              <a:defRPr/>
            </a:pPr>
            <a:r>
              <a:rPr lang="en-US" sz="3000" i="0" dirty="0">
                <a:solidFill>
                  <a:schemeClr val="bg1"/>
                </a:solidFill>
                <a:latin typeface="Myriad Pro" pitchFamily="34" charset="0"/>
                <a:ea typeface="+mj-ea"/>
                <a:cs typeface="+mj-cs"/>
              </a:rPr>
              <a:t>Thank You</a:t>
            </a:r>
          </a:p>
        </p:txBody>
      </p:sp>
      <p:sp>
        <p:nvSpPr>
          <p:cNvPr id="7" name="Rectangle 56"/>
          <p:cNvSpPr>
            <a:spLocks noChangeArrowheads="1"/>
          </p:cNvSpPr>
          <p:nvPr/>
        </p:nvSpPr>
        <p:spPr bwMode="auto">
          <a:xfrm>
            <a:off x="0" y="1976438"/>
            <a:ext cx="9144000" cy="847725"/>
          </a:xfrm>
          <a:prstGeom prst="rect">
            <a:avLst/>
          </a:prstGeom>
          <a:solidFill>
            <a:srgbClr val="0067AC"/>
          </a:solidFill>
          <a:ln w="9525">
            <a:noFill/>
            <a:miter lim="800000"/>
            <a:headEnd/>
            <a:tailEnd/>
          </a:ln>
        </p:spPr>
        <p:txBody>
          <a:bodyPr/>
          <a:lstStyle/>
          <a:p>
            <a:pPr fontAlgn="auto">
              <a:spcBef>
                <a:spcPts val="0"/>
              </a:spcBef>
              <a:spcAft>
                <a:spcPts val="0"/>
              </a:spcAft>
              <a:defRPr/>
            </a:pPr>
            <a:endParaRPr lang="en-US" sz="1800" i="0" dirty="0">
              <a:latin typeface="+mn-lt"/>
            </a:endParaRPr>
          </a:p>
        </p:txBody>
      </p:sp>
      <p:sp>
        <p:nvSpPr>
          <p:cNvPr id="62" name="Freeform 6"/>
          <p:cNvSpPr>
            <a:spLocks noChangeAspect="1" noEditPoints="1"/>
          </p:cNvSpPr>
          <p:nvPr/>
        </p:nvSpPr>
        <p:spPr bwMode="auto">
          <a:xfrm>
            <a:off x="425450" y="5899150"/>
            <a:ext cx="1370013" cy="579438"/>
          </a:xfrm>
          <a:custGeom>
            <a:avLst/>
            <a:gdLst/>
            <a:ahLst/>
            <a:cxnLst>
              <a:cxn ang="0">
                <a:pos x="7259" y="452"/>
              </a:cxn>
              <a:cxn ang="0">
                <a:pos x="7360" y="1038"/>
              </a:cxn>
              <a:cxn ang="0">
                <a:pos x="8402" y="4682"/>
              </a:cxn>
              <a:cxn ang="0">
                <a:pos x="236" y="4403"/>
              </a:cxn>
              <a:cxn ang="0">
                <a:pos x="650" y="5315"/>
              </a:cxn>
              <a:cxn ang="0">
                <a:pos x="10" y="4582"/>
              </a:cxn>
              <a:cxn ang="0">
                <a:pos x="1283" y="4446"/>
              </a:cxn>
              <a:cxn ang="0">
                <a:pos x="2443" y="5310"/>
              </a:cxn>
              <a:cxn ang="0">
                <a:pos x="3347" y="4997"/>
              </a:cxn>
              <a:cxn ang="0">
                <a:pos x="2829" y="4604"/>
              </a:cxn>
              <a:cxn ang="0">
                <a:pos x="3682" y="5037"/>
              </a:cxn>
              <a:cxn ang="0">
                <a:pos x="4038" y="5169"/>
              </a:cxn>
              <a:cxn ang="0">
                <a:pos x="3681" y="4495"/>
              </a:cxn>
              <a:cxn ang="0">
                <a:pos x="4750" y="5150"/>
              </a:cxn>
              <a:cxn ang="0">
                <a:pos x="5715" y="4659"/>
              </a:cxn>
              <a:cxn ang="0">
                <a:pos x="6165" y="4876"/>
              </a:cxn>
              <a:cxn ang="0">
                <a:pos x="6032" y="5043"/>
              </a:cxn>
              <a:cxn ang="0">
                <a:pos x="6847" y="4187"/>
              </a:cxn>
              <a:cxn ang="0">
                <a:pos x="7892" y="4489"/>
              </a:cxn>
              <a:cxn ang="0">
                <a:pos x="8285" y="4592"/>
              </a:cxn>
              <a:cxn ang="0">
                <a:pos x="8666" y="5541"/>
              </a:cxn>
              <a:cxn ang="0">
                <a:pos x="13212" y="3247"/>
              </a:cxn>
              <a:cxn ang="0">
                <a:pos x="13278" y="2370"/>
              </a:cxn>
              <a:cxn ang="0">
                <a:pos x="13024" y="3129"/>
              </a:cxn>
              <a:cxn ang="0">
                <a:pos x="12368" y="2361"/>
              </a:cxn>
              <a:cxn ang="0">
                <a:pos x="11439" y="2374"/>
              </a:cxn>
              <a:cxn ang="0">
                <a:pos x="11126" y="3037"/>
              </a:cxn>
              <a:cxn ang="0">
                <a:pos x="11500" y="3058"/>
              </a:cxn>
              <a:cxn ang="0">
                <a:pos x="9999" y="2223"/>
              </a:cxn>
              <a:cxn ang="0">
                <a:pos x="9416" y="3111"/>
              </a:cxn>
              <a:cxn ang="0">
                <a:pos x="9705" y="3100"/>
              </a:cxn>
              <a:cxn ang="0">
                <a:pos x="7685" y="2454"/>
              </a:cxn>
              <a:cxn ang="0">
                <a:pos x="7705" y="2691"/>
              </a:cxn>
              <a:cxn ang="0">
                <a:pos x="6679" y="3195"/>
              </a:cxn>
              <a:cxn ang="0">
                <a:pos x="6833" y="2332"/>
              </a:cxn>
              <a:cxn ang="0">
                <a:pos x="6694" y="2451"/>
              </a:cxn>
              <a:cxn ang="0">
                <a:pos x="5759" y="3255"/>
              </a:cxn>
              <a:cxn ang="0">
                <a:pos x="6012" y="2502"/>
              </a:cxn>
              <a:cxn ang="0">
                <a:pos x="5888" y="3131"/>
              </a:cxn>
              <a:cxn ang="0">
                <a:pos x="5040" y="2594"/>
              </a:cxn>
              <a:cxn ang="0">
                <a:pos x="5206" y="2897"/>
              </a:cxn>
              <a:cxn ang="0">
                <a:pos x="4096" y="2480"/>
              </a:cxn>
              <a:cxn ang="0">
                <a:pos x="4195" y="3046"/>
              </a:cxn>
              <a:cxn ang="0">
                <a:pos x="3391" y="2493"/>
              </a:cxn>
              <a:cxn ang="0">
                <a:pos x="3051" y="2613"/>
              </a:cxn>
              <a:cxn ang="0">
                <a:pos x="2204" y="3250"/>
              </a:cxn>
              <a:cxn ang="0">
                <a:pos x="2314" y="2376"/>
              </a:cxn>
              <a:cxn ang="0">
                <a:pos x="2061" y="3135"/>
              </a:cxn>
              <a:cxn ang="0">
                <a:pos x="1221" y="3258"/>
              </a:cxn>
              <a:cxn ang="0">
                <a:pos x="634" y="2660"/>
              </a:cxn>
              <a:cxn ang="0">
                <a:pos x="576" y="2816"/>
              </a:cxn>
              <a:cxn ang="0">
                <a:pos x="447" y="2517"/>
              </a:cxn>
              <a:cxn ang="0">
                <a:pos x="2295" y="708"/>
              </a:cxn>
              <a:cxn ang="0">
                <a:pos x="1842" y="37"/>
              </a:cxn>
              <a:cxn ang="0">
                <a:pos x="2045" y="1088"/>
              </a:cxn>
              <a:cxn ang="0">
                <a:pos x="2501" y="799"/>
              </a:cxn>
              <a:cxn ang="0">
                <a:pos x="2657" y="680"/>
              </a:cxn>
              <a:cxn ang="0">
                <a:pos x="3723" y="364"/>
              </a:cxn>
              <a:cxn ang="0">
                <a:pos x="4978" y="22"/>
              </a:cxn>
              <a:cxn ang="0">
                <a:pos x="5529" y="545"/>
              </a:cxn>
              <a:cxn ang="0">
                <a:pos x="5535" y="1200"/>
              </a:cxn>
              <a:cxn ang="0">
                <a:pos x="6070" y="846"/>
              </a:cxn>
              <a:cxn ang="0">
                <a:pos x="6234" y="638"/>
              </a:cxn>
            </a:cxnLst>
            <a:rect l="0" t="0" r="r" b="b"/>
            <a:pathLst>
              <a:path w="13427" h="5676">
                <a:moveTo>
                  <a:pt x="6960" y="1172"/>
                </a:moveTo>
                <a:lnTo>
                  <a:pt x="6985" y="1184"/>
                </a:lnTo>
                <a:lnTo>
                  <a:pt x="7010" y="1196"/>
                </a:lnTo>
                <a:lnTo>
                  <a:pt x="7039" y="1206"/>
                </a:lnTo>
                <a:lnTo>
                  <a:pt x="7068" y="1215"/>
                </a:lnTo>
                <a:lnTo>
                  <a:pt x="7100" y="1223"/>
                </a:lnTo>
                <a:lnTo>
                  <a:pt x="7133" y="1228"/>
                </a:lnTo>
                <a:lnTo>
                  <a:pt x="7150" y="1230"/>
                </a:lnTo>
                <a:lnTo>
                  <a:pt x="7167" y="1231"/>
                </a:lnTo>
                <a:lnTo>
                  <a:pt x="7185" y="1232"/>
                </a:lnTo>
                <a:lnTo>
                  <a:pt x="7202" y="1232"/>
                </a:lnTo>
                <a:lnTo>
                  <a:pt x="7221" y="1232"/>
                </a:lnTo>
                <a:lnTo>
                  <a:pt x="7239" y="1231"/>
                </a:lnTo>
                <a:lnTo>
                  <a:pt x="7256" y="1230"/>
                </a:lnTo>
                <a:lnTo>
                  <a:pt x="7274" y="1227"/>
                </a:lnTo>
                <a:lnTo>
                  <a:pt x="7290" y="1225"/>
                </a:lnTo>
                <a:lnTo>
                  <a:pt x="7306" y="1222"/>
                </a:lnTo>
                <a:lnTo>
                  <a:pt x="7322" y="1218"/>
                </a:lnTo>
                <a:lnTo>
                  <a:pt x="7337" y="1213"/>
                </a:lnTo>
                <a:lnTo>
                  <a:pt x="7351" y="1208"/>
                </a:lnTo>
                <a:lnTo>
                  <a:pt x="7364" y="1202"/>
                </a:lnTo>
                <a:lnTo>
                  <a:pt x="7379" y="1197"/>
                </a:lnTo>
                <a:lnTo>
                  <a:pt x="7391" y="1190"/>
                </a:lnTo>
                <a:lnTo>
                  <a:pt x="7403" y="1183"/>
                </a:lnTo>
                <a:lnTo>
                  <a:pt x="7415" y="1176"/>
                </a:lnTo>
                <a:lnTo>
                  <a:pt x="7427" y="1168"/>
                </a:lnTo>
                <a:lnTo>
                  <a:pt x="7437" y="1159"/>
                </a:lnTo>
                <a:lnTo>
                  <a:pt x="7447" y="1151"/>
                </a:lnTo>
                <a:lnTo>
                  <a:pt x="7456" y="1142"/>
                </a:lnTo>
                <a:lnTo>
                  <a:pt x="7464" y="1132"/>
                </a:lnTo>
                <a:lnTo>
                  <a:pt x="7473" y="1122"/>
                </a:lnTo>
                <a:lnTo>
                  <a:pt x="7481" y="1111"/>
                </a:lnTo>
                <a:lnTo>
                  <a:pt x="7488" y="1100"/>
                </a:lnTo>
                <a:lnTo>
                  <a:pt x="7494" y="1089"/>
                </a:lnTo>
                <a:lnTo>
                  <a:pt x="7499" y="1078"/>
                </a:lnTo>
                <a:lnTo>
                  <a:pt x="7504" y="1065"/>
                </a:lnTo>
                <a:lnTo>
                  <a:pt x="7509" y="1053"/>
                </a:lnTo>
                <a:lnTo>
                  <a:pt x="7512" y="1041"/>
                </a:lnTo>
                <a:lnTo>
                  <a:pt x="7515" y="1028"/>
                </a:lnTo>
                <a:lnTo>
                  <a:pt x="7519" y="1014"/>
                </a:lnTo>
                <a:lnTo>
                  <a:pt x="7520" y="1001"/>
                </a:lnTo>
                <a:lnTo>
                  <a:pt x="7521" y="987"/>
                </a:lnTo>
                <a:lnTo>
                  <a:pt x="7522" y="972"/>
                </a:lnTo>
                <a:lnTo>
                  <a:pt x="7521" y="949"/>
                </a:lnTo>
                <a:lnTo>
                  <a:pt x="7518" y="928"/>
                </a:lnTo>
                <a:lnTo>
                  <a:pt x="7513" y="906"/>
                </a:lnTo>
                <a:lnTo>
                  <a:pt x="7506" y="886"/>
                </a:lnTo>
                <a:lnTo>
                  <a:pt x="7499" y="867"/>
                </a:lnTo>
                <a:lnTo>
                  <a:pt x="7489" y="849"/>
                </a:lnTo>
                <a:lnTo>
                  <a:pt x="7478" y="833"/>
                </a:lnTo>
                <a:lnTo>
                  <a:pt x="7463" y="816"/>
                </a:lnTo>
                <a:lnTo>
                  <a:pt x="7449" y="801"/>
                </a:lnTo>
                <a:lnTo>
                  <a:pt x="7432" y="787"/>
                </a:lnTo>
                <a:lnTo>
                  <a:pt x="7413" y="773"/>
                </a:lnTo>
                <a:lnTo>
                  <a:pt x="7393" y="761"/>
                </a:lnTo>
                <a:lnTo>
                  <a:pt x="7372" y="749"/>
                </a:lnTo>
                <a:lnTo>
                  <a:pt x="7348" y="737"/>
                </a:lnTo>
                <a:lnTo>
                  <a:pt x="7323" y="725"/>
                </a:lnTo>
                <a:lnTo>
                  <a:pt x="7296" y="715"/>
                </a:lnTo>
                <a:lnTo>
                  <a:pt x="7257" y="699"/>
                </a:lnTo>
                <a:lnTo>
                  <a:pt x="7224" y="684"/>
                </a:lnTo>
                <a:lnTo>
                  <a:pt x="7209" y="675"/>
                </a:lnTo>
                <a:lnTo>
                  <a:pt x="7196" y="668"/>
                </a:lnTo>
                <a:lnTo>
                  <a:pt x="7184" y="660"/>
                </a:lnTo>
                <a:lnTo>
                  <a:pt x="7174" y="652"/>
                </a:lnTo>
                <a:lnTo>
                  <a:pt x="7164" y="643"/>
                </a:lnTo>
                <a:lnTo>
                  <a:pt x="7156" y="634"/>
                </a:lnTo>
                <a:lnTo>
                  <a:pt x="7149" y="624"/>
                </a:lnTo>
                <a:lnTo>
                  <a:pt x="7144" y="614"/>
                </a:lnTo>
                <a:lnTo>
                  <a:pt x="7140" y="604"/>
                </a:lnTo>
                <a:lnTo>
                  <a:pt x="7137" y="593"/>
                </a:lnTo>
                <a:lnTo>
                  <a:pt x="7135" y="580"/>
                </a:lnTo>
                <a:lnTo>
                  <a:pt x="7135" y="568"/>
                </a:lnTo>
                <a:lnTo>
                  <a:pt x="7135" y="556"/>
                </a:lnTo>
                <a:lnTo>
                  <a:pt x="7137" y="545"/>
                </a:lnTo>
                <a:lnTo>
                  <a:pt x="7140" y="533"/>
                </a:lnTo>
                <a:lnTo>
                  <a:pt x="7144" y="522"/>
                </a:lnTo>
                <a:lnTo>
                  <a:pt x="7149" y="512"/>
                </a:lnTo>
                <a:lnTo>
                  <a:pt x="7155" y="503"/>
                </a:lnTo>
                <a:lnTo>
                  <a:pt x="7162" y="494"/>
                </a:lnTo>
                <a:lnTo>
                  <a:pt x="7171" y="485"/>
                </a:lnTo>
                <a:lnTo>
                  <a:pt x="7181" y="477"/>
                </a:lnTo>
                <a:lnTo>
                  <a:pt x="7191" y="471"/>
                </a:lnTo>
                <a:lnTo>
                  <a:pt x="7202" y="465"/>
                </a:lnTo>
                <a:lnTo>
                  <a:pt x="7215" y="460"/>
                </a:lnTo>
                <a:lnTo>
                  <a:pt x="7229" y="456"/>
                </a:lnTo>
                <a:lnTo>
                  <a:pt x="7244" y="453"/>
                </a:lnTo>
                <a:lnTo>
                  <a:pt x="7259" y="452"/>
                </a:lnTo>
                <a:lnTo>
                  <a:pt x="7277" y="451"/>
                </a:lnTo>
                <a:lnTo>
                  <a:pt x="7291" y="451"/>
                </a:lnTo>
                <a:lnTo>
                  <a:pt x="7305" y="452"/>
                </a:lnTo>
                <a:lnTo>
                  <a:pt x="7320" y="454"/>
                </a:lnTo>
                <a:lnTo>
                  <a:pt x="7333" y="456"/>
                </a:lnTo>
                <a:lnTo>
                  <a:pt x="7358" y="461"/>
                </a:lnTo>
                <a:lnTo>
                  <a:pt x="7382" y="468"/>
                </a:lnTo>
                <a:lnTo>
                  <a:pt x="7403" y="476"/>
                </a:lnTo>
                <a:lnTo>
                  <a:pt x="7422" y="484"/>
                </a:lnTo>
                <a:lnTo>
                  <a:pt x="7438" y="493"/>
                </a:lnTo>
                <a:lnTo>
                  <a:pt x="7452" y="501"/>
                </a:lnTo>
                <a:lnTo>
                  <a:pt x="7489" y="388"/>
                </a:lnTo>
                <a:lnTo>
                  <a:pt x="7471" y="377"/>
                </a:lnTo>
                <a:lnTo>
                  <a:pt x="7449" y="367"/>
                </a:lnTo>
                <a:lnTo>
                  <a:pt x="7426" y="359"/>
                </a:lnTo>
                <a:lnTo>
                  <a:pt x="7400" y="351"/>
                </a:lnTo>
                <a:lnTo>
                  <a:pt x="7373" y="345"/>
                </a:lnTo>
                <a:lnTo>
                  <a:pt x="7343" y="339"/>
                </a:lnTo>
                <a:lnTo>
                  <a:pt x="7312" y="336"/>
                </a:lnTo>
                <a:lnTo>
                  <a:pt x="7280" y="335"/>
                </a:lnTo>
                <a:lnTo>
                  <a:pt x="7263" y="335"/>
                </a:lnTo>
                <a:lnTo>
                  <a:pt x="7246" y="336"/>
                </a:lnTo>
                <a:lnTo>
                  <a:pt x="7231" y="338"/>
                </a:lnTo>
                <a:lnTo>
                  <a:pt x="7214" y="341"/>
                </a:lnTo>
                <a:lnTo>
                  <a:pt x="7199" y="344"/>
                </a:lnTo>
                <a:lnTo>
                  <a:pt x="7185" y="347"/>
                </a:lnTo>
                <a:lnTo>
                  <a:pt x="7171" y="351"/>
                </a:lnTo>
                <a:lnTo>
                  <a:pt x="7156" y="355"/>
                </a:lnTo>
                <a:lnTo>
                  <a:pt x="7143" y="360"/>
                </a:lnTo>
                <a:lnTo>
                  <a:pt x="7131" y="366"/>
                </a:lnTo>
                <a:lnTo>
                  <a:pt x="7117" y="372"/>
                </a:lnTo>
                <a:lnTo>
                  <a:pt x="7106" y="378"/>
                </a:lnTo>
                <a:lnTo>
                  <a:pt x="7094" y="385"/>
                </a:lnTo>
                <a:lnTo>
                  <a:pt x="7084" y="394"/>
                </a:lnTo>
                <a:lnTo>
                  <a:pt x="7074" y="401"/>
                </a:lnTo>
                <a:lnTo>
                  <a:pt x="7063" y="410"/>
                </a:lnTo>
                <a:lnTo>
                  <a:pt x="7054" y="418"/>
                </a:lnTo>
                <a:lnTo>
                  <a:pt x="7045" y="427"/>
                </a:lnTo>
                <a:lnTo>
                  <a:pt x="7037" y="436"/>
                </a:lnTo>
                <a:lnTo>
                  <a:pt x="7030" y="447"/>
                </a:lnTo>
                <a:lnTo>
                  <a:pt x="7023" y="457"/>
                </a:lnTo>
                <a:lnTo>
                  <a:pt x="7015" y="467"/>
                </a:lnTo>
                <a:lnTo>
                  <a:pt x="7009" y="478"/>
                </a:lnTo>
                <a:lnTo>
                  <a:pt x="7004" y="490"/>
                </a:lnTo>
                <a:lnTo>
                  <a:pt x="6999" y="501"/>
                </a:lnTo>
                <a:lnTo>
                  <a:pt x="6995" y="513"/>
                </a:lnTo>
                <a:lnTo>
                  <a:pt x="6992" y="524"/>
                </a:lnTo>
                <a:lnTo>
                  <a:pt x="6989" y="537"/>
                </a:lnTo>
                <a:lnTo>
                  <a:pt x="6987" y="549"/>
                </a:lnTo>
                <a:lnTo>
                  <a:pt x="6985" y="562"/>
                </a:lnTo>
                <a:lnTo>
                  <a:pt x="6984" y="574"/>
                </a:lnTo>
                <a:lnTo>
                  <a:pt x="6984" y="588"/>
                </a:lnTo>
                <a:lnTo>
                  <a:pt x="6985" y="606"/>
                </a:lnTo>
                <a:lnTo>
                  <a:pt x="6987" y="624"/>
                </a:lnTo>
                <a:lnTo>
                  <a:pt x="6991" y="643"/>
                </a:lnTo>
                <a:lnTo>
                  <a:pt x="6997" y="660"/>
                </a:lnTo>
                <a:lnTo>
                  <a:pt x="7005" y="677"/>
                </a:lnTo>
                <a:lnTo>
                  <a:pt x="7015" y="694"/>
                </a:lnTo>
                <a:lnTo>
                  <a:pt x="7027" y="710"/>
                </a:lnTo>
                <a:lnTo>
                  <a:pt x="7040" y="725"/>
                </a:lnTo>
                <a:lnTo>
                  <a:pt x="7054" y="741"/>
                </a:lnTo>
                <a:lnTo>
                  <a:pt x="7072" y="755"/>
                </a:lnTo>
                <a:lnTo>
                  <a:pt x="7090" y="769"/>
                </a:lnTo>
                <a:lnTo>
                  <a:pt x="7111" y="783"/>
                </a:lnTo>
                <a:lnTo>
                  <a:pt x="7134" y="796"/>
                </a:lnTo>
                <a:lnTo>
                  <a:pt x="7158" y="808"/>
                </a:lnTo>
                <a:lnTo>
                  <a:pt x="7184" y="819"/>
                </a:lnTo>
                <a:lnTo>
                  <a:pt x="7212" y="831"/>
                </a:lnTo>
                <a:lnTo>
                  <a:pt x="7233" y="839"/>
                </a:lnTo>
                <a:lnTo>
                  <a:pt x="7252" y="847"/>
                </a:lnTo>
                <a:lnTo>
                  <a:pt x="7270" y="854"/>
                </a:lnTo>
                <a:lnTo>
                  <a:pt x="7285" y="862"/>
                </a:lnTo>
                <a:lnTo>
                  <a:pt x="7299" y="870"/>
                </a:lnTo>
                <a:lnTo>
                  <a:pt x="7312" y="879"/>
                </a:lnTo>
                <a:lnTo>
                  <a:pt x="7324" y="888"/>
                </a:lnTo>
                <a:lnTo>
                  <a:pt x="7334" y="897"/>
                </a:lnTo>
                <a:lnTo>
                  <a:pt x="7343" y="906"/>
                </a:lnTo>
                <a:lnTo>
                  <a:pt x="7350" y="916"/>
                </a:lnTo>
                <a:lnTo>
                  <a:pt x="7356" y="927"/>
                </a:lnTo>
                <a:lnTo>
                  <a:pt x="7361" y="937"/>
                </a:lnTo>
                <a:lnTo>
                  <a:pt x="7365" y="948"/>
                </a:lnTo>
                <a:lnTo>
                  <a:pt x="7369" y="960"/>
                </a:lnTo>
                <a:lnTo>
                  <a:pt x="7370" y="974"/>
                </a:lnTo>
                <a:lnTo>
                  <a:pt x="7371" y="987"/>
                </a:lnTo>
                <a:lnTo>
                  <a:pt x="7370" y="1000"/>
                </a:lnTo>
                <a:lnTo>
                  <a:pt x="7368" y="1013"/>
                </a:lnTo>
                <a:lnTo>
                  <a:pt x="7364" y="1026"/>
                </a:lnTo>
                <a:lnTo>
                  <a:pt x="7360" y="1038"/>
                </a:lnTo>
                <a:lnTo>
                  <a:pt x="7354" y="1049"/>
                </a:lnTo>
                <a:lnTo>
                  <a:pt x="7348" y="1059"/>
                </a:lnTo>
                <a:lnTo>
                  <a:pt x="7340" y="1069"/>
                </a:lnTo>
                <a:lnTo>
                  <a:pt x="7330" y="1078"/>
                </a:lnTo>
                <a:lnTo>
                  <a:pt x="7319" y="1086"/>
                </a:lnTo>
                <a:lnTo>
                  <a:pt x="7307" y="1093"/>
                </a:lnTo>
                <a:lnTo>
                  <a:pt x="7293" y="1099"/>
                </a:lnTo>
                <a:lnTo>
                  <a:pt x="7279" y="1105"/>
                </a:lnTo>
                <a:lnTo>
                  <a:pt x="7262" y="1109"/>
                </a:lnTo>
                <a:lnTo>
                  <a:pt x="7245" y="1112"/>
                </a:lnTo>
                <a:lnTo>
                  <a:pt x="7226" y="1114"/>
                </a:lnTo>
                <a:lnTo>
                  <a:pt x="7205" y="1114"/>
                </a:lnTo>
                <a:lnTo>
                  <a:pt x="7191" y="1114"/>
                </a:lnTo>
                <a:lnTo>
                  <a:pt x="7176" y="1113"/>
                </a:lnTo>
                <a:lnTo>
                  <a:pt x="7161" y="1111"/>
                </a:lnTo>
                <a:lnTo>
                  <a:pt x="7147" y="1109"/>
                </a:lnTo>
                <a:lnTo>
                  <a:pt x="7118" y="1103"/>
                </a:lnTo>
                <a:lnTo>
                  <a:pt x="7090" y="1095"/>
                </a:lnTo>
                <a:lnTo>
                  <a:pt x="7064" y="1086"/>
                </a:lnTo>
                <a:lnTo>
                  <a:pt x="7040" y="1076"/>
                </a:lnTo>
                <a:lnTo>
                  <a:pt x="7017" y="1065"/>
                </a:lnTo>
                <a:lnTo>
                  <a:pt x="6998" y="1054"/>
                </a:lnTo>
                <a:lnTo>
                  <a:pt x="6960" y="1172"/>
                </a:lnTo>
                <a:close/>
                <a:moveTo>
                  <a:pt x="8843" y="4937"/>
                </a:moveTo>
                <a:lnTo>
                  <a:pt x="8842" y="4959"/>
                </a:lnTo>
                <a:lnTo>
                  <a:pt x="8840" y="4981"/>
                </a:lnTo>
                <a:lnTo>
                  <a:pt x="8838" y="4991"/>
                </a:lnTo>
                <a:lnTo>
                  <a:pt x="8836" y="5001"/>
                </a:lnTo>
                <a:lnTo>
                  <a:pt x="8834" y="5011"/>
                </a:lnTo>
                <a:lnTo>
                  <a:pt x="8831" y="5021"/>
                </a:lnTo>
                <a:lnTo>
                  <a:pt x="8824" y="5039"/>
                </a:lnTo>
                <a:lnTo>
                  <a:pt x="8817" y="5056"/>
                </a:lnTo>
                <a:lnTo>
                  <a:pt x="8808" y="5074"/>
                </a:lnTo>
                <a:lnTo>
                  <a:pt x="8797" y="5089"/>
                </a:lnTo>
                <a:lnTo>
                  <a:pt x="8786" y="5103"/>
                </a:lnTo>
                <a:lnTo>
                  <a:pt x="8774" y="5117"/>
                </a:lnTo>
                <a:lnTo>
                  <a:pt x="8761" y="5129"/>
                </a:lnTo>
                <a:lnTo>
                  <a:pt x="8747" y="5140"/>
                </a:lnTo>
                <a:lnTo>
                  <a:pt x="8733" y="5149"/>
                </a:lnTo>
                <a:lnTo>
                  <a:pt x="8718" y="5159"/>
                </a:lnTo>
                <a:lnTo>
                  <a:pt x="8701" y="5166"/>
                </a:lnTo>
                <a:lnTo>
                  <a:pt x="8685" y="5172"/>
                </a:lnTo>
                <a:lnTo>
                  <a:pt x="8668" y="5176"/>
                </a:lnTo>
                <a:lnTo>
                  <a:pt x="8650" y="5180"/>
                </a:lnTo>
                <a:lnTo>
                  <a:pt x="8632" y="5182"/>
                </a:lnTo>
                <a:lnTo>
                  <a:pt x="8615" y="5182"/>
                </a:lnTo>
                <a:lnTo>
                  <a:pt x="8599" y="5182"/>
                </a:lnTo>
                <a:lnTo>
                  <a:pt x="8584" y="5181"/>
                </a:lnTo>
                <a:lnTo>
                  <a:pt x="8570" y="5179"/>
                </a:lnTo>
                <a:lnTo>
                  <a:pt x="8556" y="5176"/>
                </a:lnTo>
                <a:lnTo>
                  <a:pt x="8542" y="5173"/>
                </a:lnTo>
                <a:lnTo>
                  <a:pt x="8529" y="5169"/>
                </a:lnTo>
                <a:lnTo>
                  <a:pt x="8517" y="5164"/>
                </a:lnTo>
                <a:lnTo>
                  <a:pt x="8504" y="5157"/>
                </a:lnTo>
                <a:lnTo>
                  <a:pt x="8493" y="5151"/>
                </a:lnTo>
                <a:lnTo>
                  <a:pt x="8482" y="5144"/>
                </a:lnTo>
                <a:lnTo>
                  <a:pt x="8471" y="5137"/>
                </a:lnTo>
                <a:lnTo>
                  <a:pt x="8461" y="5129"/>
                </a:lnTo>
                <a:lnTo>
                  <a:pt x="8451" y="5120"/>
                </a:lnTo>
                <a:lnTo>
                  <a:pt x="8442" y="5111"/>
                </a:lnTo>
                <a:lnTo>
                  <a:pt x="8433" y="5101"/>
                </a:lnTo>
                <a:lnTo>
                  <a:pt x="8425" y="5090"/>
                </a:lnTo>
                <a:lnTo>
                  <a:pt x="8417" y="5080"/>
                </a:lnTo>
                <a:lnTo>
                  <a:pt x="8410" y="5069"/>
                </a:lnTo>
                <a:lnTo>
                  <a:pt x="8403" y="5056"/>
                </a:lnTo>
                <a:lnTo>
                  <a:pt x="8397" y="5044"/>
                </a:lnTo>
                <a:lnTo>
                  <a:pt x="8391" y="5032"/>
                </a:lnTo>
                <a:lnTo>
                  <a:pt x="8386" y="5020"/>
                </a:lnTo>
                <a:lnTo>
                  <a:pt x="8381" y="5005"/>
                </a:lnTo>
                <a:lnTo>
                  <a:pt x="8377" y="4992"/>
                </a:lnTo>
                <a:lnTo>
                  <a:pt x="8373" y="4978"/>
                </a:lnTo>
                <a:lnTo>
                  <a:pt x="8370" y="4965"/>
                </a:lnTo>
                <a:lnTo>
                  <a:pt x="8367" y="4949"/>
                </a:lnTo>
                <a:lnTo>
                  <a:pt x="8365" y="4935"/>
                </a:lnTo>
                <a:lnTo>
                  <a:pt x="8362" y="4904"/>
                </a:lnTo>
                <a:lnTo>
                  <a:pt x="8361" y="4874"/>
                </a:lnTo>
                <a:lnTo>
                  <a:pt x="8361" y="4855"/>
                </a:lnTo>
                <a:lnTo>
                  <a:pt x="8362" y="4837"/>
                </a:lnTo>
                <a:lnTo>
                  <a:pt x="8364" y="4820"/>
                </a:lnTo>
                <a:lnTo>
                  <a:pt x="8366" y="4802"/>
                </a:lnTo>
                <a:lnTo>
                  <a:pt x="8368" y="4785"/>
                </a:lnTo>
                <a:lnTo>
                  <a:pt x="8372" y="4769"/>
                </a:lnTo>
                <a:lnTo>
                  <a:pt x="8375" y="4753"/>
                </a:lnTo>
                <a:lnTo>
                  <a:pt x="8380" y="4738"/>
                </a:lnTo>
                <a:lnTo>
                  <a:pt x="8384" y="4724"/>
                </a:lnTo>
                <a:lnTo>
                  <a:pt x="8390" y="4709"/>
                </a:lnTo>
                <a:lnTo>
                  <a:pt x="8395" y="4695"/>
                </a:lnTo>
                <a:lnTo>
                  <a:pt x="8402" y="4682"/>
                </a:lnTo>
                <a:lnTo>
                  <a:pt x="8410" y="4669"/>
                </a:lnTo>
                <a:lnTo>
                  <a:pt x="8417" y="4657"/>
                </a:lnTo>
                <a:lnTo>
                  <a:pt x="8424" y="4646"/>
                </a:lnTo>
                <a:lnTo>
                  <a:pt x="8432" y="4635"/>
                </a:lnTo>
                <a:lnTo>
                  <a:pt x="8441" y="4625"/>
                </a:lnTo>
                <a:lnTo>
                  <a:pt x="8450" y="4615"/>
                </a:lnTo>
                <a:lnTo>
                  <a:pt x="8460" y="4606"/>
                </a:lnTo>
                <a:lnTo>
                  <a:pt x="8470" y="4597"/>
                </a:lnTo>
                <a:lnTo>
                  <a:pt x="8480" y="4590"/>
                </a:lnTo>
                <a:lnTo>
                  <a:pt x="8491" y="4583"/>
                </a:lnTo>
                <a:lnTo>
                  <a:pt x="8501" y="4576"/>
                </a:lnTo>
                <a:lnTo>
                  <a:pt x="8514" y="4569"/>
                </a:lnTo>
                <a:lnTo>
                  <a:pt x="8525" y="4564"/>
                </a:lnTo>
                <a:lnTo>
                  <a:pt x="8537" y="4560"/>
                </a:lnTo>
                <a:lnTo>
                  <a:pt x="8549" y="4556"/>
                </a:lnTo>
                <a:lnTo>
                  <a:pt x="8563" y="4553"/>
                </a:lnTo>
                <a:lnTo>
                  <a:pt x="8575" y="4550"/>
                </a:lnTo>
                <a:lnTo>
                  <a:pt x="8589" y="4548"/>
                </a:lnTo>
                <a:lnTo>
                  <a:pt x="8602" y="4547"/>
                </a:lnTo>
                <a:lnTo>
                  <a:pt x="8616" y="4547"/>
                </a:lnTo>
                <a:lnTo>
                  <a:pt x="8637" y="4548"/>
                </a:lnTo>
                <a:lnTo>
                  <a:pt x="8658" y="4550"/>
                </a:lnTo>
                <a:lnTo>
                  <a:pt x="8677" y="4554"/>
                </a:lnTo>
                <a:lnTo>
                  <a:pt x="8695" y="4560"/>
                </a:lnTo>
                <a:lnTo>
                  <a:pt x="8712" y="4567"/>
                </a:lnTo>
                <a:lnTo>
                  <a:pt x="8728" y="4576"/>
                </a:lnTo>
                <a:lnTo>
                  <a:pt x="8743" y="4585"/>
                </a:lnTo>
                <a:lnTo>
                  <a:pt x="8758" y="4596"/>
                </a:lnTo>
                <a:lnTo>
                  <a:pt x="8771" y="4607"/>
                </a:lnTo>
                <a:lnTo>
                  <a:pt x="8783" y="4620"/>
                </a:lnTo>
                <a:lnTo>
                  <a:pt x="8794" y="4634"/>
                </a:lnTo>
                <a:lnTo>
                  <a:pt x="8805" y="4649"/>
                </a:lnTo>
                <a:lnTo>
                  <a:pt x="8814" y="4664"/>
                </a:lnTo>
                <a:lnTo>
                  <a:pt x="8822" y="4680"/>
                </a:lnTo>
                <a:lnTo>
                  <a:pt x="8829" y="4697"/>
                </a:lnTo>
                <a:lnTo>
                  <a:pt x="8834" y="4713"/>
                </a:lnTo>
                <a:lnTo>
                  <a:pt x="8839" y="4730"/>
                </a:lnTo>
                <a:lnTo>
                  <a:pt x="8841" y="4747"/>
                </a:lnTo>
                <a:lnTo>
                  <a:pt x="8843" y="4764"/>
                </a:lnTo>
                <a:lnTo>
                  <a:pt x="8843" y="4783"/>
                </a:lnTo>
                <a:lnTo>
                  <a:pt x="8843" y="4937"/>
                </a:lnTo>
                <a:close/>
                <a:moveTo>
                  <a:pt x="545" y="5198"/>
                </a:moveTo>
                <a:lnTo>
                  <a:pt x="522" y="5197"/>
                </a:lnTo>
                <a:lnTo>
                  <a:pt x="500" y="5195"/>
                </a:lnTo>
                <a:lnTo>
                  <a:pt x="478" y="5192"/>
                </a:lnTo>
                <a:lnTo>
                  <a:pt x="458" y="5188"/>
                </a:lnTo>
                <a:lnTo>
                  <a:pt x="438" y="5182"/>
                </a:lnTo>
                <a:lnTo>
                  <a:pt x="419" y="5175"/>
                </a:lnTo>
                <a:lnTo>
                  <a:pt x="400" y="5168"/>
                </a:lnTo>
                <a:lnTo>
                  <a:pt x="382" y="5159"/>
                </a:lnTo>
                <a:lnTo>
                  <a:pt x="365" y="5148"/>
                </a:lnTo>
                <a:lnTo>
                  <a:pt x="348" y="5137"/>
                </a:lnTo>
                <a:lnTo>
                  <a:pt x="332" y="5125"/>
                </a:lnTo>
                <a:lnTo>
                  <a:pt x="317" y="5112"/>
                </a:lnTo>
                <a:lnTo>
                  <a:pt x="302" y="5097"/>
                </a:lnTo>
                <a:lnTo>
                  <a:pt x="288" y="5083"/>
                </a:lnTo>
                <a:lnTo>
                  <a:pt x="275" y="5067"/>
                </a:lnTo>
                <a:lnTo>
                  <a:pt x="262" y="5050"/>
                </a:lnTo>
                <a:lnTo>
                  <a:pt x="251" y="5034"/>
                </a:lnTo>
                <a:lnTo>
                  <a:pt x="239" y="5016"/>
                </a:lnTo>
                <a:lnTo>
                  <a:pt x="229" y="4997"/>
                </a:lnTo>
                <a:lnTo>
                  <a:pt x="219" y="4978"/>
                </a:lnTo>
                <a:lnTo>
                  <a:pt x="211" y="4958"/>
                </a:lnTo>
                <a:lnTo>
                  <a:pt x="203" y="4938"/>
                </a:lnTo>
                <a:lnTo>
                  <a:pt x="195" y="4918"/>
                </a:lnTo>
                <a:lnTo>
                  <a:pt x="188" y="4896"/>
                </a:lnTo>
                <a:lnTo>
                  <a:pt x="182" y="4875"/>
                </a:lnTo>
                <a:lnTo>
                  <a:pt x="177" y="4852"/>
                </a:lnTo>
                <a:lnTo>
                  <a:pt x="173" y="4830"/>
                </a:lnTo>
                <a:lnTo>
                  <a:pt x="169" y="4807"/>
                </a:lnTo>
                <a:lnTo>
                  <a:pt x="166" y="4784"/>
                </a:lnTo>
                <a:lnTo>
                  <a:pt x="164" y="4760"/>
                </a:lnTo>
                <a:lnTo>
                  <a:pt x="163" y="4737"/>
                </a:lnTo>
                <a:lnTo>
                  <a:pt x="163" y="4713"/>
                </a:lnTo>
                <a:lnTo>
                  <a:pt x="163" y="4690"/>
                </a:lnTo>
                <a:lnTo>
                  <a:pt x="164" y="4665"/>
                </a:lnTo>
                <a:lnTo>
                  <a:pt x="166" y="4642"/>
                </a:lnTo>
                <a:lnTo>
                  <a:pt x="169" y="4618"/>
                </a:lnTo>
                <a:lnTo>
                  <a:pt x="172" y="4595"/>
                </a:lnTo>
                <a:lnTo>
                  <a:pt x="176" y="4571"/>
                </a:lnTo>
                <a:lnTo>
                  <a:pt x="181" y="4549"/>
                </a:lnTo>
                <a:lnTo>
                  <a:pt x="186" y="4527"/>
                </a:lnTo>
                <a:lnTo>
                  <a:pt x="194" y="4505"/>
                </a:lnTo>
                <a:lnTo>
                  <a:pt x="201" y="4484"/>
                </a:lnTo>
                <a:lnTo>
                  <a:pt x="208" y="4462"/>
                </a:lnTo>
                <a:lnTo>
                  <a:pt x="217" y="4442"/>
                </a:lnTo>
                <a:lnTo>
                  <a:pt x="226" y="4422"/>
                </a:lnTo>
                <a:lnTo>
                  <a:pt x="236" y="4403"/>
                </a:lnTo>
                <a:lnTo>
                  <a:pt x="248" y="4385"/>
                </a:lnTo>
                <a:lnTo>
                  <a:pt x="259" y="4367"/>
                </a:lnTo>
                <a:lnTo>
                  <a:pt x="271" y="4350"/>
                </a:lnTo>
                <a:lnTo>
                  <a:pt x="284" y="4335"/>
                </a:lnTo>
                <a:lnTo>
                  <a:pt x="299" y="4319"/>
                </a:lnTo>
                <a:lnTo>
                  <a:pt x="313" y="4304"/>
                </a:lnTo>
                <a:lnTo>
                  <a:pt x="328" y="4291"/>
                </a:lnTo>
                <a:lnTo>
                  <a:pt x="345" y="4278"/>
                </a:lnTo>
                <a:lnTo>
                  <a:pt x="361" y="4267"/>
                </a:lnTo>
                <a:lnTo>
                  <a:pt x="379" y="4257"/>
                </a:lnTo>
                <a:lnTo>
                  <a:pt x="398" y="4247"/>
                </a:lnTo>
                <a:lnTo>
                  <a:pt x="417" y="4239"/>
                </a:lnTo>
                <a:lnTo>
                  <a:pt x="436" y="4231"/>
                </a:lnTo>
                <a:lnTo>
                  <a:pt x="457" y="4225"/>
                </a:lnTo>
                <a:lnTo>
                  <a:pt x="479" y="4221"/>
                </a:lnTo>
                <a:lnTo>
                  <a:pt x="501" y="4218"/>
                </a:lnTo>
                <a:lnTo>
                  <a:pt x="524" y="4216"/>
                </a:lnTo>
                <a:lnTo>
                  <a:pt x="548" y="4215"/>
                </a:lnTo>
                <a:lnTo>
                  <a:pt x="571" y="4216"/>
                </a:lnTo>
                <a:lnTo>
                  <a:pt x="595" y="4218"/>
                </a:lnTo>
                <a:lnTo>
                  <a:pt x="617" y="4221"/>
                </a:lnTo>
                <a:lnTo>
                  <a:pt x="639" y="4226"/>
                </a:lnTo>
                <a:lnTo>
                  <a:pt x="659" y="4232"/>
                </a:lnTo>
                <a:lnTo>
                  <a:pt x="678" y="4240"/>
                </a:lnTo>
                <a:lnTo>
                  <a:pt x="698" y="4248"/>
                </a:lnTo>
                <a:lnTo>
                  <a:pt x="716" y="4258"/>
                </a:lnTo>
                <a:lnTo>
                  <a:pt x="733" y="4268"/>
                </a:lnTo>
                <a:lnTo>
                  <a:pt x="750" y="4279"/>
                </a:lnTo>
                <a:lnTo>
                  <a:pt x="766" y="4293"/>
                </a:lnTo>
                <a:lnTo>
                  <a:pt x="781" y="4306"/>
                </a:lnTo>
                <a:lnTo>
                  <a:pt x="796" y="4320"/>
                </a:lnTo>
                <a:lnTo>
                  <a:pt x="810" y="4336"/>
                </a:lnTo>
                <a:lnTo>
                  <a:pt x="823" y="4352"/>
                </a:lnTo>
                <a:lnTo>
                  <a:pt x="836" y="4369"/>
                </a:lnTo>
                <a:lnTo>
                  <a:pt x="847" y="4387"/>
                </a:lnTo>
                <a:lnTo>
                  <a:pt x="857" y="4405"/>
                </a:lnTo>
                <a:lnTo>
                  <a:pt x="867" y="4423"/>
                </a:lnTo>
                <a:lnTo>
                  <a:pt x="876" y="4443"/>
                </a:lnTo>
                <a:lnTo>
                  <a:pt x="884" y="4463"/>
                </a:lnTo>
                <a:lnTo>
                  <a:pt x="893" y="4484"/>
                </a:lnTo>
                <a:lnTo>
                  <a:pt x="900" y="4504"/>
                </a:lnTo>
                <a:lnTo>
                  <a:pt x="906" y="4526"/>
                </a:lnTo>
                <a:lnTo>
                  <a:pt x="911" y="4547"/>
                </a:lnTo>
                <a:lnTo>
                  <a:pt x="916" y="4568"/>
                </a:lnTo>
                <a:lnTo>
                  <a:pt x="920" y="4590"/>
                </a:lnTo>
                <a:lnTo>
                  <a:pt x="923" y="4612"/>
                </a:lnTo>
                <a:lnTo>
                  <a:pt x="926" y="4635"/>
                </a:lnTo>
                <a:lnTo>
                  <a:pt x="927" y="4656"/>
                </a:lnTo>
                <a:lnTo>
                  <a:pt x="929" y="4679"/>
                </a:lnTo>
                <a:lnTo>
                  <a:pt x="929" y="4701"/>
                </a:lnTo>
                <a:lnTo>
                  <a:pt x="928" y="4727"/>
                </a:lnTo>
                <a:lnTo>
                  <a:pt x="927" y="4752"/>
                </a:lnTo>
                <a:lnTo>
                  <a:pt x="925" y="4777"/>
                </a:lnTo>
                <a:lnTo>
                  <a:pt x="923" y="4801"/>
                </a:lnTo>
                <a:lnTo>
                  <a:pt x="919" y="4825"/>
                </a:lnTo>
                <a:lnTo>
                  <a:pt x="915" y="4848"/>
                </a:lnTo>
                <a:lnTo>
                  <a:pt x="910" y="4872"/>
                </a:lnTo>
                <a:lnTo>
                  <a:pt x="904" y="4894"/>
                </a:lnTo>
                <a:lnTo>
                  <a:pt x="897" y="4916"/>
                </a:lnTo>
                <a:lnTo>
                  <a:pt x="890" y="4937"/>
                </a:lnTo>
                <a:lnTo>
                  <a:pt x="881" y="4957"/>
                </a:lnTo>
                <a:lnTo>
                  <a:pt x="872" y="4978"/>
                </a:lnTo>
                <a:lnTo>
                  <a:pt x="863" y="4997"/>
                </a:lnTo>
                <a:lnTo>
                  <a:pt x="853" y="5017"/>
                </a:lnTo>
                <a:lnTo>
                  <a:pt x="842" y="5034"/>
                </a:lnTo>
                <a:lnTo>
                  <a:pt x="829" y="5051"/>
                </a:lnTo>
                <a:lnTo>
                  <a:pt x="817" y="5069"/>
                </a:lnTo>
                <a:lnTo>
                  <a:pt x="804" y="5084"/>
                </a:lnTo>
                <a:lnTo>
                  <a:pt x="790" y="5099"/>
                </a:lnTo>
                <a:lnTo>
                  <a:pt x="775" y="5113"/>
                </a:lnTo>
                <a:lnTo>
                  <a:pt x="760" y="5126"/>
                </a:lnTo>
                <a:lnTo>
                  <a:pt x="744" y="5138"/>
                </a:lnTo>
                <a:lnTo>
                  <a:pt x="726" y="5149"/>
                </a:lnTo>
                <a:lnTo>
                  <a:pt x="709" y="5159"/>
                </a:lnTo>
                <a:lnTo>
                  <a:pt x="692" y="5168"/>
                </a:lnTo>
                <a:lnTo>
                  <a:pt x="672" y="5176"/>
                </a:lnTo>
                <a:lnTo>
                  <a:pt x="653" y="5183"/>
                </a:lnTo>
                <a:lnTo>
                  <a:pt x="632" y="5188"/>
                </a:lnTo>
                <a:lnTo>
                  <a:pt x="612" y="5192"/>
                </a:lnTo>
                <a:lnTo>
                  <a:pt x="591" y="5196"/>
                </a:lnTo>
                <a:lnTo>
                  <a:pt x="569" y="5197"/>
                </a:lnTo>
                <a:lnTo>
                  <a:pt x="546" y="5198"/>
                </a:lnTo>
                <a:lnTo>
                  <a:pt x="545" y="5198"/>
                </a:lnTo>
                <a:close/>
                <a:moveTo>
                  <a:pt x="538" y="5325"/>
                </a:moveTo>
                <a:lnTo>
                  <a:pt x="567" y="5324"/>
                </a:lnTo>
                <a:lnTo>
                  <a:pt x="595" y="5322"/>
                </a:lnTo>
                <a:lnTo>
                  <a:pt x="622" y="5319"/>
                </a:lnTo>
                <a:lnTo>
                  <a:pt x="650" y="5315"/>
                </a:lnTo>
                <a:lnTo>
                  <a:pt x="676" y="5309"/>
                </a:lnTo>
                <a:lnTo>
                  <a:pt x="703" y="5301"/>
                </a:lnTo>
                <a:lnTo>
                  <a:pt x="728" y="5293"/>
                </a:lnTo>
                <a:lnTo>
                  <a:pt x="754" y="5284"/>
                </a:lnTo>
                <a:lnTo>
                  <a:pt x="778" y="5273"/>
                </a:lnTo>
                <a:lnTo>
                  <a:pt x="802" y="5261"/>
                </a:lnTo>
                <a:lnTo>
                  <a:pt x="825" y="5247"/>
                </a:lnTo>
                <a:lnTo>
                  <a:pt x="848" y="5233"/>
                </a:lnTo>
                <a:lnTo>
                  <a:pt x="869" y="5218"/>
                </a:lnTo>
                <a:lnTo>
                  <a:pt x="890" y="5200"/>
                </a:lnTo>
                <a:lnTo>
                  <a:pt x="910" y="5183"/>
                </a:lnTo>
                <a:lnTo>
                  <a:pt x="929" y="5164"/>
                </a:lnTo>
                <a:lnTo>
                  <a:pt x="948" y="5143"/>
                </a:lnTo>
                <a:lnTo>
                  <a:pt x="965" y="5121"/>
                </a:lnTo>
                <a:lnTo>
                  <a:pt x="981" y="5098"/>
                </a:lnTo>
                <a:lnTo>
                  <a:pt x="998" y="5074"/>
                </a:lnTo>
                <a:lnTo>
                  <a:pt x="1012" y="5048"/>
                </a:lnTo>
                <a:lnTo>
                  <a:pt x="1025" y="5022"/>
                </a:lnTo>
                <a:lnTo>
                  <a:pt x="1038" y="4994"/>
                </a:lnTo>
                <a:lnTo>
                  <a:pt x="1049" y="4966"/>
                </a:lnTo>
                <a:lnTo>
                  <a:pt x="1059" y="4936"/>
                </a:lnTo>
                <a:lnTo>
                  <a:pt x="1067" y="4904"/>
                </a:lnTo>
                <a:lnTo>
                  <a:pt x="1075" y="4873"/>
                </a:lnTo>
                <a:lnTo>
                  <a:pt x="1081" y="4839"/>
                </a:lnTo>
                <a:lnTo>
                  <a:pt x="1087" y="4804"/>
                </a:lnTo>
                <a:lnTo>
                  <a:pt x="1090" y="4769"/>
                </a:lnTo>
                <a:lnTo>
                  <a:pt x="1092" y="4732"/>
                </a:lnTo>
                <a:lnTo>
                  <a:pt x="1093" y="4694"/>
                </a:lnTo>
                <a:lnTo>
                  <a:pt x="1092" y="4661"/>
                </a:lnTo>
                <a:lnTo>
                  <a:pt x="1090" y="4629"/>
                </a:lnTo>
                <a:lnTo>
                  <a:pt x="1087" y="4597"/>
                </a:lnTo>
                <a:lnTo>
                  <a:pt x="1082" y="4566"/>
                </a:lnTo>
                <a:lnTo>
                  <a:pt x="1077" y="4536"/>
                </a:lnTo>
                <a:lnTo>
                  <a:pt x="1071" y="4506"/>
                </a:lnTo>
                <a:lnTo>
                  <a:pt x="1063" y="4478"/>
                </a:lnTo>
                <a:lnTo>
                  <a:pt x="1054" y="4450"/>
                </a:lnTo>
                <a:lnTo>
                  <a:pt x="1045" y="4422"/>
                </a:lnTo>
                <a:lnTo>
                  <a:pt x="1034" y="4397"/>
                </a:lnTo>
                <a:lnTo>
                  <a:pt x="1021" y="4371"/>
                </a:lnTo>
                <a:lnTo>
                  <a:pt x="1008" y="4347"/>
                </a:lnTo>
                <a:lnTo>
                  <a:pt x="995" y="4323"/>
                </a:lnTo>
                <a:lnTo>
                  <a:pt x="979" y="4301"/>
                </a:lnTo>
                <a:lnTo>
                  <a:pt x="963" y="4279"/>
                </a:lnTo>
                <a:lnTo>
                  <a:pt x="946" y="4259"/>
                </a:lnTo>
                <a:lnTo>
                  <a:pt x="928" y="4239"/>
                </a:lnTo>
                <a:lnTo>
                  <a:pt x="909" y="4220"/>
                </a:lnTo>
                <a:lnTo>
                  <a:pt x="889" y="4203"/>
                </a:lnTo>
                <a:lnTo>
                  <a:pt x="868" y="4187"/>
                </a:lnTo>
                <a:lnTo>
                  <a:pt x="847" y="4172"/>
                </a:lnTo>
                <a:lnTo>
                  <a:pt x="823" y="4158"/>
                </a:lnTo>
                <a:lnTo>
                  <a:pt x="800" y="4145"/>
                </a:lnTo>
                <a:lnTo>
                  <a:pt x="776" y="4133"/>
                </a:lnTo>
                <a:lnTo>
                  <a:pt x="751" y="4123"/>
                </a:lnTo>
                <a:lnTo>
                  <a:pt x="725" y="4114"/>
                </a:lnTo>
                <a:lnTo>
                  <a:pt x="698" y="4107"/>
                </a:lnTo>
                <a:lnTo>
                  <a:pt x="670" y="4101"/>
                </a:lnTo>
                <a:lnTo>
                  <a:pt x="643" y="4096"/>
                </a:lnTo>
                <a:lnTo>
                  <a:pt x="613" y="4092"/>
                </a:lnTo>
                <a:lnTo>
                  <a:pt x="583" y="4090"/>
                </a:lnTo>
                <a:lnTo>
                  <a:pt x="553" y="4089"/>
                </a:lnTo>
                <a:lnTo>
                  <a:pt x="523" y="4090"/>
                </a:lnTo>
                <a:lnTo>
                  <a:pt x="495" y="4092"/>
                </a:lnTo>
                <a:lnTo>
                  <a:pt x="466" y="4096"/>
                </a:lnTo>
                <a:lnTo>
                  <a:pt x="437" y="4101"/>
                </a:lnTo>
                <a:lnTo>
                  <a:pt x="410" y="4107"/>
                </a:lnTo>
                <a:lnTo>
                  <a:pt x="383" y="4114"/>
                </a:lnTo>
                <a:lnTo>
                  <a:pt x="357" y="4123"/>
                </a:lnTo>
                <a:lnTo>
                  <a:pt x="332" y="4133"/>
                </a:lnTo>
                <a:lnTo>
                  <a:pt x="307" y="4146"/>
                </a:lnTo>
                <a:lnTo>
                  <a:pt x="283" y="4158"/>
                </a:lnTo>
                <a:lnTo>
                  <a:pt x="260" y="4172"/>
                </a:lnTo>
                <a:lnTo>
                  <a:pt x="237" y="4188"/>
                </a:lnTo>
                <a:lnTo>
                  <a:pt x="216" y="4204"/>
                </a:lnTo>
                <a:lnTo>
                  <a:pt x="196" y="4222"/>
                </a:lnTo>
                <a:lnTo>
                  <a:pt x="175" y="4241"/>
                </a:lnTo>
                <a:lnTo>
                  <a:pt x="157" y="4261"/>
                </a:lnTo>
                <a:lnTo>
                  <a:pt x="138" y="4281"/>
                </a:lnTo>
                <a:lnTo>
                  <a:pt x="121" y="4304"/>
                </a:lnTo>
                <a:lnTo>
                  <a:pt x="106" y="4327"/>
                </a:lnTo>
                <a:lnTo>
                  <a:pt x="90" y="4352"/>
                </a:lnTo>
                <a:lnTo>
                  <a:pt x="76" y="4377"/>
                </a:lnTo>
                <a:lnTo>
                  <a:pt x="64" y="4403"/>
                </a:lnTo>
                <a:lnTo>
                  <a:pt x="52" y="4431"/>
                </a:lnTo>
                <a:lnTo>
                  <a:pt x="41" y="4459"/>
                </a:lnTo>
                <a:lnTo>
                  <a:pt x="31" y="4488"/>
                </a:lnTo>
                <a:lnTo>
                  <a:pt x="23" y="4518"/>
                </a:lnTo>
                <a:lnTo>
                  <a:pt x="16" y="4549"/>
                </a:lnTo>
                <a:lnTo>
                  <a:pt x="10" y="4582"/>
                </a:lnTo>
                <a:lnTo>
                  <a:pt x="6" y="4614"/>
                </a:lnTo>
                <a:lnTo>
                  <a:pt x="3" y="4648"/>
                </a:lnTo>
                <a:lnTo>
                  <a:pt x="1" y="4682"/>
                </a:lnTo>
                <a:lnTo>
                  <a:pt x="0" y="4717"/>
                </a:lnTo>
                <a:lnTo>
                  <a:pt x="0" y="4751"/>
                </a:lnTo>
                <a:lnTo>
                  <a:pt x="2" y="4784"/>
                </a:lnTo>
                <a:lnTo>
                  <a:pt x="5" y="4816"/>
                </a:lnTo>
                <a:lnTo>
                  <a:pt x="10" y="4847"/>
                </a:lnTo>
                <a:lnTo>
                  <a:pt x="15" y="4878"/>
                </a:lnTo>
                <a:lnTo>
                  <a:pt x="22" y="4908"/>
                </a:lnTo>
                <a:lnTo>
                  <a:pt x="30" y="4937"/>
                </a:lnTo>
                <a:lnTo>
                  <a:pt x="38" y="4965"/>
                </a:lnTo>
                <a:lnTo>
                  <a:pt x="49" y="4992"/>
                </a:lnTo>
                <a:lnTo>
                  <a:pt x="60" y="5019"/>
                </a:lnTo>
                <a:lnTo>
                  <a:pt x="72" y="5044"/>
                </a:lnTo>
                <a:lnTo>
                  <a:pt x="85" y="5069"/>
                </a:lnTo>
                <a:lnTo>
                  <a:pt x="101" y="5092"/>
                </a:lnTo>
                <a:lnTo>
                  <a:pt x="116" y="5115"/>
                </a:lnTo>
                <a:lnTo>
                  <a:pt x="132" y="5136"/>
                </a:lnTo>
                <a:lnTo>
                  <a:pt x="150" y="5156"/>
                </a:lnTo>
                <a:lnTo>
                  <a:pt x="167" y="5176"/>
                </a:lnTo>
                <a:lnTo>
                  <a:pt x="186" y="5194"/>
                </a:lnTo>
                <a:lnTo>
                  <a:pt x="207" y="5212"/>
                </a:lnTo>
                <a:lnTo>
                  <a:pt x="227" y="5228"/>
                </a:lnTo>
                <a:lnTo>
                  <a:pt x="249" y="5243"/>
                </a:lnTo>
                <a:lnTo>
                  <a:pt x="272" y="5257"/>
                </a:lnTo>
                <a:lnTo>
                  <a:pt x="295" y="5270"/>
                </a:lnTo>
                <a:lnTo>
                  <a:pt x="319" y="5281"/>
                </a:lnTo>
                <a:lnTo>
                  <a:pt x="344" y="5291"/>
                </a:lnTo>
                <a:lnTo>
                  <a:pt x="369" y="5299"/>
                </a:lnTo>
                <a:lnTo>
                  <a:pt x="396" y="5308"/>
                </a:lnTo>
                <a:lnTo>
                  <a:pt x="423" y="5314"/>
                </a:lnTo>
                <a:lnTo>
                  <a:pt x="451" y="5319"/>
                </a:lnTo>
                <a:lnTo>
                  <a:pt x="478" y="5322"/>
                </a:lnTo>
                <a:lnTo>
                  <a:pt x="508" y="5324"/>
                </a:lnTo>
                <a:lnTo>
                  <a:pt x="537" y="5325"/>
                </a:lnTo>
                <a:lnTo>
                  <a:pt x="538" y="5325"/>
                </a:lnTo>
                <a:close/>
                <a:moveTo>
                  <a:pt x="2006" y="4446"/>
                </a:moveTo>
                <a:lnTo>
                  <a:pt x="1850" y="4446"/>
                </a:lnTo>
                <a:lnTo>
                  <a:pt x="1850" y="4972"/>
                </a:lnTo>
                <a:lnTo>
                  <a:pt x="1849" y="4993"/>
                </a:lnTo>
                <a:lnTo>
                  <a:pt x="1847" y="5015"/>
                </a:lnTo>
                <a:lnTo>
                  <a:pt x="1842" y="5034"/>
                </a:lnTo>
                <a:lnTo>
                  <a:pt x="1836" y="5051"/>
                </a:lnTo>
                <a:lnTo>
                  <a:pt x="1831" y="5065"/>
                </a:lnTo>
                <a:lnTo>
                  <a:pt x="1823" y="5078"/>
                </a:lnTo>
                <a:lnTo>
                  <a:pt x="1815" y="5091"/>
                </a:lnTo>
                <a:lnTo>
                  <a:pt x="1806" y="5103"/>
                </a:lnTo>
                <a:lnTo>
                  <a:pt x="1797" y="5116"/>
                </a:lnTo>
                <a:lnTo>
                  <a:pt x="1786" y="5128"/>
                </a:lnTo>
                <a:lnTo>
                  <a:pt x="1774" y="5139"/>
                </a:lnTo>
                <a:lnTo>
                  <a:pt x="1762" y="5149"/>
                </a:lnTo>
                <a:lnTo>
                  <a:pt x="1748" y="5160"/>
                </a:lnTo>
                <a:lnTo>
                  <a:pt x="1734" y="5168"/>
                </a:lnTo>
                <a:lnTo>
                  <a:pt x="1718" y="5176"/>
                </a:lnTo>
                <a:lnTo>
                  <a:pt x="1703" y="5182"/>
                </a:lnTo>
                <a:lnTo>
                  <a:pt x="1686" y="5188"/>
                </a:lnTo>
                <a:lnTo>
                  <a:pt x="1668" y="5191"/>
                </a:lnTo>
                <a:lnTo>
                  <a:pt x="1649" y="5194"/>
                </a:lnTo>
                <a:lnTo>
                  <a:pt x="1631" y="5195"/>
                </a:lnTo>
                <a:lnTo>
                  <a:pt x="1617" y="5194"/>
                </a:lnTo>
                <a:lnTo>
                  <a:pt x="1605" y="5193"/>
                </a:lnTo>
                <a:lnTo>
                  <a:pt x="1593" y="5192"/>
                </a:lnTo>
                <a:lnTo>
                  <a:pt x="1582" y="5190"/>
                </a:lnTo>
                <a:lnTo>
                  <a:pt x="1570" y="5187"/>
                </a:lnTo>
                <a:lnTo>
                  <a:pt x="1560" y="5183"/>
                </a:lnTo>
                <a:lnTo>
                  <a:pt x="1551" y="5180"/>
                </a:lnTo>
                <a:lnTo>
                  <a:pt x="1541" y="5175"/>
                </a:lnTo>
                <a:lnTo>
                  <a:pt x="1533" y="5170"/>
                </a:lnTo>
                <a:lnTo>
                  <a:pt x="1523" y="5164"/>
                </a:lnTo>
                <a:lnTo>
                  <a:pt x="1515" y="5157"/>
                </a:lnTo>
                <a:lnTo>
                  <a:pt x="1508" y="5150"/>
                </a:lnTo>
                <a:lnTo>
                  <a:pt x="1501" y="5143"/>
                </a:lnTo>
                <a:lnTo>
                  <a:pt x="1494" y="5136"/>
                </a:lnTo>
                <a:lnTo>
                  <a:pt x="1488" y="5127"/>
                </a:lnTo>
                <a:lnTo>
                  <a:pt x="1482" y="5119"/>
                </a:lnTo>
                <a:lnTo>
                  <a:pt x="1476" y="5110"/>
                </a:lnTo>
                <a:lnTo>
                  <a:pt x="1471" y="5099"/>
                </a:lnTo>
                <a:lnTo>
                  <a:pt x="1466" y="5089"/>
                </a:lnTo>
                <a:lnTo>
                  <a:pt x="1462" y="5079"/>
                </a:lnTo>
                <a:lnTo>
                  <a:pt x="1455" y="5055"/>
                </a:lnTo>
                <a:lnTo>
                  <a:pt x="1449" y="5032"/>
                </a:lnTo>
                <a:lnTo>
                  <a:pt x="1444" y="5005"/>
                </a:lnTo>
                <a:lnTo>
                  <a:pt x="1441" y="4979"/>
                </a:lnTo>
                <a:lnTo>
                  <a:pt x="1439" y="4950"/>
                </a:lnTo>
                <a:lnTo>
                  <a:pt x="1439" y="4920"/>
                </a:lnTo>
                <a:lnTo>
                  <a:pt x="1439" y="4446"/>
                </a:lnTo>
                <a:lnTo>
                  <a:pt x="1283" y="4446"/>
                </a:lnTo>
                <a:lnTo>
                  <a:pt x="1283" y="4948"/>
                </a:lnTo>
                <a:lnTo>
                  <a:pt x="1283" y="4976"/>
                </a:lnTo>
                <a:lnTo>
                  <a:pt x="1285" y="5001"/>
                </a:lnTo>
                <a:lnTo>
                  <a:pt x="1287" y="5027"/>
                </a:lnTo>
                <a:lnTo>
                  <a:pt x="1290" y="5050"/>
                </a:lnTo>
                <a:lnTo>
                  <a:pt x="1294" y="5073"/>
                </a:lnTo>
                <a:lnTo>
                  <a:pt x="1298" y="5094"/>
                </a:lnTo>
                <a:lnTo>
                  <a:pt x="1304" y="5115"/>
                </a:lnTo>
                <a:lnTo>
                  <a:pt x="1310" y="5134"/>
                </a:lnTo>
                <a:lnTo>
                  <a:pt x="1316" y="5151"/>
                </a:lnTo>
                <a:lnTo>
                  <a:pt x="1324" y="5169"/>
                </a:lnTo>
                <a:lnTo>
                  <a:pt x="1332" y="5184"/>
                </a:lnTo>
                <a:lnTo>
                  <a:pt x="1341" y="5199"/>
                </a:lnTo>
                <a:lnTo>
                  <a:pt x="1350" y="5213"/>
                </a:lnTo>
                <a:lnTo>
                  <a:pt x="1359" y="5226"/>
                </a:lnTo>
                <a:lnTo>
                  <a:pt x="1369" y="5238"/>
                </a:lnTo>
                <a:lnTo>
                  <a:pt x="1379" y="5249"/>
                </a:lnTo>
                <a:lnTo>
                  <a:pt x="1391" y="5260"/>
                </a:lnTo>
                <a:lnTo>
                  <a:pt x="1402" y="5269"/>
                </a:lnTo>
                <a:lnTo>
                  <a:pt x="1414" y="5277"/>
                </a:lnTo>
                <a:lnTo>
                  <a:pt x="1425" y="5285"/>
                </a:lnTo>
                <a:lnTo>
                  <a:pt x="1438" y="5291"/>
                </a:lnTo>
                <a:lnTo>
                  <a:pt x="1450" y="5297"/>
                </a:lnTo>
                <a:lnTo>
                  <a:pt x="1463" y="5303"/>
                </a:lnTo>
                <a:lnTo>
                  <a:pt x="1475" y="5308"/>
                </a:lnTo>
                <a:lnTo>
                  <a:pt x="1489" y="5313"/>
                </a:lnTo>
                <a:lnTo>
                  <a:pt x="1501" y="5316"/>
                </a:lnTo>
                <a:lnTo>
                  <a:pt x="1514" y="5319"/>
                </a:lnTo>
                <a:lnTo>
                  <a:pt x="1527" y="5321"/>
                </a:lnTo>
                <a:lnTo>
                  <a:pt x="1553" y="5324"/>
                </a:lnTo>
                <a:lnTo>
                  <a:pt x="1579" y="5325"/>
                </a:lnTo>
                <a:lnTo>
                  <a:pt x="1607" y="5324"/>
                </a:lnTo>
                <a:lnTo>
                  <a:pt x="1634" y="5321"/>
                </a:lnTo>
                <a:lnTo>
                  <a:pt x="1658" y="5316"/>
                </a:lnTo>
                <a:lnTo>
                  <a:pt x="1682" y="5310"/>
                </a:lnTo>
                <a:lnTo>
                  <a:pt x="1704" y="5301"/>
                </a:lnTo>
                <a:lnTo>
                  <a:pt x="1725" y="5292"/>
                </a:lnTo>
                <a:lnTo>
                  <a:pt x="1745" y="5282"/>
                </a:lnTo>
                <a:lnTo>
                  <a:pt x="1763" y="5271"/>
                </a:lnTo>
                <a:lnTo>
                  <a:pt x="1781" y="5259"/>
                </a:lnTo>
                <a:lnTo>
                  <a:pt x="1796" y="5245"/>
                </a:lnTo>
                <a:lnTo>
                  <a:pt x="1810" y="5232"/>
                </a:lnTo>
                <a:lnTo>
                  <a:pt x="1823" y="5219"/>
                </a:lnTo>
                <a:lnTo>
                  <a:pt x="1835" y="5205"/>
                </a:lnTo>
                <a:lnTo>
                  <a:pt x="1846" y="5191"/>
                </a:lnTo>
                <a:lnTo>
                  <a:pt x="1855" y="5178"/>
                </a:lnTo>
                <a:lnTo>
                  <a:pt x="1862" y="5165"/>
                </a:lnTo>
                <a:lnTo>
                  <a:pt x="1866" y="5165"/>
                </a:lnTo>
                <a:lnTo>
                  <a:pt x="1876" y="5305"/>
                </a:lnTo>
                <a:lnTo>
                  <a:pt x="2013" y="5305"/>
                </a:lnTo>
                <a:lnTo>
                  <a:pt x="2011" y="5279"/>
                </a:lnTo>
                <a:lnTo>
                  <a:pt x="2010" y="5252"/>
                </a:lnTo>
                <a:lnTo>
                  <a:pt x="2009" y="5225"/>
                </a:lnTo>
                <a:lnTo>
                  <a:pt x="2008" y="5195"/>
                </a:lnTo>
                <a:lnTo>
                  <a:pt x="2007" y="5166"/>
                </a:lnTo>
                <a:lnTo>
                  <a:pt x="2007" y="5134"/>
                </a:lnTo>
                <a:lnTo>
                  <a:pt x="2006" y="5102"/>
                </a:lnTo>
                <a:lnTo>
                  <a:pt x="2006" y="5069"/>
                </a:lnTo>
                <a:lnTo>
                  <a:pt x="2006" y="4446"/>
                </a:lnTo>
                <a:close/>
                <a:moveTo>
                  <a:pt x="2301" y="4288"/>
                </a:moveTo>
                <a:lnTo>
                  <a:pt x="2301" y="4446"/>
                </a:lnTo>
                <a:lnTo>
                  <a:pt x="2167" y="4446"/>
                </a:lnTo>
                <a:lnTo>
                  <a:pt x="2167" y="4564"/>
                </a:lnTo>
                <a:lnTo>
                  <a:pt x="2301" y="4564"/>
                </a:lnTo>
                <a:lnTo>
                  <a:pt x="2301" y="5032"/>
                </a:lnTo>
                <a:lnTo>
                  <a:pt x="2302" y="5069"/>
                </a:lnTo>
                <a:lnTo>
                  <a:pt x="2304" y="5102"/>
                </a:lnTo>
                <a:lnTo>
                  <a:pt x="2306" y="5119"/>
                </a:lnTo>
                <a:lnTo>
                  <a:pt x="2309" y="5135"/>
                </a:lnTo>
                <a:lnTo>
                  <a:pt x="2311" y="5149"/>
                </a:lnTo>
                <a:lnTo>
                  <a:pt x="2315" y="5165"/>
                </a:lnTo>
                <a:lnTo>
                  <a:pt x="2319" y="5178"/>
                </a:lnTo>
                <a:lnTo>
                  <a:pt x="2324" y="5191"/>
                </a:lnTo>
                <a:lnTo>
                  <a:pt x="2329" y="5203"/>
                </a:lnTo>
                <a:lnTo>
                  <a:pt x="2334" y="5216"/>
                </a:lnTo>
                <a:lnTo>
                  <a:pt x="2340" y="5227"/>
                </a:lnTo>
                <a:lnTo>
                  <a:pt x="2346" y="5238"/>
                </a:lnTo>
                <a:lnTo>
                  <a:pt x="2353" y="5247"/>
                </a:lnTo>
                <a:lnTo>
                  <a:pt x="2361" y="5257"/>
                </a:lnTo>
                <a:lnTo>
                  <a:pt x="2368" y="5265"/>
                </a:lnTo>
                <a:lnTo>
                  <a:pt x="2377" y="5272"/>
                </a:lnTo>
                <a:lnTo>
                  <a:pt x="2385" y="5278"/>
                </a:lnTo>
                <a:lnTo>
                  <a:pt x="2393" y="5284"/>
                </a:lnTo>
                <a:lnTo>
                  <a:pt x="2402" y="5290"/>
                </a:lnTo>
                <a:lnTo>
                  <a:pt x="2411" y="5295"/>
                </a:lnTo>
                <a:lnTo>
                  <a:pt x="2422" y="5300"/>
                </a:lnTo>
                <a:lnTo>
                  <a:pt x="2432" y="5306"/>
                </a:lnTo>
                <a:lnTo>
                  <a:pt x="2443" y="5310"/>
                </a:lnTo>
                <a:lnTo>
                  <a:pt x="2454" y="5313"/>
                </a:lnTo>
                <a:lnTo>
                  <a:pt x="2466" y="5316"/>
                </a:lnTo>
                <a:lnTo>
                  <a:pt x="2478" y="5319"/>
                </a:lnTo>
                <a:lnTo>
                  <a:pt x="2490" y="5321"/>
                </a:lnTo>
                <a:lnTo>
                  <a:pt x="2503" y="5322"/>
                </a:lnTo>
                <a:lnTo>
                  <a:pt x="2516" y="5323"/>
                </a:lnTo>
                <a:lnTo>
                  <a:pt x="2530" y="5323"/>
                </a:lnTo>
                <a:lnTo>
                  <a:pt x="2552" y="5323"/>
                </a:lnTo>
                <a:lnTo>
                  <a:pt x="2573" y="5321"/>
                </a:lnTo>
                <a:lnTo>
                  <a:pt x="2592" y="5319"/>
                </a:lnTo>
                <a:lnTo>
                  <a:pt x="2610" y="5317"/>
                </a:lnTo>
                <a:lnTo>
                  <a:pt x="2627" y="5313"/>
                </a:lnTo>
                <a:lnTo>
                  <a:pt x="2642" y="5310"/>
                </a:lnTo>
                <a:lnTo>
                  <a:pt x="2656" y="5306"/>
                </a:lnTo>
                <a:lnTo>
                  <a:pt x="2669" y="5301"/>
                </a:lnTo>
                <a:lnTo>
                  <a:pt x="2661" y="5182"/>
                </a:lnTo>
                <a:lnTo>
                  <a:pt x="2643" y="5187"/>
                </a:lnTo>
                <a:lnTo>
                  <a:pt x="2624" y="5190"/>
                </a:lnTo>
                <a:lnTo>
                  <a:pt x="2599" y="5192"/>
                </a:lnTo>
                <a:lnTo>
                  <a:pt x="2571" y="5193"/>
                </a:lnTo>
                <a:lnTo>
                  <a:pt x="2555" y="5192"/>
                </a:lnTo>
                <a:lnTo>
                  <a:pt x="2541" y="5190"/>
                </a:lnTo>
                <a:lnTo>
                  <a:pt x="2528" y="5187"/>
                </a:lnTo>
                <a:lnTo>
                  <a:pt x="2515" y="5182"/>
                </a:lnTo>
                <a:lnTo>
                  <a:pt x="2505" y="5176"/>
                </a:lnTo>
                <a:lnTo>
                  <a:pt x="2495" y="5169"/>
                </a:lnTo>
                <a:lnTo>
                  <a:pt x="2487" y="5160"/>
                </a:lnTo>
                <a:lnTo>
                  <a:pt x="2480" y="5149"/>
                </a:lnTo>
                <a:lnTo>
                  <a:pt x="2474" y="5138"/>
                </a:lnTo>
                <a:lnTo>
                  <a:pt x="2467" y="5126"/>
                </a:lnTo>
                <a:lnTo>
                  <a:pt x="2463" y="5113"/>
                </a:lnTo>
                <a:lnTo>
                  <a:pt x="2459" y="5097"/>
                </a:lnTo>
                <a:lnTo>
                  <a:pt x="2457" y="5081"/>
                </a:lnTo>
                <a:lnTo>
                  <a:pt x="2455" y="5064"/>
                </a:lnTo>
                <a:lnTo>
                  <a:pt x="2454" y="5045"/>
                </a:lnTo>
                <a:lnTo>
                  <a:pt x="2453" y="5026"/>
                </a:lnTo>
                <a:lnTo>
                  <a:pt x="2453" y="4564"/>
                </a:lnTo>
                <a:lnTo>
                  <a:pt x="2677" y="4564"/>
                </a:lnTo>
                <a:lnTo>
                  <a:pt x="2677" y="4446"/>
                </a:lnTo>
                <a:lnTo>
                  <a:pt x="2453" y="4446"/>
                </a:lnTo>
                <a:lnTo>
                  <a:pt x="2453" y="4240"/>
                </a:lnTo>
                <a:lnTo>
                  <a:pt x="2301" y="4288"/>
                </a:lnTo>
                <a:close/>
                <a:moveTo>
                  <a:pt x="2794" y="5263"/>
                </a:moveTo>
                <a:lnTo>
                  <a:pt x="2818" y="5275"/>
                </a:lnTo>
                <a:lnTo>
                  <a:pt x="2844" y="5287"/>
                </a:lnTo>
                <a:lnTo>
                  <a:pt x="2873" y="5297"/>
                </a:lnTo>
                <a:lnTo>
                  <a:pt x="2902" y="5306"/>
                </a:lnTo>
                <a:lnTo>
                  <a:pt x="2934" y="5313"/>
                </a:lnTo>
                <a:lnTo>
                  <a:pt x="2967" y="5319"/>
                </a:lnTo>
                <a:lnTo>
                  <a:pt x="2984" y="5321"/>
                </a:lnTo>
                <a:lnTo>
                  <a:pt x="3000" y="5322"/>
                </a:lnTo>
                <a:lnTo>
                  <a:pt x="3018" y="5323"/>
                </a:lnTo>
                <a:lnTo>
                  <a:pt x="3036" y="5323"/>
                </a:lnTo>
                <a:lnTo>
                  <a:pt x="3054" y="5323"/>
                </a:lnTo>
                <a:lnTo>
                  <a:pt x="3072" y="5322"/>
                </a:lnTo>
                <a:lnTo>
                  <a:pt x="3090" y="5320"/>
                </a:lnTo>
                <a:lnTo>
                  <a:pt x="3106" y="5318"/>
                </a:lnTo>
                <a:lnTo>
                  <a:pt x="3124" y="5316"/>
                </a:lnTo>
                <a:lnTo>
                  <a:pt x="3139" y="5312"/>
                </a:lnTo>
                <a:lnTo>
                  <a:pt x="3155" y="5309"/>
                </a:lnTo>
                <a:lnTo>
                  <a:pt x="3170" y="5303"/>
                </a:lnTo>
                <a:lnTo>
                  <a:pt x="3185" y="5299"/>
                </a:lnTo>
                <a:lnTo>
                  <a:pt x="3198" y="5293"/>
                </a:lnTo>
                <a:lnTo>
                  <a:pt x="3212" y="5287"/>
                </a:lnTo>
                <a:lnTo>
                  <a:pt x="3225" y="5281"/>
                </a:lnTo>
                <a:lnTo>
                  <a:pt x="3237" y="5274"/>
                </a:lnTo>
                <a:lnTo>
                  <a:pt x="3248" y="5267"/>
                </a:lnTo>
                <a:lnTo>
                  <a:pt x="3259" y="5259"/>
                </a:lnTo>
                <a:lnTo>
                  <a:pt x="3271" y="5250"/>
                </a:lnTo>
                <a:lnTo>
                  <a:pt x="3280" y="5241"/>
                </a:lnTo>
                <a:lnTo>
                  <a:pt x="3290" y="5232"/>
                </a:lnTo>
                <a:lnTo>
                  <a:pt x="3298" y="5223"/>
                </a:lnTo>
                <a:lnTo>
                  <a:pt x="3306" y="5213"/>
                </a:lnTo>
                <a:lnTo>
                  <a:pt x="3315" y="5202"/>
                </a:lnTo>
                <a:lnTo>
                  <a:pt x="3322" y="5191"/>
                </a:lnTo>
                <a:lnTo>
                  <a:pt x="3328" y="5180"/>
                </a:lnTo>
                <a:lnTo>
                  <a:pt x="3333" y="5169"/>
                </a:lnTo>
                <a:lnTo>
                  <a:pt x="3338" y="5156"/>
                </a:lnTo>
                <a:lnTo>
                  <a:pt x="3342" y="5144"/>
                </a:lnTo>
                <a:lnTo>
                  <a:pt x="3346" y="5132"/>
                </a:lnTo>
                <a:lnTo>
                  <a:pt x="3349" y="5119"/>
                </a:lnTo>
                <a:lnTo>
                  <a:pt x="3351" y="5105"/>
                </a:lnTo>
                <a:lnTo>
                  <a:pt x="3353" y="5091"/>
                </a:lnTo>
                <a:lnTo>
                  <a:pt x="3354" y="5078"/>
                </a:lnTo>
                <a:lnTo>
                  <a:pt x="3355" y="5064"/>
                </a:lnTo>
                <a:lnTo>
                  <a:pt x="3354" y="5040"/>
                </a:lnTo>
                <a:lnTo>
                  <a:pt x="3351" y="5018"/>
                </a:lnTo>
                <a:lnTo>
                  <a:pt x="3347" y="4997"/>
                </a:lnTo>
                <a:lnTo>
                  <a:pt x="3340" y="4977"/>
                </a:lnTo>
                <a:lnTo>
                  <a:pt x="3332" y="4958"/>
                </a:lnTo>
                <a:lnTo>
                  <a:pt x="3323" y="4940"/>
                </a:lnTo>
                <a:lnTo>
                  <a:pt x="3311" y="4924"/>
                </a:lnTo>
                <a:lnTo>
                  <a:pt x="3297" y="4907"/>
                </a:lnTo>
                <a:lnTo>
                  <a:pt x="3282" y="4892"/>
                </a:lnTo>
                <a:lnTo>
                  <a:pt x="3266" y="4878"/>
                </a:lnTo>
                <a:lnTo>
                  <a:pt x="3247" y="4864"/>
                </a:lnTo>
                <a:lnTo>
                  <a:pt x="3227" y="4851"/>
                </a:lnTo>
                <a:lnTo>
                  <a:pt x="3205" y="4839"/>
                </a:lnTo>
                <a:lnTo>
                  <a:pt x="3182" y="4828"/>
                </a:lnTo>
                <a:lnTo>
                  <a:pt x="3156" y="4816"/>
                </a:lnTo>
                <a:lnTo>
                  <a:pt x="3130" y="4806"/>
                </a:lnTo>
                <a:lnTo>
                  <a:pt x="3091" y="4790"/>
                </a:lnTo>
                <a:lnTo>
                  <a:pt x="3057" y="4775"/>
                </a:lnTo>
                <a:lnTo>
                  <a:pt x="3043" y="4766"/>
                </a:lnTo>
                <a:lnTo>
                  <a:pt x="3030" y="4758"/>
                </a:lnTo>
                <a:lnTo>
                  <a:pt x="3018" y="4751"/>
                </a:lnTo>
                <a:lnTo>
                  <a:pt x="3007" y="4742"/>
                </a:lnTo>
                <a:lnTo>
                  <a:pt x="2998" y="4734"/>
                </a:lnTo>
                <a:lnTo>
                  <a:pt x="2990" y="4725"/>
                </a:lnTo>
                <a:lnTo>
                  <a:pt x="2983" y="4715"/>
                </a:lnTo>
                <a:lnTo>
                  <a:pt x="2978" y="4705"/>
                </a:lnTo>
                <a:lnTo>
                  <a:pt x="2974" y="4695"/>
                </a:lnTo>
                <a:lnTo>
                  <a:pt x="2971" y="4684"/>
                </a:lnTo>
                <a:lnTo>
                  <a:pt x="2969" y="4672"/>
                </a:lnTo>
                <a:lnTo>
                  <a:pt x="2969" y="4659"/>
                </a:lnTo>
                <a:lnTo>
                  <a:pt x="2969" y="4647"/>
                </a:lnTo>
                <a:lnTo>
                  <a:pt x="2971" y="4636"/>
                </a:lnTo>
                <a:lnTo>
                  <a:pt x="2974" y="4625"/>
                </a:lnTo>
                <a:lnTo>
                  <a:pt x="2978" y="4613"/>
                </a:lnTo>
                <a:lnTo>
                  <a:pt x="2983" y="4603"/>
                </a:lnTo>
                <a:lnTo>
                  <a:pt x="2989" y="4594"/>
                </a:lnTo>
                <a:lnTo>
                  <a:pt x="2996" y="4585"/>
                </a:lnTo>
                <a:lnTo>
                  <a:pt x="3004" y="4577"/>
                </a:lnTo>
                <a:lnTo>
                  <a:pt x="3015" y="4568"/>
                </a:lnTo>
                <a:lnTo>
                  <a:pt x="3025" y="4562"/>
                </a:lnTo>
                <a:lnTo>
                  <a:pt x="3036" y="4556"/>
                </a:lnTo>
                <a:lnTo>
                  <a:pt x="3049" y="4551"/>
                </a:lnTo>
                <a:lnTo>
                  <a:pt x="3063" y="4547"/>
                </a:lnTo>
                <a:lnTo>
                  <a:pt x="3078" y="4544"/>
                </a:lnTo>
                <a:lnTo>
                  <a:pt x="3093" y="4542"/>
                </a:lnTo>
                <a:lnTo>
                  <a:pt x="3110" y="4542"/>
                </a:lnTo>
                <a:lnTo>
                  <a:pt x="3125" y="4542"/>
                </a:lnTo>
                <a:lnTo>
                  <a:pt x="3139" y="4543"/>
                </a:lnTo>
                <a:lnTo>
                  <a:pt x="3153" y="4545"/>
                </a:lnTo>
                <a:lnTo>
                  <a:pt x="3167" y="4547"/>
                </a:lnTo>
                <a:lnTo>
                  <a:pt x="3192" y="4552"/>
                </a:lnTo>
                <a:lnTo>
                  <a:pt x="3216" y="4559"/>
                </a:lnTo>
                <a:lnTo>
                  <a:pt x="3236" y="4567"/>
                </a:lnTo>
                <a:lnTo>
                  <a:pt x="3255" y="4576"/>
                </a:lnTo>
                <a:lnTo>
                  <a:pt x="3272" y="4584"/>
                </a:lnTo>
                <a:lnTo>
                  <a:pt x="3286" y="4591"/>
                </a:lnTo>
                <a:lnTo>
                  <a:pt x="3323" y="4480"/>
                </a:lnTo>
                <a:lnTo>
                  <a:pt x="3304" y="4468"/>
                </a:lnTo>
                <a:lnTo>
                  <a:pt x="3283" y="4458"/>
                </a:lnTo>
                <a:lnTo>
                  <a:pt x="3259" y="4449"/>
                </a:lnTo>
                <a:lnTo>
                  <a:pt x="3234" y="4442"/>
                </a:lnTo>
                <a:lnTo>
                  <a:pt x="3206" y="4435"/>
                </a:lnTo>
                <a:lnTo>
                  <a:pt x="3177" y="4431"/>
                </a:lnTo>
                <a:lnTo>
                  <a:pt x="3145" y="4427"/>
                </a:lnTo>
                <a:lnTo>
                  <a:pt x="3114" y="4426"/>
                </a:lnTo>
                <a:lnTo>
                  <a:pt x="3097" y="4426"/>
                </a:lnTo>
                <a:lnTo>
                  <a:pt x="3080" y="4427"/>
                </a:lnTo>
                <a:lnTo>
                  <a:pt x="3065" y="4430"/>
                </a:lnTo>
                <a:lnTo>
                  <a:pt x="3048" y="4432"/>
                </a:lnTo>
                <a:lnTo>
                  <a:pt x="3033" y="4435"/>
                </a:lnTo>
                <a:lnTo>
                  <a:pt x="3019" y="4438"/>
                </a:lnTo>
                <a:lnTo>
                  <a:pt x="3004" y="4442"/>
                </a:lnTo>
                <a:lnTo>
                  <a:pt x="2990" y="4446"/>
                </a:lnTo>
                <a:lnTo>
                  <a:pt x="2977" y="4451"/>
                </a:lnTo>
                <a:lnTo>
                  <a:pt x="2964" y="4457"/>
                </a:lnTo>
                <a:lnTo>
                  <a:pt x="2951" y="4463"/>
                </a:lnTo>
                <a:lnTo>
                  <a:pt x="2939" y="4469"/>
                </a:lnTo>
                <a:lnTo>
                  <a:pt x="2928" y="4477"/>
                </a:lnTo>
                <a:lnTo>
                  <a:pt x="2918" y="4484"/>
                </a:lnTo>
                <a:lnTo>
                  <a:pt x="2906" y="4492"/>
                </a:lnTo>
                <a:lnTo>
                  <a:pt x="2897" y="4500"/>
                </a:lnTo>
                <a:lnTo>
                  <a:pt x="2888" y="4509"/>
                </a:lnTo>
                <a:lnTo>
                  <a:pt x="2879" y="4518"/>
                </a:lnTo>
                <a:lnTo>
                  <a:pt x="2871" y="4528"/>
                </a:lnTo>
                <a:lnTo>
                  <a:pt x="2862" y="4538"/>
                </a:lnTo>
                <a:lnTo>
                  <a:pt x="2855" y="4548"/>
                </a:lnTo>
                <a:lnTo>
                  <a:pt x="2849" y="4558"/>
                </a:lnTo>
                <a:lnTo>
                  <a:pt x="2843" y="4569"/>
                </a:lnTo>
                <a:lnTo>
                  <a:pt x="2838" y="4581"/>
                </a:lnTo>
                <a:lnTo>
                  <a:pt x="2833" y="4592"/>
                </a:lnTo>
                <a:lnTo>
                  <a:pt x="2829" y="4604"/>
                </a:lnTo>
                <a:lnTo>
                  <a:pt x="2826" y="4615"/>
                </a:lnTo>
                <a:lnTo>
                  <a:pt x="2823" y="4628"/>
                </a:lnTo>
                <a:lnTo>
                  <a:pt x="2821" y="4640"/>
                </a:lnTo>
                <a:lnTo>
                  <a:pt x="2819" y="4653"/>
                </a:lnTo>
                <a:lnTo>
                  <a:pt x="2818" y="4665"/>
                </a:lnTo>
                <a:lnTo>
                  <a:pt x="2818" y="4679"/>
                </a:lnTo>
                <a:lnTo>
                  <a:pt x="2819" y="4697"/>
                </a:lnTo>
                <a:lnTo>
                  <a:pt x="2821" y="4715"/>
                </a:lnTo>
                <a:lnTo>
                  <a:pt x="2825" y="4734"/>
                </a:lnTo>
                <a:lnTo>
                  <a:pt x="2831" y="4751"/>
                </a:lnTo>
                <a:lnTo>
                  <a:pt x="2839" y="4769"/>
                </a:lnTo>
                <a:lnTo>
                  <a:pt x="2848" y="4785"/>
                </a:lnTo>
                <a:lnTo>
                  <a:pt x="2860" y="4801"/>
                </a:lnTo>
                <a:lnTo>
                  <a:pt x="2873" y="4816"/>
                </a:lnTo>
                <a:lnTo>
                  <a:pt x="2888" y="4832"/>
                </a:lnTo>
                <a:lnTo>
                  <a:pt x="2905" y="4846"/>
                </a:lnTo>
                <a:lnTo>
                  <a:pt x="2924" y="4860"/>
                </a:lnTo>
                <a:lnTo>
                  <a:pt x="2944" y="4874"/>
                </a:lnTo>
                <a:lnTo>
                  <a:pt x="2967" y="4887"/>
                </a:lnTo>
                <a:lnTo>
                  <a:pt x="2991" y="4899"/>
                </a:lnTo>
                <a:lnTo>
                  <a:pt x="3018" y="4910"/>
                </a:lnTo>
                <a:lnTo>
                  <a:pt x="3046" y="4922"/>
                </a:lnTo>
                <a:lnTo>
                  <a:pt x="3067" y="4930"/>
                </a:lnTo>
                <a:lnTo>
                  <a:pt x="3086" y="4937"/>
                </a:lnTo>
                <a:lnTo>
                  <a:pt x="3103" y="4945"/>
                </a:lnTo>
                <a:lnTo>
                  <a:pt x="3119" y="4953"/>
                </a:lnTo>
                <a:lnTo>
                  <a:pt x="3133" y="4961"/>
                </a:lnTo>
                <a:lnTo>
                  <a:pt x="3146" y="4970"/>
                </a:lnTo>
                <a:lnTo>
                  <a:pt x="3157" y="4979"/>
                </a:lnTo>
                <a:lnTo>
                  <a:pt x="3168" y="4988"/>
                </a:lnTo>
                <a:lnTo>
                  <a:pt x="3177" y="4997"/>
                </a:lnTo>
                <a:lnTo>
                  <a:pt x="3184" y="5006"/>
                </a:lnTo>
                <a:lnTo>
                  <a:pt x="3190" y="5017"/>
                </a:lnTo>
                <a:lnTo>
                  <a:pt x="3195" y="5028"/>
                </a:lnTo>
                <a:lnTo>
                  <a:pt x="3199" y="5039"/>
                </a:lnTo>
                <a:lnTo>
                  <a:pt x="3202" y="5051"/>
                </a:lnTo>
                <a:lnTo>
                  <a:pt x="3203" y="5065"/>
                </a:lnTo>
                <a:lnTo>
                  <a:pt x="3204" y="5078"/>
                </a:lnTo>
                <a:lnTo>
                  <a:pt x="3203" y="5091"/>
                </a:lnTo>
                <a:lnTo>
                  <a:pt x="3201" y="5104"/>
                </a:lnTo>
                <a:lnTo>
                  <a:pt x="3198" y="5117"/>
                </a:lnTo>
                <a:lnTo>
                  <a:pt x="3194" y="5129"/>
                </a:lnTo>
                <a:lnTo>
                  <a:pt x="3188" y="5139"/>
                </a:lnTo>
                <a:lnTo>
                  <a:pt x="3181" y="5150"/>
                </a:lnTo>
                <a:lnTo>
                  <a:pt x="3173" y="5160"/>
                </a:lnTo>
                <a:lnTo>
                  <a:pt x="3164" y="5169"/>
                </a:lnTo>
                <a:lnTo>
                  <a:pt x="3152" y="5177"/>
                </a:lnTo>
                <a:lnTo>
                  <a:pt x="3140" y="5184"/>
                </a:lnTo>
                <a:lnTo>
                  <a:pt x="3127" y="5190"/>
                </a:lnTo>
                <a:lnTo>
                  <a:pt x="3113" y="5196"/>
                </a:lnTo>
                <a:lnTo>
                  <a:pt x="3096" y="5200"/>
                </a:lnTo>
                <a:lnTo>
                  <a:pt x="3078" y="5203"/>
                </a:lnTo>
                <a:lnTo>
                  <a:pt x="3059" y="5204"/>
                </a:lnTo>
                <a:lnTo>
                  <a:pt x="3039" y="5205"/>
                </a:lnTo>
                <a:lnTo>
                  <a:pt x="3025" y="5205"/>
                </a:lnTo>
                <a:lnTo>
                  <a:pt x="3009" y="5204"/>
                </a:lnTo>
                <a:lnTo>
                  <a:pt x="2995" y="5202"/>
                </a:lnTo>
                <a:lnTo>
                  <a:pt x="2981" y="5200"/>
                </a:lnTo>
                <a:lnTo>
                  <a:pt x="2951" y="5194"/>
                </a:lnTo>
                <a:lnTo>
                  <a:pt x="2924" y="5186"/>
                </a:lnTo>
                <a:lnTo>
                  <a:pt x="2897" y="5177"/>
                </a:lnTo>
                <a:lnTo>
                  <a:pt x="2873" y="5167"/>
                </a:lnTo>
                <a:lnTo>
                  <a:pt x="2851" y="5155"/>
                </a:lnTo>
                <a:lnTo>
                  <a:pt x="2832" y="5145"/>
                </a:lnTo>
                <a:lnTo>
                  <a:pt x="2794" y="5263"/>
                </a:lnTo>
                <a:close/>
                <a:moveTo>
                  <a:pt x="3911" y="5208"/>
                </a:moveTo>
                <a:lnTo>
                  <a:pt x="3896" y="5207"/>
                </a:lnTo>
                <a:lnTo>
                  <a:pt x="3882" y="5205"/>
                </a:lnTo>
                <a:lnTo>
                  <a:pt x="3869" y="5203"/>
                </a:lnTo>
                <a:lnTo>
                  <a:pt x="3856" y="5200"/>
                </a:lnTo>
                <a:lnTo>
                  <a:pt x="3843" y="5197"/>
                </a:lnTo>
                <a:lnTo>
                  <a:pt x="3831" y="5193"/>
                </a:lnTo>
                <a:lnTo>
                  <a:pt x="3819" y="5188"/>
                </a:lnTo>
                <a:lnTo>
                  <a:pt x="3807" y="5182"/>
                </a:lnTo>
                <a:lnTo>
                  <a:pt x="3795" y="5176"/>
                </a:lnTo>
                <a:lnTo>
                  <a:pt x="3784" y="5169"/>
                </a:lnTo>
                <a:lnTo>
                  <a:pt x="3773" y="5161"/>
                </a:lnTo>
                <a:lnTo>
                  <a:pt x="3763" y="5152"/>
                </a:lnTo>
                <a:lnTo>
                  <a:pt x="3752" y="5143"/>
                </a:lnTo>
                <a:lnTo>
                  <a:pt x="3743" y="5134"/>
                </a:lnTo>
                <a:lnTo>
                  <a:pt x="3734" y="5124"/>
                </a:lnTo>
                <a:lnTo>
                  <a:pt x="3725" y="5113"/>
                </a:lnTo>
                <a:lnTo>
                  <a:pt x="3717" y="5101"/>
                </a:lnTo>
                <a:lnTo>
                  <a:pt x="3709" y="5089"/>
                </a:lnTo>
                <a:lnTo>
                  <a:pt x="3701" y="5077"/>
                </a:lnTo>
                <a:lnTo>
                  <a:pt x="3694" y="5065"/>
                </a:lnTo>
                <a:lnTo>
                  <a:pt x="3688" y="5051"/>
                </a:lnTo>
                <a:lnTo>
                  <a:pt x="3682" y="5037"/>
                </a:lnTo>
                <a:lnTo>
                  <a:pt x="3677" y="5023"/>
                </a:lnTo>
                <a:lnTo>
                  <a:pt x="3672" y="5008"/>
                </a:lnTo>
                <a:lnTo>
                  <a:pt x="3668" y="4993"/>
                </a:lnTo>
                <a:lnTo>
                  <a:pt x="3664" y="4978"/>
                </a:lnTo>
                <a:lnTo>
                  <a:pt x="3661" y="4961"/>
                </a:lnTo>
                <a:lnTo>
                  <a:pt x="3658" y="4945"/>
                </a:lnTo>
                <a:lnTo>
                  <a:pt x="3655" y="4929"/>
                </a:lnTo>
                <a:lnTo>
                  <a:pt x="3654" y="4911"/>
                </a:lnTo>
                <a:lnTo>
                  <a:pt x="3653" y="4895"/>
                </a:lnTo>
                <a:lnTo>
                  <a:pt x="3653" y="4877"/>
                </a:lnTo>
                <a:lnTo>
                  <a:pt x="3654" y="4846"/>
                </a:lnTo>
                <a:lnTo>
                  <a:pt x="3657" y="4815"/>
                </a:lnTo>
                <a:lnTo>
                  <a:pt x="3662" y="4786"/>
                </a:lnTo>
                <a:lnTo>
                  <a:pt x="3669" y="4756"/>
                </a:lnTo>
                <a:lnTo>
                  <a:pt x="3673" y="4742"/>
                </a:lnTo>
                <a:lnTo>
                  <a:pt x="3677" y="4728"/>
                </a:lnTo>
                <a:lnTo>
                  <a:pt x="3682" y="4713"/>
                </a:lnTo>
                <a:lnTo>
                  <a:pt x="3688" y="4700"/>
                </a:lnTo>
                <a:lnTo>
                  <a:pt x="3694" y="4687"/>
                </a:lnTo>
                <a:lnTo>
                  <a:pt x="3700" y="4674"/>
                </a:lnTo>
                <a:lnTo>
                  <a:pt x="3708" y="4661"/>
                </a:lnTo>
                <a:lnTo>
                  <a:pt x="3716" y="4649"/>
                </a:lnTo>
                <a:lnTo>
                  <a:pt x="3724" y="4638"/>
                </a:lnTo>
                <a:lnTo>
                  <a:pt x="3733" y="4627"/>
                </a:lnTo>
                <a:lnTo>
                  <a:pt x="3742" y="4616"/>
                </a:lnTo>
                <a:lnTo>
                  <a:pt x="3752" y="4606"/>
                </a:lnTo>
                <a:lnTo>
                  <a:pt x="3763" y="4597"/>
                </a:lnTo>
                <a:lnTo>
                  <a:pt x="3774" y="4588"/>
                </a:lnTo>
                <a:lnTo>
                  <a:pt x="3785" y="4580"/>
                </a:lnTo>
                <a:lnTo>
                  <a:pt x="3797" y="4572"/>
                </a:lnTo>
                <a:lnTo>
                  <a:pt x="3811" y="4566"/>
                </a:lnTo>
                <a:lnTo>
                  <a:pt x="3824" y="4560"/>
                </a:lnTo>
                <a:lnTo>
                  <a:pt x="3837" y="4555"/>
                </a:lnTo>
                <a:lnTo>
                  <a:pt x="3851" y="4551"/>
                </a:lnTo>
                <a:lnTo>
                  <a:pt x="3867" y="4548"/>
                </a:lnTo>
                <a:lnTo>
                  <a:pt x="3882" y="4545"/>
                </a:lnTo>
                <a:lnTo>
                  <a:pt x="3898" y="4544"/>
                </a:lnTo>
                <a:lnTo>
                  <a:pt x="3916" y="4544"/>
                </a:lnTo>
                <a:lnTo>
                  <a:pt x="3933" y="4544"/>
                </a:lnTo>
                <a:lnTo>
                  <a:pt x="3949" y="4546"/>
                </a:lnTo>
                <a:lnTo>
                  <a:pt x="3965" y="4548"/>
                </a:lnTo>
                <a:lnTo>
                  <a:pt x="3980" y="4552"/>
                </a:lnTo>
                <a:lnTo>
                  <a:pt x="3994" y="4556"/>
                </a:lnTo>
                <a:lnTo>
                  <a:pt x="4008" y="4561"/>
                </a:lnTo>
                <a:lnTo>
                  <a:pt x="4021" y="4567"/>
                </a:lnTo>
                <a:lnTo>
                  <a:pt x="4034" y="4575"/>
                </a:lnTo>
                <a:lnTo>
                  <a:pt x="4045" y="4582"/>
                </a:lnTo>
                <a:lnTo>
                  <a:pt x="4058" y="4590"/>
                </a:lnTo>
                <a:lnTo>
                  <a:pt x="4068" y="4599"/>
                </a:lnTo>
                <a:lnTo>
                  <a:pt x="4078" y="4609"/>
                </a:lnTo>
                <a:lnTo>
                  <a:pt x="4088" y="4619"/>
                </a:lnTo>
                <a:lnTo>
                  <a:pt x="4097" y="4630"/>
                </a:lnTo>
                <a:lnTo>
                  <a:pt x="4106" y="4641"/>
                </a:lnTo>
                <a:lnTo>
                  <a:pt x="4114" y="4653"/>
                </a:lnTo>
                <a:lnTo>
                  <a:pt x="4121" y="4665"/>
                </a:lnTo>
                <a:lnTo>
                  <a:pt x="4128" y="4678"/>
                </a:lnTo>
                <a:lnTo>
                  <a:pt x="4134" y="4691"/>
                </a:lnTo>
                <a:lnTo>
                  <a:pt x="4140" y="4704"/>
                </a:lnTo>
                <a:lnTo>
                  <a:pt x="4145" y="4717"/>
                </a:lnTo>
                <a:lnTo>
                  <a:pt x="4150" y="4731"/>
                </a:lnTo>
                <a:lnTo>
                  <a:pt x="4155" y="4745"/>
                </a:lnTo>
                <a:lnTo>
                  <a:pt x="4159" y="4759"/>
                </a:lnTo>
                <a:lnTo>
                  <a:pt x="4165" y="4788"/>
                </a:lnTo>
                <a:lnTo>
                  <a:pt x="4170" y="4815"/>
                </a:lnTo>
                <a:lnTo>
                  <a:pt x="4172" y="4844"/>
                </a:lnTo>
                <a:lnTo>
                  <a:pt x="4173" y="4872"/>
                </a:lnTo>
                <a:lnTo>
                  <a:pt x="4173" y="4890"/>
                </a:lnTo>
                <a:lnTo>
                  <a:pt x="4172" y="4907"/>
                </a:lnTo>
                <a:lnTo>
                  <a:pt x="4170" y="4925"/>
                </a:lnTo>
                <a:lnTo>
                  <a:pt x="4168" y="4942"/>
                </a:lnTo>
                <a:lnTo>
                  <a:pt x="4165" y="4959"/>
                </a:lnTo>
                <a:lnTo>
                  <a:pt x="4162" y="4976"/>
                </a:lnTo>
                <a:lnTo>
                  <a:pt x="4158" y="4991"/>
                </a:lnTo>
                <a:lnTo>
                  <a:pt x="4154" y="5006"/>
                </a:lnTo>
                <a:lnTo>
                  <a:pt x="4148" y="5022"/>
                </a:lnTo>
                <a:lnTo>
                  <a:pt x="4142" y="5036"/>
                </a:lnTo>
                <a:lnTo>
                  <a:pt x="4136" y="5050"/>
                </a:lnTo>
                <a:lnTo>
                  <a:pt x="4130" y="5064"/>
                </a:lnTo>
                <a:lnTo>
                  <a:pt x="4123" y="5077"/>
                </a:lnTo>
                <a:lnTo>
                  <a:pt x="4115" y="5089"/>
                </a:lnTo>
                <a:lnTo>
                  <a:pt x="4107" y="5101"/>
                </a:lnTo>
                <a:lnTo>
                  <a:pt x="4098" y="5113"/>
                </a:lnTo>
                <a:lnTo>
                  <a:pt x="4089" y="5124"/>
                </a:lnTo>
                <a:lnTo>
                  <a:pt x="4080" y="5134"/>
                </a:lnTo>
                <a:lnTo>
                  <a:pt x="4070" y="5143"/>
                </a:lnTo>
                <a:lnTo>
                  <a:pt x="4060" y="5152"/>
                </a:lnTo>
                <a:lnTo>
                  <a:pt x="4049" y="5161"/>
                </a:lnTo>
                <a:lnTo>
                  <a:pt x="4038" y="5169"/>
                </a:lnTo>
                <a:lnTo>
                  <a:pt x="4027" y="5176"/>
                </a:lnTo>
                <a:lnTo>
                  <a:pt x="4016" y="5182"/>
                </a:lnTo>
                <a:lnTo>
                  <a:pt x="4004" y="5188"/>
                </a:lnTo>
                <a:lnTo>
                  <a:pt x="3991" y="5193"/>
                </a:lnTo>
                <a:lnTo>
                  <a:pt x="3979" y="5197"/>
                </a:lnTo>
                <a:lnTo>
                  <a:pt x="3966" y="5200"/>
                </a:lnTo>
                <a:lnTo>
                  <a:pt x="3952" y="5203"/>
                </a:lnTo>
                <a:lnTo>
                  <a:pt x="3939" y="5205"/>
                </a:lnTo>
                <a:lnTo>
                  <a:pt x="3926" y="5207"/>
                </a:lnTo>
                <a:lnTo>
                  <a:pt x="3912" y="5208"/>
                </a:lnTo>
                <a:lnTo>
                  <a:pt x="3911" y="5208"/>
                </a:lnTo>
                <a:close/>
                <a:moveTo>
                  <a:pt x="3907" y="5325"/>
                </a:moveTo>
                <a:lnTo>
                  <a:pt x="3926" y="5324"/>
                </a:lnTo>
                <a:lnTo>
                  <a:pt x="3945" y="5323"/>
                </a:lnTo>
                <a:lnTo>
                  <a:pt x="3965" y="5321"/>
                </a:lnTo>
                <a:lnTo>
                  <a:pt x="3984" y="5318"/>
                </a:lnTo>
                <a:lnTo>
                  <a:pt x="4002" y="5315"/>
                </a:lnTo>
                <a:lnTo>
                  <a:pt x="4022" y="5310"/>
                </a:lnTo>
                <a:lnTo>
                  <a:pt x="4040" y="5305"/>
                </a:lnTo>
                <a:lnTo>
                  <a:pt x="4060" y="5298"/>
                </a:lnTo>
                <a:lnTo>
                  <a:pt x="4078" y="5291"/>
                </a:lnTo>
                <a:lnTo>
                  <a:pt x="4096" y="5283"/>
                </a:lnTo>
                <a:lnTo>
                  <a:pt x="4114" y="5274"/>
                </a:lnTo>
                <a:lnTo>
                  <a:pt x="4131" y="5264"/>
                </a:lnTo>
                <a:lnTo>
                  <a:pt x="4148" y="5253"/>
                </a:lnTo>
                <a:lnTo>
                  <a:pt x="4165" y="5241"/>
                </a:lnTo>
                <a:lnTo>
                  <a:pt x="4181" y="5229"/>
                </a:lnTo>
                <a:lnTo>
                  <a:pt x="4196" y="5216"/>
                </a:lnTo>
                <a:lnTo>
                  <a:pt x="4211" y="5201"/>
                </a:lnTo>
                <a:lnTo>
                  <a:pt x="4225" y="5185"/>
                </a:lnTo>
                <a:lnTo>
                  <a:pt x="4239" y="5169"/>
                </a:lnTo>
                <a:lnTo>
                  <a:pt x="4252" y="5152"/>
                </a:lnTo>
                <a:lnTo>
                  <a:pt x="4264" y="5134"/>
                </a:lnTo>
                <a:lnTo>
                  <a:pt x="4275" y="5115"/>
                </a:lnTo>
                <a:lnTo>
                  <a:pt x="4285" y="5094"/>
                </a:lnTo>
                <a:lnTo>
                  <a:pt x="4294" y="5073"/>
                </a:lnTo>
                <a:lnTo>
                  <a:pt x="4304" y="5050"/>
                </a:lnTo>
                <a:lnTo>
                  <a:pt x="4311" y="5028"/>
                </a:lnTo>
                <a:lnTo>
                  <a:pt x="4317" y="5003"/>
                </a:lnTo>
                <a:lnTo>
                  <a:pt x="4323" y="4978"/>
                </a:lnTo>
                <a:lnTo>
                  <a:pt x="4327" y="4951"/>
                </a:lnTo>
                <a:lnTo>
                  <a:pt x="4330" y="4925"/>
                </a:lnTo>
                <a:lnTo>
                  <a:pt x="4332" y="4896"/>
                </a:lnTo>
                <a:lnTo>
                  <a:pt x="4332" y="4867"/>
                </a:lnTo>
                <a:lnTo>
                  <a:pt x="4332" y="4842"/>
                </a:lnTo>
                <a:lnTo>
                  <a:pt x="4331" y="4819"/>
                </a:lnTo>
                <a:lnTo>
                  <a:pt x="4328" y="4795"/>
                </a:lnTo>
                <a:lnTo>
                  <a:pt x="4325" y="4773"/>
                </a:lnTo>
                <a:lnTo>
                  <a:pt x="4321" y="4750"/>
                </a:lnTo>
                <a:lnTo>
                  <a:pt x="4316" y="4729"/>
                </a:lnTo>
                <a:lnTo>
                  <a:pt x="4310" y="4708"/>
                </a:lnTo>
                <a:lnTo>
                  <a:pt x="4303" y="4688"/>
                </a:lnTo>
                <a:lnTo>
                  <a:pt x="4295" y="4667"/>
                </a:lnTo>
                <a:lnTo>
                  <a:pt x="4286" y="4649"/>
                </a:lnTo>
                <a:lnTo>
                  <a:pt x="4277" y="4631"/>
                </a:lnTo>
                <a:lnTo>
                  <a:pt x="4267" y="4612"/>
                </a:lnTo>
                <a:lnTo>
                  <a:pt x="4256" y="4595"/>
                </a:lnTo>
                <a:lnTo>
                  <a:pt x="4244" y="4579"/>
                </a:lnTo>
                <a:lnTo>
                  <a:pt x="4232" y="4563"/>
                </a:lnTo>
                <a:lnTo>
                  <a:pt x="4219" y="4549"/>
                </a:lnTo>
                <a:lnTo>
                  <a:pt x="4205" y="4535"/>
                </a:lnTo>
                <a:lnTo>
                  <a:pt x="4190" y="4521"/>
                </a:lnTo>
                <a:lnTo>
                  <a:pt x="4174" y="4508"/>
                </a:lnTo>
                <a:lnTo>
                  <a:pt x="4159" y="4497"/>
                </a:lnTo>
                <a:lnTo>
                  <a:pt x="4141" y="4486"/>
                </a:lnTo>
                <a:lnTo>
                  <a:pt x="4124" y="4475"/>
                </a:lnTo>
                <a:lnTo>
                  <a:pt x="4107" y="4466"/>
                </a:lnTo>
                <a:lnTo>
                  <a:pt x="4088" y="4458"/>
                </a:lnTo>
                <a:lnTo>
                  <a:pt x="4069" y="4451"/>
                </a:lnTo>
                <a:lnTo>
                  <a:pt x="4049" y="4445"/>
                </a:lnTo>
                <a:lnTo>
                  <a:pt x="4029" y="4439"/>
                </a:lnTo>
                <a:lnTo>
                  <a:pt x="4008" y="4435"/>
                </a:lnTo>
                <a:lnTo>
                  <a:pt x="3986" y="4431"/>
                </a:lnTo>
                <a:lnTo>
                  <a:pt x="3965" y="4429"/>
                </a:lnTo>
                <a:lnTo>
                  <a:pt x="3942" y="4426"/>
                </a:lnTo>
                <a:lnTo>
                  <a:pt x="3919" y="4426"/>
                </a:lnTo>
                <a:lnTo>
                  <a:pt x="3897" y="4426"/>
                </a:lnTo>
                <a:lnTo>
                  <a:pt x="3876" y="4429"/>
                </a:lnTo>
                <a:lnTo>
                  <a:pt x="3855" y="4431"/>
                </a:lnTo>
                <a:lnTo>
                  <a:pt x="3833" y="4434"/>
                </a:lnTo>
                <a:lnTo>
                  <a:pt x="3813" y="4439"/>
                </a:lnTo>
                <a:lnTo>
                  <a:pt x="3792" y="4444"/>
                </a:lnTo>
                <a:lnTo>
                  <a:pt x="3773" y="4450"/>
                </a:lnTo>
                <a:lnTo>
                  <a:pt x="3753" y="4457"/>
                </a:lnTo>
                <a:lnTo>
                  <a:pt x="3734" y="4465"/>
                </a:lnTo>
                <a:lnTo>
                  <a:pt x="3716" y="4474"/>
                </a:lnTo>
                <a:lnTo>
                  <a:pt x="3698" y="4484"/>
                </a:lnTo>
                <a:lnTo>
                  <a:pt x="3681" y="4495"/>
                </a:lnTo>
                <a:lnTo>
                  <a:pt x="3664" y="4506"/>
                </a:lnTo>
                <a:lnTo>
                  <a:pt x="3648" y="4519"/>
                </a:lnTo>
                <a:lnTo>
                  <a:pt x="3633" y="4533"/>
                </a:lnTo>
                <a:lnTo>
                  <a:pt x="3618" y="4547"/>
                </a:lnTo>
                <a:lnTo>
                  <a:pt x="3603" y="4561"/>
                </a:lnTo>
                <a:lnTo>
                  <a:pt x="3590" y="4578"/>
                </a:lnTo>
                <a:lnTo>
                  <a:pt x="3578" y="4594"/>
                </a:lnTo>
                <a:lnTo>
                  <a:pt x="3566" y="4611"/>
                </a:lnTo>
                <a:lnTo>
                  <a:pt x="3554" y="4630"/>
                </a:lnTo>
                <a:lnTo>
                  <a:pt x="3544" y="4649"/>
                </a:lnTo>
                <a:lnTo>
                  <a:pt x="3535" y="4669"/>
                </a:lnTo>
                <a:lnTo>
                  <a:pt x="3527" y="4690"/>
                </a:lnTo>
                <a:lnTo>
                  <a:pt x="3519" y="4711"/>
                </a:lnTo>
                <a:lnTo>
                  <a:pt x="3513" y="4734"/>
                </a:lnTo>
                <a:lnTo>
                  <a:pt x="3506" y="4756"/>
                </a:lnTo>
                <a:lnTo>
                  <a:pt x="3502" y="4781"/>
                </a:lnTo>
                <a:lnTo>
                  <a:pt x="3498" y="4804"/>
                </a:lnTo>
                <a:lnTo>
                  <a:pt x="3495" y="4830"/>
                </a:lnTo>
                <a:lnTo>
                  <a:pt x="3494" y="4856"/>
                </a:lnTo>
                <a:lnTo>
                  <a:pt x="3493" y="4883"/>
                </a:lnTo>
                <a:lnTo>
                  <a:pt x="3494" y="4907"/>
                </a:lnTo>
                <a:lnTo>
                  <a:pt x="3495" y="4932"/>
                </a:lnTo>
                <a:lnTo>
                  <a:pt x="3498" y="4956"/>
                </a:lnTo>
                <a:lnTo>
                  <a:pt x="3501" y="4980"/>
                </a:lnTo>
                <a:lnTo>
                  <a:pt x="3506" y="5002"/>
                </a:lnTo>
                <a:lnTo>
                  <a:pt x="3512" y="5024"/>
                </a:lnTo>
                <a:lnTo>
                  <a:pt x="3518" y="5045"/>
                </a:lnTo>
                <a:lnTo>
                  <a:pt x="3525" y="5067"/>
                </a:lnTo>
                <a:lnTo>
                  <a:pt x="3533" y="5086"/>
                </a:lnTo>
                <a:lnTo>
                  <a:pt x="3542" y="5105"/>
                </a:lnTo>
                <a:lnTo>
                  <a:pt x="3552" y="5124"/>
                </a:lnTo>
                <a:lnTo>
                  <a:pt x="3563" y="5142"/>
                </a:lnTo>
                <a:lnTo>
                  <a:pt x="3574" y="5159"/>
                </a:lnTo>
                <a:lnTo>
                  <a:pt x="3586" y="5175"/>
                </a:lnTo>
                <a:lnTo>
                  <a:pt x="3599" y="5191"/>
                </a:lnTo>
                <a:lnTo>
                  <a:pt x="3613" y="5205"/>
                </a:lnTo>
                <a:lnTo>
                  <a:pt x="3627" y="5220"/>
                </a:lnTo>
                <a:lnTo>
                  <a:pt x="3642" y="5233"/>
                </a:lnTo>
                <a:lnTo>
                  <a:pt x="3658" y="5245"/>
                </a:lnTo>
                <a:lnTo>
                  <a:pt x="3674" y="5257"/>
                </a:lnTo>
                <a:lnTo>
                  <a:pt x="3690" y="5267"/>
                </a:lnTo>
                <a:lnTo>
                  <a:pt x="3708" y="5277"/>
                </a:lnTo>
                <a:lnTo>
                  <a:pt x="3725" y="5286"/>
                </a:lnTo>
                <a:lnTo>
                  <a:pt x="3743" y="5294"/>
                </a:lnTo>
                <a:lnTo>
                  <a:pt x="3763" y="5301"/>
                </a:lnTo>
                <a:lnTo>
                  <a:pt x="3781" y="5308"/>
                </a:lnTo>
                <a:lnTo>
                  <a:pt x="3801" y="5313"/>
                </a:lnTo>
                <a:lnTo>
                  <a:pt x="3821" y="5317"/>
                </a:lnTo>
                <a:lnTo>
                  <a:pt x="3841" y="5320"/>
                </a:lnTo>
                <a:lnTo>
                  <a:pt x="3863" y="5323"/>
                </a:lnTo>
                <a:lnTo>
                  <a:pt x="3883" y="5324"/>
                </a:lnTo>
                <a:lnTo>
                  <a:pt x="3905" y="5325"/>
                </a:lnTo>
                <a:lnTo>
                  <a:pt x="3907" y="5325"/>
                </a:lnTo>
                <a:close/>
                <a:moveTo>
                  <a:pt x="5249" y="4446"/>
                </a:moveTo>
                <a:lnTo>
                  <a:pt x="5093" y="4446"/>
                </a:lnTo>
                <a:lnTo>
                  <a:pt x="5093" y="4972"/>
                </a:lnTo>
                <a:lnTo>
                  <a:pt x="5092" y="4993"/>
                </a:lnTo>
                <a:lnTo>
                  <a:pt x="5088" y="5015"/>
                </a:lnTo>
                <a:lnTo>
                  <a:pt x="5083" y="5034"/>
                </a:lnTo>
                <a:lnTo>
                  <a:pt x="5078" y="5051"/>
                </a:lnTo>
                <a:lnTo>
                  <a:pt x="5072" y="5065"/>
                </a:lnTo>
                <a:lnTo>
                  <a:pt x="5065" y="5078"/>
                </a:lnTo>
                <a:lnTo>
                  <a:pt x="5058" y="5091"/>
                </a:lnTo>
                <a:lnTo>
                  <a:pt x="5049" y="5103"/>
                </a:lnTo>
                <a:lnTo>
                  <a:pt x="5038" y="5116"/>
                </a:lnTo>
                <a:lnTo>
                  <a:pt x="5028" y="5128"/>
                </a:lnTo>
                <a:lnTo>
                  <a:pt x="5016" y="5139"/>
                </a:lnTo>
                <a:lnTo>
                  <a:pt x="5004" y="5149"/>
                </a:lnTo>
                <a:lnTo>
                  <a:pt x="4990" y="5160"/>
                </a:lnTo>
                <a:lnTo>
                  <a:pt x="4976" y="5168"/>
                </a:lnTo>
                <a:lnTo>
                  <a:pt x="4961" y="5176"/>
                </a:lnTo>
                <a:lnTo>
                  <a:pt x="4945" y="5182"/>
                </a:lnTo>
                <a:lnTo>
                  <a:pt x="4927" y="5188"/>
                </a:lnTo>
                <a:lnTo>
                  <a:pt x="4910" y="5191"/>
                </a:lnTo>
                <a:lnTo>
                  <a:pt x="4891" y="5194"/>
                </a:lnTo>
                <a:lnTo>
                  <a:pt x="4872" y="5195"/>
                </a:lnTo>
                <a:lnTo>
                  <a:pt x="4859" y="5194"/>
                </a:lnTo>
                <a:lnTo>
                  <a:pt x="4847" y="5193"/>
                </a:lnTo>
                <a:lnTo>
                  <a:pt x="4835" y="5192"/>
                </a:lnTo>
                <a:lnTo>
                  <a:pt x="4823" y="5190"/>
                </a:lnTo>
                <a:lnTo>
                  <a:pt x="4813" y="5187"/>
                </a:lnTo>
                <a:lnTo>
                  <a:pt x="4803" y="5183"/>
                </a:lnTo>
                <a:lnTo>
                  <a:pt x="4792" y="5180"/>
                </a:lnTo>
                <a:lnTo>
                  <a:pt x="4783" y="5175"/>
                </a:lnTo>
                <a:lnTo>
                  <a:pt x="4774" y="5170"/>
                </a:lnTo>
                <a:lnTo>
                  <a:pt x="4766" y="5164"/>
                </a:lnTo>
                <a:lnTo>
                  <a:pt x="4758" y="5157"/>
                </a:lnTo>
                <a:lnTo>
                  <a:pt x="4750" y="5150"/>
                </a:lnTo>
                <a:lnTo>
                  <a:pt x="4742" y="5143"/>
                </a:lnTo>
                <a:lnTo>
                  <a:pt x="4736" y="5136"/>
                </a:lnTo>
                <a:lnTo>
                  <a:pt x="4729" y="5127"/>
                </a:lnTo>
                <a:lnTo>
                  <a:pt x="4724" y="5119"/>
                </a:lnTo>
                <a:lnTo>
                  <a:pt x="4718" y="5110"/>
                </a:lnTo>
                <a:lnTo>
                  <a:pt x="4713" y="5099"/>
                </a:lnTo>
                <a:lnTo>
                  <a:pt x="4709" y="5089"/>
                </a:lnTo>
                <a:lnTo>
                  <a:pt x="4704" y="5079"/>
                </a:lnTo>
                <a:lnTo>
                  <a:pt x="4697" y="5055"/>
                </a:lnTo>
                <a:lnTo>
                  <a:pt x="4690" y="5032"/>
                </a:lnTo>
                <a:lnTo>
                  <a:pt x="4686" y="5005"/>
                </a:lnTo>
                <a:lnTo>
                  <a:pt x="4683" y="4979"/>
                </a:lnTo>
                <a:lnTo>
                  <a:pt x="4681" y="4950"/>
                </a:lnTo>
                <a:lnTo>
                  <a:pt x="4680" y="4920"/>
                </a:lnTo>
                <a:lnTo>
                  <a:pt x="4680" y="4446"/>
                </a:lnTo>
                <a:lnTo>
                  <a:pt x="4524" y="4446"/>
                </a:lnTo>
                <a:lnTo>
                  <a:pt x="4524" y="4948"/>
                </a:lnTo>
                <a:lnTo>
                  <a:pt x="4525" y="4976"/>
                </a:lnTo>
                <a:lnTo>
                  <a:pt x="4526" y="5001"/>
                </a:lnTo>
                <a:lnTo>
                  <a:pt x="4528" y="5027"/>
                </a:lnTo>
                <a:lnTo>
                  <a:pt x="4531" y="5050"/>
                </a:lnTo>
                <a:lnTo>
                  <a:pt x="4535" y="5073"/>
                </a:lnTo>
                <a:lnTo>
                  <a:pt x="4540" y="5094"/>
                </a:lnTo>
                <a:lnTo>
                  <a:pt x="4545" y="5115"/>
                </a:lnTo>
                <a:lnTo>
                  <a:pt x="4552" y="5134"/>
                </a:lnTo>
                <a:lnTo>
                  <a:pt x="4559" y="5151"/>
                </a:lnTo>
                <a:lnTo>
                  <a:pt x="4566" y="5169"/>
                </a:lnTo>
                <a:lnTo>
                  <a:pt x="4574" y="5184"/>
                </a:lnTo>
                <a:lnTo>
                  <a:pt x="4582" y="5199"/>
                </a:lnTo>
                <a:lnTo>
                  <a:pt x="4591" y="5213"/>
                </a:lnTo>
                <a:lnTo>
                  <a:pt x="4602" y="5226"/>
                </a:lnTo>
                <a:lnTo>
                  <a:pt x="4612" y="5238"/>
                </a:lnTo>
                <a:lnTo>
                  <a:pt x="4622" y="5249"/>
                </a:lnTo>
                <a:lnTo>
                  <a:pt x="4633" y="5260"/>
                </a:lnTo>
                <a:lnTo>
                  <a:pt x="4644" y="5269"/>
                </a:lnTo>
                <a:lnTo>
                  <a:pt x="4656" y="5277"/>
                </a:lnTo>
                <a:lnTo>
                  <a:pt x="4668" y="5285"/>
                </a:lnTo>
                <a:lnTo>
                  <a:pt x="4680" y="5291"/>
                </a:lnTo>
                <a:lnTo>
                  <a:pt x="4692" y="5297"/>
                </a:lnTo>
                <a:lnTo>
                  <a:pt x="4705" y="5303"/>
                </a:lnTo>
                <a:lnTo>
                  <a:pt x="4717" y="5308"/>
                </a:lnTo>
                <a:lnTo>
                  <a:pt x="4730" y="5313"/>
                </a:lnTo>
                <a:lnTo>
                  <a:pt x="4743" y="5316"/>
                </a:lnTo>
                <a:lnTo>
                  <a:pt x="4756" y="5319"/>
                </a:lnTo>
                <a:lnTo>
                  <a:pt x="4769" y="5321"/>
                </a:lnTo>
                <a:lnTo>
                  <a:pt x="4796" y="5324"/>
                </a:lnTo>
                <a:lnTo>
                  <a:pt x="4821" y="5325"/>
                </a:lnTo>
                <a:lnTo>
                  <a:pt x="4849" y="5324"/>
                </a:lnTo>
                <a:lnTo>
                  <a:pt x="4875" y="5321"/>
                </a:lnTo>
                <a:lnTo>
                  <a:pt x="4900" y="5316"/>
                </a:lnTo>
                <a:lnTo>
                  <a:pt x="4924" y="5310"/>
                </a:lnTo>
                <a:lnTo>
                  <a:pt x="4947" y="5301"/>
                </a:lnTo>
                <a:lnTo>
                  <a:pt x="4967" y="5292"/>
                </a:lnTo>
                <a:lnTo>
                  <a:pt x="4986" y="5282"/>
                </a:lnTo>
                <a:lnTo>
                  <a:pt x="5005" y="5271"/>
                </a:lnTo>
                <a:lnTo>
                  <a:pt x="5022" y="5259"/>
                </a:lnTo>
                <a:lnTo>
                  <a:pt x="5037" y="5245"/>
                </a:lnTo>
                <a:lnTo>
                  <a:pt x="5052" y="5232"/>
                </a:lnTo>
                <a:lnTo>
                  <a:pt x="5065" y="5219"/>
                </a:lnTo>
                <a:lnTo>
                  <a:pt x="5077" y="5205"/>
                </a:lnTo>
                <a:lnTo>
                  <a:pt x="5087" y="5191"/>
                </a:lnTo>
                <a:lnTo>
                  <a:pt x="5097" y="5178"/>
                </a:lnTo>
                <a:lnTo>
                  <a:pt x="5105" y="5165"/>
                </a:lnTo>
                <a:lnTo>
                  <a:pt x="5108" y="5165"/>
                </a:lnTo>
                <a:lnTo>
                  <a:pt x="5117" y="5305"/>
                </a:lnTo>
                <a:lnTo>
                  <a:pt x="5256" y="5305"/>
                </a:lnTo>
                <a:lnTo>
                  <a:pt x="5254" y="5279"/>
                </a:lnTo>
                <a:lnTo>
                  <a:pt x="5252" y="5252"/>
                </a:lnTo>
                <a:lnTo>
                  <a:pt x="5251" y="5225"/>
                </a:lnTo>
                <a:lnTo>
                  <a:pt x="5250" y="5195"/>
                </a:lnTo>
                <a:lnTo>
                  <a:pt x="5249" y="5166"/>
                </a:lnTo>
                <a:lnTo>
                  <a:pt x="5249" y="5134"/>
                </a:lnTo>
                <a:lnTo>
                  <a:pt x="5249" y="5102"/>
                </a:lnTo>
                <a:lnTo>
                  <a:pt x="5249" y="5069"/>
                </a:lnTo>
                <a:lnTo>
                  <a:pt x="5249" y="4446"/>
                </a:lnTo>
                <a:close/>
                <a:moveTo>
                  <a:pt x="5507" y="5305"/>
                </a:moveTo>
                <a:lnTo>
                  <a:pt x="5663" y="5305"/>
                </a:lnTo>
                <a:lnTo>
                  <a:pt x="5663" y="4845"/>
                </a:lnTo>
                <a:lnTo>
                  <a:pt x="5664" y="4827"/>
                </a:lnTo>
                <a:lnTo>
                  <a:pt x="5665" y="4808"/>
                </a:lnTo>
                <a:lnTo>
                  <a:pt x="5666" y="4790"/>
                </a:lnTo>
                <a:lnTo>
                  <a:pt x="5669" y="4773"/>
                </a:lnTo>
                <a:lnTo>
                  <a:pt x="5673" y="4751"/>
                </a:lnTo>
                <a:lnTo>
                  <a:pt x="5679" y="4731"/>
                </a:lnTo>
                <a:lnTo>
                  <a:pt x="5687" y="4711"/>
                </a:lnTo>
                <a:lnTo>
                  <a:pt x="5695" y="4693"/>
                </a:lnTo>
                <a:lnTo>
                  <a:pt x="5705" y="4676"/>
                </a:lnTo>
                <a:lnTo>
                  <a:pt x="5715" y="4659"/>
                </a:lnTo>
                <a:lnTo>
                  <a:pt x="5727" y="4644"/>
                </a:lnTo>
                <a:lnTo>
                  <a:pt x="5741" y="4630"/>
                </a:lnTo>
                <a:lnTo>
                  <a:pt x="5754" y="4617"/>
                </a:lnTo>
                <a:lnTo>
                  <a:pt x="5769" y="4606"/>
                </a:lnTo>
                <a:lnTo>
                  <a:pt x="5786" y="4596"/>
                </a:lnTo>
                <a:lnTo>
                  <a:pt x="5802" y="4589"/>
                </a:lnTo>
                <a:lnTo>
                  <a:pt x="5820" y="4582"/>
                </a:lnTo>
                <a:lnTo>
                  <a:pt x="5839" y="4578"/>
                </a:lnTo>
                <a:lnTo>
                  <a:pt x="5858" y="4575"/>
                </a:lnTo>
                <a:lnTo>
                  <a:pt x="5878" y="4573"/>
                </a:lnTo>
                <a:lnTo>
                  <a:pt x="5894" y="4573"/>
                </a:lnTo>
                <a:lnTo>
                  <a:pt x="5907" y="4575"/>
                </a:lnTo>
                <a:lnTo>
                  <a:pt x="5919" y="4576"/>
                </a:lnTo>
                <a:lnTo>
                  <a:pt x="5931" y="4578"/>
                </a:lnTo>
                <a:lnTo>
                  <a:pt x="5931" y="4430"/>
                </a:lnTo>
                <a:lnTo>
                  <a:pt x="5921" y="4429"/>
                </a:lnTo>
                <a:lnTo>
                  <a:pt x="5911" y="4427"/>
                </a:lnTo>
                <a:lnTo>
                  <a:pt x="5900" y="4426"/>
                </a:lnTo>
                <a:lnTo>
                  <a:pt x="5889" y="4426"/>
                </a:lnTo>
                <a:lnTo>
                  <a:pt x="5869" y="4427"/>
                </a:lnTo>
                <a:lnTo>
                  <a:pt x="5850" y="4430"/>
                </a:lnTo>
                <a:lnTo>
                  <a:pt x="5831" y="4434"/>
                </a:lnTo>
                <a:lnTo>
                  <a:pt x="5813" y="4440"/>
                </a:lnTo>
                <a:lnTo>
                  <a:pt x="5795" y="4447"/>
                </a:lnTo>
                <a:lnTo>
                  <a:pt x="5777" y="4455"/>
                </a:lnTo>
                <a:lnTo>
                  <a:pt x="5761" y="4465"/>
                </a:lnTo>
                <a:lnTo>
                  <a:pt x="5745" y="4478"/>
                </a:lnTo>
                <a:lnTo>
                  <a:pt x="5729" y="4490"/>
                </a:lnTo>
                <a:lnTo>
                  <a:pt x="5715" y="4504"/>
                </a:lnTo>
                <a:lnTo>
                  <a:pt x="5701" y="4519"/>
                </a:lnTo>
                <a:lnTo>
                  <a:pt x="5689" y="4537"/>
                </a:lnTo>
                <a:lnTo>
                  <a:pt x="5677" y="4554"/>
                </a:lnTo>
                <a:lnTo>
                  <a:pt x="5666" y="4573"/>
                </a:lnTo>
                <a:lnTo>
                  <a:pt x="5657" y="4593"/>
                </a:lnTo>
                <a:lnTo>
                  <a:pt x="5650" y="4614"/>
                </a:lnTo>
                <a:lnTo>
                  <a:pt x="5644" y="4614"/>
                </a:lnTo>
                <a:lnTo>
                  <a:pt x="5637" y="4446"/>
                </a:lnTo>
                <a:lnTo>
                  <a:pt x="5500" y="4446"/>
                </a:lnTo>
                <a:lnTo>
                  <a:pt x="5502" y="4477"/>
                </a:lnTo>
                <a:lnTo>
                  <a:pt x="5504" y="4507"/>
                </a:lnTo>
                <a:lnTo>
                  <a:pt x="5505" y="4539"/>
                </a:lnTo>
                <a:lnTo>
                  <a:pt x="5506" y="4571"/>
                </a:lnTo>
                <a:lnTo>
                  <a:pt x="5507" y="4605"/>
                </a:lnTo>
                <a:lnTo>
                  <a:pt x="5507" y="4641"/>
                </a:lnTo>
                <a:lnTo>
                  <a:pt x="5507" y="4677"/>
                </a:lnTo>
                <a:lnTo>
                  <a:pt x="5507" y="4713"/>
                </a:lnTo>
                <a:lnTo>
                  <a:pt x="5507" y="5305"/>
                </a:lnTo>
                <a:close/>
                <a:moveTo>
                  <a:pt x="6655" y="5155"/>
                </a:moveTo>
                <a:lnTo>
                  <a:pt x="6638" y="5164"/>
                </a:lnTo>
                <a:lnTo>
                  <a:pt x="6619" y="5171"/>
                </a:lnTo>
                <a:lnTo>
                  <a:pt x="6599" y="5177"/>
                </a:lnTo>
                <a:lnTo>
                  <a:pt x="6577" y="5184"/>
                </a:lnTo>
                <a:lnTo>
                  <a:pt x="6552" y="5189"/>
                </a:lnTo>
                <a:lnTo>
                  <a:pt x="6524" y="5193"/>
                </a:lnTo>
                <a:lnTo>
                  <a:pt x="6496" y="5195"/>
                </a:lnTo>
                <a:lnTo>
                  <a:pt x="6463" y="5196"/>
                </a:lnTo>
                <a:lnTo>
                  <a:pt x="6448" y="5196"/>
                </a:lnTo>
                <a:lnTo>
                  <a:pt x="6433" y="5195"/>
                </a:lnTo>
                <a:lnTo>
                  <a:pt x="6417" y="5193"/>
                </a:lnTo>
                <a:lnTo>
                  <a:pt x="6402" y="5191"/>
                </a:lnTo>
                <a:lnTo>
                  <a:pt x="6388" y="5188"/>
                </a:lnTo>
                <a:lnTo>
                  <a:pt x="6373" y="5184"/>
                </a:lnTo>
                <a:lnTo>
                  <a:pt x="6359" y="5180"/>
                </a:lnTo>
                <a:lnTo>
                  <a:pt x="6345" y="5175"/>
                </a:lnTo>
                <a:lnTo>
                  <a:pt x="6332" y="5169"/>
                </a:lnTo>
                <a:lnTo>
                  <a:pt x="6319" y="5163"/>
                </a:lnTo>
                <a:lnTo>
                  <a:pt x="6307" y="5155"/>
                </a:lnTo>
                <a:lnTo>
                  <a:pt x="6295" y="5147"/>
                </a:lnTo>
                <a:lnTo>
                  <a:pt x="6283" y="5139"/>
                </a:lnTo>
                <a:lnTo>
                  <a:pt x="6271" y="5130"/>
                </a:lnTo>
                <a:lnTo>
                  <a:pt x="6261" y="5121"/>
                </a:lnTo>
                <a:lnTo>
                  <a:pt x="6251" y="5111"/>
                </a:lnTo>
                <a:lnTo>
                  <a:pt x="6241" y="5100"/>
                </a:lnTo>
                <a:lnTo>
                  <a:pt x="6232" y="5089"/>
                </a:lnTo>
                <a:lnTo>
                  <a:pt x="6223" y="5077"/>
                </a:lnTo>
                <a:lnTo>
                  <a:pt x="6215" y="5065"/>
                </a:lnTo>
                <a:lnTo>
                  <a:pt x="6207" y="5051"/>
                </a:lnTo>
                <a:lnTo>
                  <a:pt x="6201" y="5038"/>
                </a:lnTo>
                <a:lnTo>
                  <a:pt x="6194" y="5024"/>
                </a:lnTo>
                <a:lnTo>
                  <a:pt x="6189" y="5009"/>
                </a:lnTo>
                <a:lnTo>
                  <a:pt x="6184" y="4994"/>
                </a:lnTo>
                <a:lnTo>
                  <a:pt x="6178" y="4979"/>
                </a:lnTo>
                <a:lnTo>
                  <a:pt x="6174" y="4962"/>
                </a:lnTo>
                <a:lnTo>
                  <a:pt x="6171" y="4946"/>
                </a:lnTo>
                <a:lnTo>
                  <a:pt x="6169" y="4929"/>
                </a:lnTo>
                <a:lnTo>
                  <a:pt x="6167" y="4911"/>
                </a:lnTo>
                <a:lnTo>
                  <a:pt x="6166" y="4894"/>
                </a:lnTo>
                <a:lnTo>
                  <a:pt x="6165" y="4876"/>
                </a:lnTo>
                <a:lnTo>
                  <a:pt x="6166" y="4858"/>
                </a:lnTo>
                <a:lnTo>
                  <a:pt x="6167" y="4842"/>
                </a:lnTo>
                <a:lnTo>
                  <a:pt x="6168" y="4827"/>
                </a:lnTo>
                <a:lnTo>
                  <a:pt x="6170" y="4810"/>
                </a:lnTo>
                <a:lnTo>
                  <a:pt x="6173" y="4795"/>
                </a:lnTo>
                <a:lnTo>
                  <a:pt x="6176" y="4780"/>
                </a:lnTo>
                <a:lnTo>
                  <a:pt x="6181" y="4764"/>
                </a:lnTo>
                <a:lnTo>
                  <a:pt x="6186" y="4750"/>
                </a:lnTo>
                <a:lnTo>
                  <a:pt x="6191" y="4736"/>
                </a:lnTo>
                <a:lnTo>
                  <a:pt x="6197" y="4722"/>
                </a:lnTo>
                <a:lnTo>
                  <a:pt x="6203" y="4707"/>
                </a:lnTo>
                <a:lnTo>
                  <a:pt x="6210" y="4695"/>
                </a:lnTo>
                <a:lnTo>
                  <a:pt x="6217" y="4682"/>
                </a:lnTo>
                <a:lnTo>
                  <a:pt x="6225" y="4669"/>
                </a:lnTo>
                <a:lnTo>
                  <a:pt x="6235" y="4657"/>
                </a:lnTo>
                <a:lnTo>
                  <a:pt x="6244" y="4646"/>
                </a:lnTo>
                <a:lnTo>
                  <a:pt x="6253" y="4636"/>
                </a:lnTo>
                <a:lnTo>
                  <a:pt x="6264" y="4626"/>
                </a:lnTo>
                <a:lnTo>
                  <a:pt x="6274" y="4615"/>
                </a:lnTo>
                <a:lnTo>
                  <a:pt x="6287" y="4606"/>
                </a:lnTo>
                <a:lnTo>
                  <a:pt x="6299" y="4598"/>
                </a:lnTo>
                <a:lnTo>
                  <a:pt x="6311" y="4590"/>
                </a:lnTo>
                <a:lnTo>
                  <a:pt x="6324" y="4583"/>
                </a:lnTo>
                <a:lnTo>
                  <a:pt x="6339" y="4577"/>
                </a:lnTo>
                <a:lnTo>
                  <a:pt x="6353" y="4570"/>
                </a:lnTo>
                <a:lnTo>
                  <a:pt x="6368" y="4565"/>
                </a:lnTo>
                <a:lnTo>
                  <a:pt x="6384" y="4561"/>
                </a:lnTo>
                <a:lnTo>
                  <a:pt x="6400" y="4557"/>
                </a:lnTo>
                <a:lnTo>
                  <a:pt x="6416" y="4554"/>
                </a:lnTo>
                <a:lnTo>
                  <a:pt x="6434" y="4552"/>
                </a:lnTo>
                <a:lnTo>
                  <a:pt x="6451" y="4551"/>
                </a:lnTo>
                <a:lnTo>
                  <a:pt x="6469" y="4551"/>
                </a:lnTo>
                <a:lnTo>
                  <a:pt x="6500" y="4551"/>
                </a:lnTo>
                <a:lnTo>
                  <a:pt x="6529" y="4554"/>
                </a:lnTo>
                <a:lnTo>
                  <a:pt x="6554" y="4558"/>
                </a:lnTo>
                <a:lnTo>
                  <a:pt x="6578" y="4563"/>
                </a:lnTo>
                <a:lnTo>
                  <a:pt x="6599" y="4569"/>
                </a:lnTo>
                <a:lnTo>
                  <a:pt x="6618" y="4577"/>
                </a:lnTo>
                <a:lnTo>
                  <a:pt x="6635" y="4584"/>
                </a:lnTo>
                <a:lnTo>
                  <a:pt x="6650" y="4591"/>
                </a:lnTo>
                <a:lnTo>
                  <a:pt x="6686" y="4472"/>
                </a:lnTo>
                <a:lnTo>
                  <a:pt x="6667" y="4464"/>
                </a:lnTo>
                <a:lnTo>
                  <a:pt x="6647" y="4455"/>
                </a:lnTo>
                <a:lnTo>
                  <a:pt x="6622" y="4448"/>
                </a:lnTo>
                <a:lnTo>
                  <a:pt x="6596" y="4441"/>
                </a:lnTo>
                <a:lnTo>
                  <a:pt x="6567" y="4435"/>
                </a:lnTo>
                <a:lnTo>
                  <a:pt x="6536" y="4431"/>
                </a:lnTo>
                <a:lnTo>
                  <a:pt x="6503" y="4427"/>
                </a:lnTo>
                <a:lnTo>
                  <a:pt x="6469" y="4426"/>
                </a:lnTo>
                <a:lnTo>
                  <a:pt x="6443" y="4426"/>
                </a:lnTo>
                <a:lnTo>
                  <a:pt x="6417" y="4429"/>
                </a:lnTo>
                <a:lnTo>
                  <a:pt x="6393" y="4432"/>
                </a:lnTo>
                <a:lnTo>
                  <a:pt x="6368" y="4435"/>
                </a:lnTo>
                <a:lnTo>
                  <a:pt x="6345" y="4440"/>
                </a:lnTo>
                <a:lnTo>
                  <a:pt x="6322" y="4446"/>
                </a:lnTo>
                <a:lnTo>
                  <a:pt x="6300" y="4453"/>
                </a:lnTo>
                <a:lnTo>
                  <a:pt x="6278" y="4460"/>
                </a:lnTo>
                <a:lnTo>
                  <a:pt x="6258" y="4469"/>
                </a:lnTo>
                <a:lnTo>
                  <a:pt x="6238" y="4480"/>
                </a:lnTo>
                <a:lnTo>
                  <a:pt x="6218" y="4490"/>
                </a:lnTo>
                <a:lnTo>
                  <a:pt x="6200" y="4501"/>
                </a:lnTo>
                <a:lnTo>
                  <a:pt x="6182" y="4514"/>
                </a:lnTo>
                <a:lnTo>
                  <a:pt x="6165" y="4528"/>
                </a:lnTo>
                <a:lnTo>
                  <a:pt x="6149" y="4541"/>
                </a:lnTo>
                <a:lnTo>
                  <a:pt x="6134" y="4556"/>
                </a:lnTo>
                <a:lnTo>
                  <a:pt x="6118" y="4571"/>
                </a:lnTo>
                <a:lnTo>
                  <a:pt x="6105" y="4588"/>
                </a:lnTo>
                <a:lnTo>
                  <a:pt x="6092" y="4605"/>
                </a:lnTo>
                <a:lnTo>
                  <a:pt x="6079" y="4624"/>
                </a:lnTo>
                <a:lnTo>
                  <a:pt x="6068" y="4642"/>
                </a:lnTo>
                <a:lnTo>
                  <a:pt x="6058" y="4661"/>
                </a:lnTo>
                <a:lnTo>
                  <a:pt x="6049" y="4681"/>
                </a:lnTo>
                <a:lnTo>
                  <a:pt x="6041" y="4701"/>
                </a:lnTo>
                <a:lnTo>
                  <a:pt x="6033" y="4723"/>
                </a:lnTo>
                <a:lnTo>
                  <a:pt x="6026" y="4744"/>
                </a:lnTo>
                <a:lnTo>
                  <a:pt x="6020" y="4765"/>
                </a:lnTo>
                <a:lnTo>
                  <a:pt x="6016" y="4789"/>
                </a:lnTo>
                <a:lnTo>
                  <a:pt x="6012" y="4811"/>
                </a:lnTo>
                <a:lnTo>
                  <a:pt x="6010" y="4836"/>
                </a:lnTo>
                <a:lnTo>
                  <a:pt x="6008" y="4859"/>
                </a:lnTo>
                <a:lnTo>
                  <a:pt x="6008" y="4884"/>
                </a:lnTo>
                <a:lnTo>
                  <a:pt x="6008" y="4908"/>
                </a:lnTo>
                <a:lnTo>
                  <a:pt x="6010" y="4933"/>
                </a:lnTo>
                <a:lnTo>
                  <a:pt x="6012" y="4955"/>
                </a:lnTo>
                <a:lnTo>
                  <a:pt x="6015" y="4979"/>
                </a:lnTo>
                <a:lnTo>
                  <a:pt x="6019" y="5000"/>
                </a:lnTo>
                <a:lnTo>
                  <a:pt x="6025" y="5023"/>
                </a:lnTo>
                <a:lnTo>
                  <a:pt x="6032" y="5043"/>
                </a:lnTo>
                <a:lnTo>
                  <a:pt x="6038" y="5064"/>
                </a:lnTo>
                <a:lnTo>
                  <a:pt x="6046" y="5083"/>
                </a:lnTo>
                <a:lnTo>
                  <a:pt x="6055" y="5102"/>
                </a:lnTo>
                <a:lnTo>
                  <a:pt x="6064" y="5121"/>
                </a:lnTo>
                <a:lnTo>
                  <a:pt x="6074" y="5138"/>
                </a:lnTo>
                <a:lnTo>
                  <a:pt x="6086" y="5155"/>
                </a:lnTo>
                <a:lnTo>
                  <a:pt x="6098" y="5172"/>
                </a:lnTo>
                <a:lnTo>
                  <a:pt x="6111" y="5187"/>
                </a:lnTo>
                <a:lnTo>
                  <a:pt x="6124" y="5202"/>
                </a:lnTo>
                <a:lnTo>
                  <a:pt x="6139" y="5216"/>
                </a:lnTo>
                <a:lnTo>
                  <a:pt x="6154" y="5229"/>
                </a:lnTo>
                <a:lnTo>
                  <a:pt x="6169" y="5242"/>
                </a:lnTo>
                <a:lnTo>
                  <a:pt x="6187" y="5253"/>
                </a:lnTo>
                <a:lnTo>
                  <a:pt x="6203" y="5264"/>
                </a:lnTo>
                <a:lnTo>
                  <a:pt x="6221" y="5274"/>
                </a:lnTo>
                <a:lnTo>
                  <a:pt x="6240" y="5283"/>
                </a:lnTo>
                <a:lnTo>
                  <a:pt x="6259" y="5291"/>
                </a:lnTo>
                <a:lnTo>
                  <a:pt x="6280" y="5298"/>
                </a:lnTo>
                <a:lnTo>
                  <a:pt x="6300" y="5305"/>
                </a:lnTo>
                <a:lnTo>
                  <a:pt x="6320" y="5311"/>
                </a:lnTo>
                <a:lnTo>
                  <a:pt x="6343" y="5315"/>
                </a:lnTo>
                <a:lnTo>
                  <a:pt x="6365" y="5319"/>
                </a:lnTo>
                <a:lnTo>
                  <a:pt x="6388" y="5321"/>
                </a:lnTo>
                <a:lnTo>
                  <a:pt x="6411" y="5323"/>
                </a:lnTo>
                <a:lnTo>
                  <a:pt x="6436" y="5323"/>
                </a:lnTo>
                <a:lnTo>
                  <a:pt x="6457" y="5323"/>
                </a:lnTo>
                <a:lnTo>
                  <a:pt x="6478" y="5322"/>
                </a:lnTo>
                <a:lnTo>
                  <a:pt x="6498" y="5320"/>
                </a:lnTo>
                <a:lnTo>
                  <a:pt x="6516" y="5318"/>
                </a:lnTo>
                <a:lnTo>
                  <a:pt x="6553" y="5313"/>
                </a:lnTo>
                <a:lnTo>
                  <a:pt x="6587" y="5306"/>
                </a:lnTo>
                <a:lnTo>
                  <a:pt x="6616" y="5297"/>
                </a:lnTo>
                <a:lnTo>
                  <a:pt x="6643" y="5289"/>
                </a:lnTo>
                <a:lnTo>
                  <a:pt x="6664" y="5281"/>
                </a:lnTo>
                <a:lnTo>
                  <a:pt x="6682" y="5273"/>
                </a:lnTo>
                <a:lnTo>
                  <a:pt x="6655" y="5155"/>
                </a:lnTo>
                <a:close/>
                <a:moveTo>
                  <a:pt x="7020" y="5305"/>
                </a:moveTo>
                <a:lnTo>
                  <a:pt x="7020" y="4446"/>
                </a:lnTo>
                <a:lnTo>
                  <a:pt x="6864" y="4446"/>
                </a:lnTo>
                <a:lnTo>
                  <a:pt x="6864" y="5305"/>
                </a:lnTo>
                <a:lnTo>
                  <a:pt x="7020" y="5305"/>
                </a:lnTo>
                <a:close/>
                <a:moveTo>
                  <a:pt x="6941" y="4302"/>
                </a:moveTo>
                <a:lnTo>
                  <a:pt x="6952" y="4302"/>
                </a:lnTo>
                <a:lnTo>
                  <a:pt x="6962" y="4300"/>
                </a:lnTo>
                <a:lnTo>
                  <a:pt x="6973" y="4298"/>
                </a:lnTo>
                <a:lnTo>
                  <a:pt x="6982" y="4295"/>
                </a:lnTo>
                <a:lnTo>
                  <a:pt x="6991" y="4290"/>
                </a:lnTo>
                <a:lnTo>
                  <a:pt x="6998" y="4286"/>
                </a:lnTo>
                <a:lnTo>
                  <a:pt x="7006" y="4279"/>
                </a:lnTo>
                <a:lnTo>
                  <a:pt x="7012" y="4273"/>
                </a:lnTo>
                <a:lnTo>
                  <a:pt x="7018" y="4266"/>
                </a:lnTo>
                <a:lnTo>
                  <a:pt x="7024" y="4259"/>
                </a:lnTo>
                <a:lnTo>
                  <a:pt x="7029" y="4251"/>
                </a:lnTo>
                <a:lnTo>
                  <a:pt x="7032" y="4243"/>
                </a:lnTo>
                <a:lnTo>
                  <a:pt x="7035" y="4235"/>
                </a:lnTo>
                <a:lnTo>
                  <a:pt x="7037" y="4225"/>
                </a:lnTo>
                <a:lnTo>
                  <a:pt x="7038" y="4216"/>
                </a:lnTo>
                <a:lnTo>
                  <a:pt x="7039" y="4206"/>
                </a:lnTo>
                <a:lnTo>
                  <a:pt x="7038" y="4196"/>
                </a:lnTo>
                <a:lnTo>
                  <a:pt x="7037" y="4187"/>
                </a:lnTo>
                <a:lnTo>
                  <a:pt x="7035" y="4176"/>
                </a:lnTo>
                <a:lnTo>
                  <a:pt x="7032" y="4167"/>
                </a:lnTo>
                <a:lnTo>
                  <a:pt x="7028" y="4159"/>
                </a:lnTo>
                <a:lnTo>
                  <a:pt x="7024" y="4151"/>
                </a:lnTo>
                <a:lnTo>
                  <a:pt x="7018" y="4144"/>
                </a:lnTo>
                <a:lnTo>
                  <a:pt x="7012" y="4137"/>
                </a:lnTo>
                <a:lnTo>
                  <a:pt x="7005" y="4130"/>
                </a:lnTo>
                <a:lnTo>
                  <a:pt x="6998" y="4125"/>
                </a:lnTo>
                <a:lnTo>
                  <a:pt x="6990" y="4120"/>
                </a:lnTo>
                <a:lnTo>
                  <a:pt x="6982" y="4116"/>
                </a:lnTo>
                <a:lnTo>
                  <a:pt x="6973" y="4113"/>
                </a:lnTo>
                <a:lnTo>
                  <a:pt x="6963" y="4110"/>
                </a:lnTo>
                <a:lnTo>
                  <a:pt x="6953" y="4109"/>
                </a:lnTo>
                <a:lnTo>
                  <a:pt x="6943" y="4109"/>
                </a:lnTo>
                <a:lnTo>
                  <a:pt x="6932" y="4109"/>
                </a:lnTo>
                <a:lnTo>
                  <a:pt x="6921" y="4110"/>
                </a:lnTo>
                <a:lnTo>
                  <a:pt x="6912" y="4113"/>
                </a:lnTo>
                <a:lnTo>
                  <a:pt x="6903" y="4116"/>
                </a:lnTo>
                <a:lnTo>
                  <a:pt x="6894" y="4120"/>
                </a:lnTo>
                <a:lnTo>
                  <a:pt x="6886" y="4125"/>
                </a:lnTo>
                <a:lnTo>
                  <a:pt x="6879" y="4130"/>
                </a:lnTo>
                <a:lnTo>
                  <a:pt x="6872" y="4137"/>
                </a:lnTo>
                <a:lnTo>
                  <a:pt x="6866" y="4144"/>
                </a:lnTo>
                <a:lnTo>
                  <a:pt x="6860" y="4151"/>
                </a:lnTo>
                <a:lnTo>
                  <a:pt x="6856" y="4159"/>
                </a:lnTo>
                <a:lnTo>
                  <a:pt x="6852" y="4167"/>
                </a:lnTo>
                <a:lnTo>
                  <a:pt x="6849" y="4176"/>
                </a:lnTo>
                <a:lnTo>
                  <a:pt x="6847" y="4187"/>
                </a:lnTo>
                <a:lnTo>
                  <a:pt x="6846" y="4196"/>
                </a:lnTo>
                <a:lnTo>
                  <a:pt x="6845" y="4206"/>
                </a:lnTo>
                <a:lnTo>
                  <a:pt x="6846" y="4216"/>
                </a:lnTo>
                <a:lnTo>
                  <a:pt x="6847" y="4225"/>
                </a:lnTo>
                <a:lnTo>
                  <a:pt x="6849" y="4235"/>
                </a:lnTo>
                <a:lnTo>
                  <a:pt x="6852" y="4243"/>
                </a:lnTo>
                <a:lnTo>
                  <a:pt x="6855" y="4251"/>
                </a:lnTo>
                <a:lnTo>
                  <a:pt x="6860" y="4259"/>
                </a:lnTo>
                <a:lnTo>
                  <a:pt x="6865" y="4266"/>
                </a:lnTo>
                <a:lnTo>
                  <a:pt x="6871" y="4273"/>
                </a:lnTo>
                <a:lnTo>
                  <a:pt x="6878" y="4279"/>
                </a:lnTo>
                <a:lnTo>
                  <a:pt x="6885" y="4286"/>
                </a:lnTo>
                <a:lnTo>
                  <a:pt x="6892" y="4290"/>
                </a:lnTo>
                <a:lnTo>
                  <a:pt x="6901" y="4295"/>
                </a:lnTo>
                <a:lnTo>
                  <a:pt x="6909" y="4298"/>
                </a:lnTo>
                <a:lnTo>
                  <a:pt x="6918" y="4300"/>
                </a:lnTo>
                <a:lnTo>
                  <a:pt x="6929" y="4302"/>
                </a:lnTo>
                <a:lnTo>
                  <a:pt x="6939" y="4302"/>
                </a:lnTo>
                <a:lnTo>
                  <a:pt x="6941" y="4302"/>
                </a:lnTo>
                <a:close/>
                <a:moveTo>
                  <a:pt x="7280" y="5305"/>
                </a:moveTo>
                <a:lnTo>
                  <a:pt x="7436" y="5305"/>
                </a:lnTo>
                <a:lnTo>
                  <a:pt x="7436" y="4787"/>
                </a:lnTo>
                <a:lnTo>
                  <a:pt x="7437" y="4767"/>
                </a:lnTo>
                <a:lnTo>
                  <a:pt x="7439" y="4748"/>
                </a:lnTo>
                <a:lnTo>
                  <a:pt x="7442" y="4730"/>
                </a:lnTo>
                <a:lnTo>
                  <a:pt x="7447" y="4713"/>
                </a:lnTo>
                <a:lnTo>
                  <a:pt x="7452" y="4698"/>
                </a:lnTo>
                <a:lnTo>
                  <a:pt x="7459" y="4682"/>
                </a:lnTo>
                <a:lnTo>
                  <a:pt x="7468" y="4666"/>
                </a:lnTo>
                <a:lnTo>
                  <a:pt x="7478" y="4652"/>
                </a:lnTo>
                <a:lnTo>
                  <a:pt x="7488" y="4638"/>
                </a:lnTo>
                <a:lnTo>
                  <a:pt x="7499" y="4626"/>
                </a:lnTo>
                <a:lnTo>
                  <a:pt x="7511" y="4612"/>
                </a:lnTo>
                <a:lnTo>
                  <a:pt x="7525" y="4601"/>
                </a:lnTo>
                <a:lnTo>
                  <a:pt x="7538" y="4591"/>
                </a:lnTo>
                <a:lnTo>
                  <a:pt x="7553" y="4582"/>
                </a:lnTo>
                <a:lnTo>
                  <a:pt x="7569" y="4573"/>
                </a:lnTo>
                <a:lnTo>
                  <a:pt x="7585" y="4566"/>
                </a:lnTo>
                <a:lnTo>
                  <a:pt x="7601" y="4561"/>
                </a:lnTo>
                <a:lnTo>
                  <a:pt x="7620" y="4557"/>
                </a:lnTo>
                <a:lnTo>
                  <a:pt x="7638" y="4555"/>
                </a:lnTo>
                <a:lnTo>
                  <a:pt x="7656" y="4554"/>
                </a:lnTo>
                <a:lnTo>
                  <a:pt x="7670" y="4554"/>
                </a:lnTo>
                <a:lnTo>
                  <a:pt x="7683" y="4555"/>
                </a:lnTo>
                <a:lnTo>
                  <a:pt x="7695" y="4557"/>
                </a:lnTo>
                <a:lnTo>
                  <a:pt x="7707" y="4559"/>
                </a:lnTo>
                <a:lnTo>
                  <a:pt x="7719" y="4562"/>
                </a:lnTo>
                <a:lnTo>
                  <a:pt x="7729" y="4565"/>
                </a:lnTo>
                <a:lnTo>
                  <a:pt x="7740" y="4569"/>
                </a:lnTo>
                <a:lnTo>
                  <a:pt x="7749" y="4575"/>
                </a:lnTo>
                <a:lnTo>
                  <a:pt x="7758" y="4580"/>
                </a:lnTo>
                <a:lnTo>
                  <a:pt x="7768" y="4586"/>
                </a:lnTo>
                <a:lnTo>
                  <a:pt x="7776" y="4592"/>
                </a:lnTo>
                <a:lnTo>
                  <a:pt x="7784" y="4598"/>
                </a:lnTo>
                <a:lnTo>
                  <a:pt x="7791" y="4605"/>
                </a:lnTo>
                <a:lnTo>
                  <a:pt x="7798" y="4613"/>
                </a:lnTo>
                <a:lnTo>
                  <a:pt x="7804" y="4621"/>
                </a:lnTo>
                <a:lnTo>
                  <a:pt x="7810" y="4630"/>
                </a:lnTo>
                <a:lnTo>
                  <a:pt x="7817" y="4639"/>
                </a:lnTo>
                <a:lnTo>
                  <a:pt x="7822" y="4648"/>
                </a:lnTo>
                <a:lnTo>
                  <a:pt x="7827" y="4658"/>
                </a:lnTo>
                <a:lnTo>
                  <a:pt x="7831" y="4668"/>
                </a:lnTo>
                <a:lnTo>
                  <a:pt x="7838" y="4689"/>
                </a:lnTo>
                <a:lnTo>
                  <a:pt x="7844" y="4711"/>
                </a:lnTo>
                <a:lnTo>
                  <a:pt x="7849" y="4735"/>
                </a:lnTo>
                <a:lnTo>
                  <a:pt x="7852" y="4759"/>
                </a:lnTo>
                <a:lnTo>
                  <a:pt x="7854" y="4784"/>
                </a:lnTo>
                <a:lnTo>
                  <a:pt x="7855" y="4809"/>
                </a:lnTo>
                <a:lnTo>
                  <a:pt x="7855" y="5305"/>
                </a:lnTo>
                <a:lnTo>
                  <a:pt x="8012" y="5305"/>
                </a:lnTo>
                <a:lnTo>
                  <a:pt x="8012" y="4792"/>
                </a:lnTo>
                <a:lnTo>
                  <a:pt x="8010" y="4765"/>
                </a:lnTo>
                <a:lnTo>
                  <a:pt x="8009" y="4739"/>
                </a:lnTo>
                <a:lnTo>
                  <a:pt x="8006" y="4714"/>
                </a:lnTo>
                <a:lnTo>
                  <a:pt x="8003" y="4692"/>
                </a:lnTo>
                <a:lnTo>
                  <a:pt x="7998" y="4669"/>
                </a:lnTo>
                <a:lnTo>
                  <a:pt x="7993" y="4649"/>
                </a:lnTo>
                <a:lnTo>
                  <a:pt x="7987" y="4629"/>
                </a:lnTo>
                <a:lnTo>
                  <a:pt x="7980" y="4610"/>
                </a:lnTo>
                <a:lnTo>
                  <a:pt x="7973" y="4593"/>
                </a:lnTo>
                <a:lnTo>
                  <a:pt x="7965" y="4577"/>
                </a:lnTo>
                <a:lnTo>
                  <a:pt x="7955" y="4561"/>
                </a:lnTo>
                <a:lnTo>
                  <a:pt x="7946" y="4547"/>
                </a:lnTo>
                <a:lnTo>
                  <a:pt x="7936" y="4534"/>
                </a:lnTo>
                <a:lnTo>
                  <a:pt x="7926" y="4520"/>
                </a:lnTo>
                <a:lnTo>
                  <a:pt x="7916" y="4509"/>
                </a:lnTo>
                <a:lnTo>
                  <a:pt x="7904" y="4499"/>
                </a:lnTo>
                <a:lnTo>
                  <a:pt x="7892" y="4489"/>
                </a:lnTo>
                <a:lnTo>
                  <a:pt x="7881" y="4480"/>
                </a:lnTo>
                <a:lnTo>
                  <a:pt x="7869" y="4471"/>
                </a:lnTo>
                <a:lnTo>
                  <a:pt x="7856" y="4464"/>
                </a:lnTo>
                <a:lnTo>
                  <a:pt x="7843" y="4457"/>
                </a:lnTo>
                <a:lnTo>
                  <a:pt x="7831" y="4452"/>
                </a:lnTo>
                <a:lnTo>
                  <a:pt x="7818" y="4447"/>
                </a:lnTo>
                <a:lnTo>
                  <a:pt x="7805" y="4442"/>
                </a:lnTo>
                <a:lnTo>
                  <a:pt x="7792" y="4438"/>
                </a:lnTo>
                <a:lnTo>
                  <a:pt x="7780" y="4435"/>
                </a:lnTo>
                <a:lnTo>
                  <a:pt x="7768" y="4432"/>
                </a:lnTo>
                <a:lnTo>
                  <a:pt x="7754" y="4430"/>
                </a:lnTo>
                <a:lnTo>
                  <a:pt x="7731" y="4427"/>
                </a:lnTo>
                <a:lnTo>
                  <a:pt x="7707" y="4426"/>
                </a:lnTo>
                <a:lnTo>
                  <a:pt x="7682" y="4427"/>
                </a:lnTo>
                <a:lnTo>
                  <a:pt x="7656" y="4430"/>
                </a:lnTo>
                <a:lnTo>
                  <a:pt x="7632" y="4434"/>
                </a:lnTo>
                <a:lnTo>
                  <a:pt x="7609" y="4440"/>
                </a:lnTo>
                <a:lnTo>
                  <a:pt x="7588" y="4447"/>
                </a:lnTo>
                <a:lnTo>
                  <a:pt x="7567" y="4456"/>
                </a:lnTo>
                <a:lnTo>
                  <a:pt x="7547" y="4465"/>
                </a:lnTo>
                <a:lnTo>
                  <a:pt x="7529" y="4477"/>
                </a:lnTo>
                <a:lnTo>
                  <a:pt x="7511" y="4488"/>
                </a:lnTo>
                <a:lnTo>
                  <a:pt x="7495" y="4500"/>
                </a:lnTo>
                <a:lnTo>
                  <a:pt x="7480" y="4513"/>
                </a:lnTo>
                <a:lnTo>
                  <a:pt x="7467" y="4528"/>
                </a:lnTo>
                <a:lnTo>
                  <a:pt x="7453" y="4542"/>
                </a:lnTo>
                <a:lnTo>
                  <a:pt x="7442" y="4556"/>
                </a:lnTo>
                <a:lnTo>
                  <a:pt x="7433" y="4571"/>
                </a:lnTo>
                <a:lnTo>
                  <a:pt x="7424" y="4586"/>
                </a:lnTo>
                <a:lnTo>
                  <a:pt x="7421" y="4586"/>
                </a:lnTo>
                <a:lnTo>
                  <a:pt x="7411" y="4446"/>
                </a:lnTo>
                <a:lnTo>
                  <a:pt x="7273" y="4446"/>
                </a:lnTo>
                <a:lnTo>
                  <a:pt x="7275" y="4472"/>
                </a:lnTo>
                <a:lnTo>
                  <a:pt x="7277" y="4499"/>
                </a:lnTo>
                <a:lnTo>
                  <a:pt x="7278" y="4527"/>
                </a:lnTo>
                <a:lnTo>
                  <a:pt x="7279" y="4555"/>
                </a:lnTo>
                <a:lnTo>
                  <a:pt x="7279" y="4584"/>
                </a:lnTo>
                <a:lnTo>
                  <a:pt x="7280" y="4613"/>
                </a:lnTo>
                <a:lnTo>
                  <a:pt x="7280" y="4645"/>
                </a:lnTo>
                <a:lnTo>
                  <a:pt x="7280" y="4679"/>
                </a:lnTo>
                <a:lnTo>
                  <a:pt x="7280" y="5305"/>
                </a:lnTo>
                <a:close/>
                <a:moveTo>
                  <a:pt x="8999" y="4680"/>
                </a:moveTo>
                <a:lnTo>
                  <a:pt x="8999" y="4643"/>
                </a:lnTo>
                <a:lnTo>
                  <a:pt x="8999" y="4608"/>
                </a:lnTo>
                <a:lnTo>
                  <a:pt x="9001" y="4577"/>
                </a:lnTo>
                <a:lnTo>
                  <a:pt x="9001" y="4547"/>
                </a:lnTo>
                <a:lnTo>
                  <a:pt x="9002" y="4519"/>
                </a:lnTo>
                <a:lnTo>
                  <a:pt x="9004" y="4494"/>
                </a:lnTo>
                <a:lnTo>
                  <a:pt x="9005" y="4469"/>
                </a:lnTo>
                <a:lnTo>
                  <a:pt x="9007" y="4446"/>
                </a:lnTo>
                <a:lnTo>
                  <a:pt x="8868" y="4446"/>
                </a:lnTo>
                <a:lnTo>
                  <a:pt x="8863" y="4576"/>
                </a:lnTo>
                <a:lnTo>
                  <a:pt x="8860" y="4576"/>
                </a:lnTo>
                <a:lnTo>
                  <a:pt x="8851" y="4561"/>
                </a:lnTo>
                <a:lnTo>
                  <a:pt x="8842" y="4548"/>
                </a:lnTo>
                <a:lnTo>
                  <a:pt x="8833" y="4535"/>
                </a:lnTo>
                <a:lnTo>
                  <a:pt x="8822" y="4521"/>
                </a:lnTo>
                <a:lnTo>
                  <a:pt x="8810" y="4508"/>
                </a:lnTo>
                <a:lnTo>
                  <a:pt x="8796" y="4496"/>
                </a:lnTo>
                <a:lnTo>
                  <a:pt x="8782" y="4485"/>
                </a:lnTo>
                <a:lnTo>
                  <a:pt x="8767" y="4473"/>
                </a:lnTo>
                <a:lnTo>
                  <a:pt x="8749" y="4463"/>
                </a:lnTo>
                <a:lnTo>
                  <a:pt x="8731" y="4454"/>
                </a:lnTo>
                <a:lnTo>
                  <a:pt x="8712" y="4446"/>
                </a:lnTo>
                <a:lnTo>
                  <a:pt x="8690" y="4440"/>
                </a:lnTo>
                <a:lnTo>
                  <a:pt x="8668" y="4434"/>
                </a:lnTo>
                <a:lnTo>
                  <a:pt x="8644" y="4430"/>
                </a:lnTo>
                <a:lnTo>
                  <a:pt x="8619" y="4427"/>
                </a:lnTo>
                <a:lnTo>
                  <a:pt x="8591" y="4426"/>
                </a:lnTo>
                <a:lnTo>
                  <a:pt x="8573" y="4426"/>
                </a:lnTo>
                <a:lnTo>
                  <a:pt x="8554" y="4429"/>
                </a:lnTo>
                <a:lnTo>
                  <a:pt x="8536" y="4431"/>
                </a:lnTo>
                <a:lnTo>
                  <a:pt x="8518" y="4434"/>
                </a:lnTo>
                <a:lnTo>
                  <a:pt x="8499" y="4438"/>
                </a:lnTo>
                <a:lnTo>
                  <a:pt x="8482" y="4443"/>
                </a:lnTo>
                <a:lnTo>
                  <a:pt x="8464" y="4449"/>
                </a:lnTo>
                <a:lnTo>
                  <a:pt x="8446" y="4456"/>
                </a:lnTo>
                <a:lnTo>
                  <a:pt x="8430" y="4464"/>
                </a:lnTo>
                <a:lnTo>
                  <a:pt x="8414" y="4473"/>
                </a:lnTo>
                <a:lnTo>
                  <a:pt x="8397" y="4483"/>
                </a:lnTo>
                <a:lnTo>
                  <a:pt x="8381" y="4493"/>
                </a:lnTo>
                <a:lnTo>
                  <a:pt x="8366" y="4505"/>
                </a:lnTo>
                <a:lnTo>
                  <a:pt x="8350" y="4517"/>
                </a:lnTo>
                <a:lnTo>
                  <a:pt x="8336" y="4531"/>
                </a:lnTo>
                <a:lnTo>
                  <a:pt x="8323" y="4544"/>
                </a:lnTo>
                <a:lnTo>
                  <a:pt x="8310" y="4559"/>
                </a:lnTo>
                <a:lnTo>
                  <a:pt x="8296" y="4575"/>
                </a:lnTo>
                <a:lnTo>
                  <a:pt x="8285" y="4592"/>
                </a:lnTo>
                <a:lnTo>
                  <a:pt x="8273" y="4609"/>
                </a:lnTo>
                <a:lnTo>
                  <a:pt x="8263" y="4628"/>
                </a:lnTo>
                <a:lnTo>
                  <a:pt x="8252" y="4646"/>
                </a:lnTo>
                <a:lnTo>
                  <a:pt x="8244" y="4666"/>
                </a:lnTo>
                <a:lnTo>
                  <a:pt x="8235" y="4687"/>
                </a:lnTo>
                <a:lnTo>
                  <a:pt x="8228" y="4708"/>
                </a:lnTo>
                <a:lnTo>
                  <a:pt x="8222" y="4731"/>
                </a:lnTo>
                <a:lnTo>
                  <a:pt x="8216" y="4754"/>
                </a:lnTo>
                <a:lnTo>
                  <a:pt x="8212" y="4778"/>
                </a:lnTo>
                <a:lnTo>
                  <a:pt x="8207" y="4802"/>
                </a:lnTo>
                <a:lnTo>
                  <a:pt x="8204" y="4828"/>
                </a:lnTo>
                <a:lnTo>
                  <a:pt x="8203" y="4853"/>
                </a:lnTo>
                <a:lnTo>
                  <a:pt x="8202" y="4881"/>
                </a:lnTo>
                <a:lnTo>
                  <a:pt x="8203" y="4903"/>
                </a:lnTo>
                <a:lnTo>
                  <a:pt x="8204" y="4925"/>
                </a:lnTo>
                <a:lnTo>
                  <a:pt x="8206" y="4946"/>
                </a:lnTo>
                <a:lnTo>
                  <a:pt x="8210" y="4968"/>
                </a:lnTo>
                <a:lnTo>
                  <a:pt x="8214" y="4988"/>
                </a:lnTo>
                <a:lnTo>
                  <a:pt x="8219" y="5008"/>
                </a:lnTo>
                <a:lnTo>
                  <a:pt x="8224" y="5028"/>
                </a:lnTo>
                <a:lnTo>
                  <a:pt x="8230" y="5047"/>
                </a:lnTo>
                <a:lnTo>
                  <a:pt x="8237" y="5067"/>
                </a:lnTo>
                <a:lnTo>
                  <a:pt x="8244" y="5084"/>
                </a:lnTo>
                <a:lnTo>
                  <a:pt x="8253" y="5102"/>
                </a:lnTo>
                <a:lnTo>
                  <a:pt x="8263" y="5119"/>
                </a:lnTo>
                <a:lnTo>
                  <a:pt x="8272" y="5135"/>
                </a:lnTo>
                <a:lnTo>
                  <a:pt x="8283" y="5151"/>
                </a:lnTo>
                <a:lnTo>
                  <a:pt x="8294" y="5167"/>
                </a:lnTo>
                <a:lnTo>
                  <a:pt x="8305" y="5181"/>
                </a:lnTo>
                <a:lnTo>
                  <a:pt x="8318" y="5194"/>
                </a:lnTo>
                <a:lnTo>
                  <a:pt x="8331" y="5208"/>
                </a:lnTo>
                <a:lnTo>
                  <a:pt x="8345" y="5220"/>
                </a:lnTo>
                <a:lnTo>
                  <a:pt x="8359" y="5231"/>
                </a:lnTo>
                <a:lnTo>
                  <a:pt x="8374" y="5242"/>
                </a:lnTo>
                <a:lnTo>
                  <a:pt x="8389" y="5252"/>
                </a:lnTo>
                <a:lnTo>
                  <a:pt x="8404" y="5262"/>
                </a:lnTo>
                <a:lnTo>
                  <a:pt x="8421" y="5270"/>
                </a:lnTo>
                <a:lnTo>
                  <a:pt x="8438" y="5277"/>
                </a:lnTo>
                <a:lnTo>
                  <a:pt x="8455" y="5283"/>
                </a:lnTo>
                <a:lnTo>
                  <a:pt x="8473" y="5288"/>
                </a:lnTo>
                <a:lnTo>
                  <a:pt x="8491" y="5293"/>
                </a:lnTo>
                <a:lnTo>
                  <a:pt x="8510" y="5296"/>
                </a:lnTo>
                <a:lnTo>
                  <a:pt x="8529" y="5299"/>
                </a:lnTo>
                <a:lnTo>
                  <a:pt x="8548" y="5300"/>
                </a:lnTo>
                <a:lnTo>
                  <a:pt x="8568" y="5301"/>
                </a:lnTo>
                <a:lnTo>
                  <a:pt x="8592" y="5300"/>
                </a:lnTo>
                <a:lnTo>
                  <a:pt x="8617" y="5298"/>
                </a:lnTo>
                <a:lnTo>
                  <a:pt x="8639" y="5295"/>
                </a:lnTo>
                <a:lnTo>
                  <a:pt x="8661" y="5290"/>
                </a:lnTo>
                <a:lnTo>
                  <a:pt x="8681" y="5284"/>
                </a:lnTo>
                <a:lnTo>
                  <a:pt x="8701" y="5277"/>
                </a:lnTo>
                <a:lnTo>
                  <a:pt x="8720" y="5269"/>
                </a:lnTo>
                <a:lnTo>
                  <a:pt x="8737" y="5260"/>
                </a:lnTo>
                <a:lnTo>
                  <a:pt x="8755" y="5249"/>
                </a:lnTo>
                <a:lnTo>
                  <a:pt x="8770" y="5238"/>
                </a:lnTo>
                <a:lnTo>
                  <a:pt x="8784" y="5226"/>
                </a:lnTo>
                <a:lnTo>
                  <a:pt x="8798" y="5214"/>
                </a:lnTo>
                <a:lnTo>
                  <a:pt x="8811" y="5200"/>
                </a:lnTo>
                <a:lnTo>
                  <a:pt x="8822" y="5187"/>
                </a:lnTo>
                <a:lnTo>
                  <a:pt x="8832" y="5173"/>
                </a:lnTo>
                <a:lnTo>
                  <a:pt x="8841" y="5157"/>
                </a:lnTo>
                <a:lnTo>
                  <a:pt x="8845" y="5157"/>
                </a:lnTo>
                <a:lnTo>
                  <a:pt x="8845" y="5251"/>
                </a:lnTo>
                <a:lnTo>
                  <a:pt x="8844" y="5272"/>
                </a:lnTo>
                <a:lnTo>
                  <a:pt x="8843" y="5291"/>
                </a:lnTo>
                <a:lnTo>
                  <a:pt x="8842" y="5310"/>
                </a:lnTo>
                <a:lnTo>
                  <a:pt x="8839" y="5327"/>
                </a:lnTo>
                <a:lnTo>
                  <a:pt x="8837" y="5344"/>
                </a:lnTo>
                <a:lnTo>
                  <a:pt x="8833" y="5361"/>
                </a:lnTo>
                <a:lnTo>
                  <a:pt x="8829" y="5376"/>
                </a:lnTo>
                <a:lnTo>
                  <a:pt x="8824" y="5391"/>
                </a:lnTo>
                <a:lnTo>
                  <a:pt x="8819" y="5406"/>
                </a:lnTo>
                <a:lnTo>
                  <a:pt x="8813" y="5419"/>
                </a:lnTo>
                <a:lnTo>
                  <a:pt x="8807" y="5431"/>
                </a:lnTo>
                <a:lnTo>
                  <a:pt x="8799" y="5443"/>
                </a:lnTo>
                <a:lnTo>
                  <a:pt x="8792" y="5455"/>
                </a:lnTo>
                <a:lnTo>
                  <a:pt x="8784" y="5465"/>
                </a:lnTo>
                <a:lnTo>
                  <a:pt x="8776" y="5475"/>
                </a:lnTo>
                <a:lnTo>
                  <a:pt x="8767" y="5484"/>
                </a:lnTo>
                <a:lnTo>
                  <a:pt x="8757" y="5493"/>
                </a:lnTo>
                <a:lnTo>
                  <a:pt x="8747" y="5502"/>
                </a:lnTo>
                <a:lnTo>
                  <a:pt x="8737" y="5509"/>
                </a:lnTo>
                <a:lnTo>
                  <a:pt x="8726" y="5516"/>
                </a:lnTo>
                <a:lnTo>
                  <a:pt x="8715" y="5522"/>
                </a:lnTo>
                <a:lnTo>
                  <a:pt x="8703" y="5528"/>
                </a:lnTo>
                <a:lnTo>
                  <a:pt x="8691" y="5533"/>
                </a:lnTo>
                <a:lnTo>
                  <a:pt x="8679" y="5537"/>
                </a:lnTo>
                <a:lnTo>
                  <a:pt x="8666" y="5541"/>
                </a:lnTo>
                <a:lnTo>
                  <a:pt x="8653" y="5544"/>
                </a:lnTo>
                <a:lnTo>
                  <a:pt x="8639" y="5548"/>
                </a:lnTo>
                <a:lnTo>
                  <a:pt x="8626" y="5550"/>
                </a:lnTo>
                <a:lnTo>
                  <a:pt x="8612" y="5552"/>
                </a:lnTo>
                <a:lnTo>
                  <a:pt x="8597" y="5553"/>
                </a:lnTo>
                <a:lnTo>
                  <a:pt x="8583" y="5554"/>
                </a:lnTo>
                <a:lnTo>
                  <a:pt x="8568" y="5554"/>
                </a:lnTo>
                <a:lnTo>
                  <a:pt x="8548" y="5554"/>
                </a:lnTo>
                <a:lnTo>
                  <a:pt x="8529" y="5553"/>
                </a:lnTo>
                <a:lnTo>
                  <a:pt x="8511" y="5551"/>
                </a:lnTo>
                <a:lnTo>
                  <a:pt x="8492" y="5549"/>
                </a:lnTo>
                <a:lnTo>
                  <a:pt x="8474" y="5545"/>
                </a:lnTo>
                <a:lnTo>
                  <a:pt x="8457" y="5541"/>
                </a:lnTo>
                <a:lnTo>
                  <a:pt x="8440" y="5537"/>
                </a:lnTo>
                <a:lnTo>
                  <a:pt x="8424" y="5533"/>
                </a:lnTo>
                <a:lnTo>
                  <a:pt x="8408" y="5528"/>
                </a:lnTo>
                <a:lnTo>
                  <a:pt x="8393" y="5523"/>
                </a:lnTo>
                <a:lnTo>
                  <a:pt x="8379" y="5517"/>
                </a:lnTo>
                <a:lnTo>
                  <a:pt x="8365" y="5511"/>
                </a:lnTo>
                <a:lnTo>
                  <a:pt x="8339" y="5499"/>
                </a:lnTo>
                <a:lnTo>
                  <a:pt x="8317" y="5484"/>
                </a:lnTo>
                <a:lnTo>
                  <a:pt x="8277" y="5606"/>
                </a:lnTo>
                <a:lnTo>
                  <a:pt x="8291" y="5614"/>
                </a:lnTo>
                <a:lnTo>
                  <a:pt x="8305" y="5621"/>
                </a:lnTo>
                <a:lnTo>
                  <a:pt x="8321" y="5629"/>
                </a:lnTo>
                <a:lnTo>
                  <a:pt x="8337" y="5635"/>
                </a:lnTo>
                <a:lnTo>
                  <a:pt x="8353" y="5642"/>
                </a:lnTo>
                <a:lnTo>
                  <a:pt x="8371" y="5648"/>
                </a:lnTo>
                <a:lnTo>
                  <a:pt x="8389" y="5654"/>
                </a:lnTo>
                <a:lnTo>
                  <a:pt x="8408" y="5658"/>
                </a:lnTo>
                <a:lnTo>
                  <a:pt x="8426" y="5662"/>
                </a:lnTo>
                <a:lnTo>
                  <a:pt x="8445" y="5666"/>
                </a:lnTo>
                <a:lnTo>
                  <a:pt x="8465" y="5669"/>
                </a:lnTo>
                <a:lnTo>
                  <a:pt x="8485" y="5672"/>
                </a:lnTo>
                <a:lnTo>
                  <a:pt x="8504" y="5674"/>
                </a:lnTo>
                <a:lnTo>
                  <a:pt x="8524" y="5675"/>
                </a:lnTo>
                <a:lnTo>
                  <a:pt x="8543" y="5676"/>
                </a:lnTo>
                <a:lnTo>
                  <a:pt x="8563" y="5676"/>
                </a:lnTo>
                <a:lnTo>
                  <a:pt x="8583" y="5676"/>
                </a:lnTo>
                <a:lnTo>
                  <a:pt x="8604" y="5675"/>
                </a:lnTo>
                <a:lnTo>
                  <a:pt x="8625" y="5673"/>
                </a:lnTo>
                <a:lnTo>
                  <a:pt x="8645" y="5671"/>
                </a:lnTo>
                <a:lnTo>
                  <a:pt x="8667" y="5668"/>
                </a:lnTo>
                <a:lnTo>
                  <a:pt x="8687" y="5664"/>
                </a:lnTo>
                <a:lnTo>
                  <a:pt x="8708" y="5659"/>
                </a:lnTo>
                <a:lnTo>
                  <a:pt x="8729" y="5654"/>
                </a:lnTo>
                <a:lnTo>
                  <a:pt x="8748" y="5647"/>
                </a:lnTo>
                <a:lnTo>
                  <a:pt x="8769" y="5639"/>
                </a:lnTo>
                <a:lnTo>
                  <a:pt x="8788" y="5631"/>
                </a:lnTo>
                <a:lnTo>
                  <a:pt x="8808" y="5622"/>
                </a:lnTo>
                <a:lnTo>
                  <a:pt x="8826" y="5611"/>
                </a:lnTo>
                <a:lnTo>
                  <a:pt x="8843" y="5600"/>
                </a:lnTo>
                <a:lnTo>
                  <a:pt x="8861" y="5587"/>
                </a:lnTo>
                <a:lnTo>
                  <a:pt x="8877" y="5573"/>
                </a:lnTo>
                <a:lnTo>
                  <a:pt x="8892" y="5559"/>
                </a:lnTo>
                <a:lnTo>
                  <a:pt x="8906" y="5542"/>
                </a:lnTo>
                <a:lnTo>
                  <a:pt x="8919" y="5526"/>
                </a:lnTo>
                <a:lnTo>
                  <a:pt x="8930" y="5508"/>
                </a:lnTo>
                <a:lnTo>
                  <a:pt x="8941" y="5488"/>
                </a:lnTo>
                <a:lnTo>
                  <a:pt x="8952" y="5468"/>
                </a:lnTo>
                <a:lnTo>
                  <a:pt x="8961" y="5445"/>
                </a:lnTo>
                <a:lnTo>
                  <a:pt x="8969" y="5422"/>
                </a:lnTo>
                <a:lnTo>
                  <a:pt x="8976" y="5397"/>
                </a:lnTo>
                <a:lnTo>
                  <a:pt x="8982" y="5371"/>
                </a:lnTo>
                <a:lnTo>
                  <a:pt x="8987" y="5343"/>
                </a:lnTo>
                <a:lnTo>
                  <a:pt x="8991" y="5314"/>
                </a:lnTo>
                <a:lnTo>
                  <a:pt x="8995" y="5283"/>
                </a:lnTo>
                <a:lnTo>
                  <a:pt x="8997" y="5249"/>
                </a:lnTo>
                <a:lnTo>
                  <a:pt x="8998" y="5216"/>
                </a:lnTo>
                <a:lnTo>
                  <a:pt x="8999" y="5179"/>
                </a:lnTo>
                <a:lnTo>
                  <a:pt x="8999" y="4680"/>
                </a:lnTo>
                <a:close/>
                <a:moveTo>
                  <a:pt x="12866" y="3197"/>
                </a:moveTo>
                <a:lnTo>
                  <a:pt x="12890" y="3210"/>
                </a:lnTo>
                <a:lnTo>
                  <a:pt x="12916" y="3222"/>
                </a:lnTo>
                <a:lnTo>
                  <a:pt x="12944" y="3232"/>
                </a:lnTo>
                <a:lnTo>
                  <a:pt x="12974" y="3241"/>
                </a:lnTo>
                <a:lnTo>
                  <a:pt x="13005" y="3248"/>
                </a:lnTo>
                <a:lnTo>
                  <a:pt x="13038" y="3253"/>
                </a:lnTo>
                <a:lnTo>
                  <a:pt x="13055" y="3255"/>
                </a:lnTo>
                <a:lnTo>
                  <a:pt x="13073" y="3257"/>
                </a:lnTo>
                <a:lnTo>
                  <a:pt x="13090" y="3257"/>
                </a:lnTo>
                <a:lnTo>
                  <a:pt x="13107" y="3258"/>
                </a:lnTo>
                <a:lnTo>
                  <a:pt x="13126" y="3257"/>
                </a:lnTo>
                <a:lnTo>
                  <a:pt x="13144" y="3256"/>
                </a:lnTo>
                <a:lnTo>
                  <a:pt x="13162" y="3255"/>
                </a:lnTo>
                <a:lnTo>
                  <a:pt x="13179" y="3253"/>
                </a:lnTo>
                <a:lnTo>
                  <a:pt x="13195" y="3250"/>
                </a:lnTo>
                <a:lnTo>
                  <a:pt x="13212" y="3247"/>
                </a:lnTo>
                <a:lnTo>
                  <a:pt x="13227" y="3243"/>
                </a:lnTo>
                <a:lnTo>
                  <a:pt x="13242" y="3239"/>
                </a:lnTo>
                <a:lnTo>
                  <a:pt x="13257" y="3234"/>
                </a:lnTo>
                <a:lnTo>
                  <a:pt x="13270" y="3229"/>
                </a:lnTo>
                <a:lnTo>
                  <a:pt x="13284" y="3223"/>
                </a:lnTo>
                <a:lnTo>
                  <a:pt x="13296" y="3217"/>
                </a:lnTo>
                <a:lnTo>
                  <a:pt x="13309" y="3209"/>
                </a:lnTo>
                <a:lnTo>
                  <a:pt x="13321" y="3202"/>
                </a:lnTo>
                <a:lnTo>
                  <a:pt x="13332" y="3194"/>
                </a:lnTo>
                <a:lnTo>
                  <a:pt x="13342" y="3186"/>
                </a:lnTo>
                <a:lnTo>
                  <a:pt x="13352" y="3177"/>
                </a:lnTo>
                <a:lnTo>
                  <a:pt x="13362" y="3168"/>
                </a:lnTo>
                <a:lnTo>
                  <a:pt x="13370" y="3157"/>
                </a:lnTo>
                <a:lnTo>
                  <a:pt x="13378" y="3148"/>
                </a:lnTo>
                <a:lnTo>
                  <a:pt x="13386" y="3137"/>
                </a:lnTo>
                <a:lnTo>
                  <a:pt x="13393" y="3127"/>
                </a:lnTo>
                <a:lnTo>
                  <a:pt x="13399" y="3116"/>
                </a:lnTo>
                <a:lnTo>
                  <a:pt x="13404" y="3103"/>
                </a:lnTo>
                <a:lnTo>
                  <a:pt x="13410" y="3092"/>
                </a:lnTo>
                <a:lnTo>
                  <a:pt x="13415" y="3079"/>
                </a:lnTo>
                <a:lnTo>
                  <a:pt x="13418" y="3067"/>
                </a:lnTo>
                <a:lnTo>
                  <a:pt x="13421" y="3053"/>
                </a:lnTo>
                <a:lnTo>
                  <a:pt x="13424" y="3040"/>
                </a:lnTo>
                <a:lnTo>
                  <a:pt x="13425" y="3027"/>
                </a:lnTo>
                <a:lnTo>
                  <a:pt x="13426" y="3012"/>
                </a:lnTo>
                <a:lnTo>
                  <a:pt x="13427" y="2998"/>
                </a:lnTo>
                <a:lnTo>
                  <a:pt x="13426" y="2976"/>
                </a:lnTo>
                <a:lnTo>
                  <a:pt x="13423" y="2953"/>
                </a:lnTo>
                <a:lnTo>
                  <a:pt x="13419" y="2932"/>
                </a:lnTo>
                <a:lnTo>
                  <a:pt x="13412" y="2912"/>
                </a:lnTo>
                <a:lnTo>
                  <a:pt x="13404" y="2893"/>
                </a:lnTo>
                <a:lnTo>
                  <a:pt x="13394" y="2876"/>
                </a:lnTo>
                <a:lnTo>
                  <a:pt x="13383" y="2858"/>
                </a:lnTo>
                <a:lnTo>
                  <a:pt x="13369" y="2843"/>
                </a:lnTo>
                <a:lnTo>
                  <a:pt x="13354" y="2828"/>
                </a:lnTo>
                <a:lnTo>
                  <a:pt x="13337" y="2813"/>
                </a:lnTo>
                <a:lnTo>
                  <a:pt x="13319" y="2800"/>
                </a:lnTo>
                <a:lnTo>
                  <a:pt x="13298" y="2787"/>
                </a:lnTo>
                <a:lnTo>
                  <a:pt x="13277" y="2775"/>
                </a:lnTo>
                <a:lnTo>
                  <a:pt x="13253" y="2763"/>
                </a:lnTo>
                <a:lnTo>
                  <a:pt x="13228" y="2752"/>
                </a:lnTo>
                <a:lnTo>
                  <a:pt x="13201" y="2741"/>
                </a:lnTo>
                <a:lnTo>
                  <a:pt x="13163" y="2726"/>
                </a:lnTo>
                <a:lnTo>
                  <a:pt x="13129" y="2709"/>
                </a:lnTo>
                <a:lnTo>
                  <a:pt x="13115" y="2702"/>
                </a:lnTo>
                <a:lnTo>
                  <a:pt x="13101" y="2694"/>
                </a:lnTo>
                <a:lnTo>
                  <a:pt x="13089" y="2686"/>
                </a:lnTo>
                <a:lnTo>
                  <a:pt x="13079" y="2678"/>
                </a:lnTo>
                <a:lnTo>
                  <a:pt x="13070" y="2669"/>
                </a:lnTo>
                <a:lnTo>
                  <a:pt x="13062" y="2660"/>
                </a:lnTo>
                <a:lnTo>
                  <a:pt x="13054" y="2651"/>
                </a:lnTo>
                <a:lnTo>
                  <a:pt x="13049" y="2641"/>
                </a:lnTo>
                <a:lnTo>
                  <a:pt x="13045" y="2631"/>
                </a:lnTo>
                <a:lnTo>
                  <a:pt x="13042" y="2618"/>
                </a:lnTo>
                <a:lnTo>
                  <a:pt x="13040" y="2607"/>
                </a:lnTo>
                <a:lnTo>
                  <a:pt x="13040" y="2594"/>
                </a:lnTo>
                <a:lnTo>
                  <a:pt x="13040" y="2583"/>
                </a:lnTo>
                <a:lnTo>
                  <a:pt x="13042" y="2570"/>
                </a:lnTo>
                <a:lnTo>
                  <a:pt x="13045" y="2559"/>
                </a:lnTo>
                <a:lnTo>
                  <a:pt x="13049" y="2549"/>
                </a:lnTo>
                <a:lnTo>
                  <a:pt x="13054" y="2539"/>
                </a:lnTo>
                <a:lnTo>
                  <a:pt x="13061" y="2528"/>
                </a:lnTo>
                <a:lnTo>
                  <a:pt x="13068" y="2519"/>
                </a:lnTo>
                <a:lnTo>
                  <a:pt x="13076" y="2511"/>
                </a:lnTo>
                <a:lnTo>
                  <a:pt x="13086" y="2504"/>
                </a:lnTo>
                <a:lnTo>
                  <a:pt x="13096" y="2497"/>
                </a:lnTo>
                <a:lnTo>
                  <a:pt x="13107" y="2491"/>
                </a:lnTo>
                <a:lnTo>
                  <a:pt x="13121" y="2486"/>
                </a:lnTo>
                <a:lnTo>
                  <a:pt x="13134" y="2483"/>
                </a:lnTo>
                <a:lnTo>
                  <a:pt x="13149" y="2479"/>
                </a:lnTo>
                <a:lnTo>
                  <a:pt x="13165" y="2477"/>
                </a:lnTo>
                <a:lnTo>
                  <a:pt x="13182" y="2476"/>
                </a:lnTo>
                <a:lnTo>
                  <a:pt x="13196" y="2477"/>
                </a:lnTo>
                <a:lnTo>
                  <a:pt x="13211" y="2478"/>
                </a:lnTo>
                <a:lnTo>
                  <a:pt x="13225" y="2479"/>
                </a:lnTo>
                <a:lnTo>
                  <a:pt x="13238" y="2482"/>
                </a:lnTo>
                <a:lnTo>
                  <a:pt x="13264" y="2488"/>
                </a:lnTo>
                <a:lnTo>
                  <a:pt x="13287" y="2495"/>
                </a:lnTo>
                <a:lnTo>
                  <a:pt x="13309" y="2502"/>
                </a:lnTo>
                <a:lnTo>
                  <a:pt x="13327" y="2510"/>
                </a:lnTo>
                <a:lnTo>
                  <a:pt x="13343" y="2518"/>
                </a:lnTo>
                <a:lnTo>
                  <a:pt x="13358" y="2526"/>
                </a:lnTo>
                <a:lnTo>
                  <a:pt x="13394" y="2414"/>
                </a:lnTo>
                <a:lnTo>
                  <a:pt x="13376" y="2404"/>
                </a:lnTo>
                <a:lnTo>
                  <a:pt x="13354" y="2394"/>
                </a:lnTo>
                <a:lnTo>
                  <a:pt x="13331" y="2385"/>
                </a:lnTo>
                <a:lnTo>
                  <a:pt x="13305" y="2376"/>
                </a:lnTo>
                <a:lnTo>
                  <a:pt x="13278" y="2370"/>
                </a:lnTo>
                <a:lnTo>
                  <a:pt x="13248" y="2365"/>
                </a:lnTo>
                <a:lnTo>
                  <a:pt x="13218" y="2362"/>
                </a:lnTo>
                <a:lnTo>
                  <a:pt x="13185" y="2361"/>
                </a:lnTo>
                <a:lnTo>
                  <a:pt x="13169" y="2362"/>
                </a:lnTo>
                <a:lnTo>
                  <a:pt x="13151" y="2363"/>
                </a:lnTo>
                <a:lnTo>
                  <a:pt x="13136" y="2364"/>
                </a:lnTo>
                <a:lnTo>
                  <a:pt x="13120" y="2366"/>
                </a:lnTo>
                <a:lnTo>
                  <a:pt x="13104" y="2369"/>
                </a:lnTo>
                <a:lnTo>
                  <a:pt x="13090" y="2372"/>
                </a:lnTo>
                <a:lnTo>
                  <a:pt x="13076" y="2376"/>
                </a:lnTo>
                <a:lnTo>
                  <a:pt x="13062" y="2381"/>
                </a:lnTo>
                <a:lnTo>
                  <a:pt x="13048" y="2387"/>
                </a:lnTo>
                <a:lnTo>
                  <a:pt x="13036" y="2392"/>
                </a:lnTo>
                <a:lnTo>
                  <a:pt x="13023" y="2398"/>
                </a:lnTo>
                <a:lnTo>
                  <a:pt x="13012" y="2405"/>
                </a:lnTo>
                <a:lnTo>
                  <a:pt x="12999" y="2412"/>
                </a:lnTo>
                <a:lnTo>
                  <a:pt x="12989" y="2419"/>
                </a:lnTo>
                <a:lnTo>
                  <a:pt x="12979" y="2427"/>
                </a:lnTo>
                <a:lnTo>
                  <a:pt x="12969" y="2436"/>
                </a:lnTo>
                <a:lnTo>
                  <a:pt x="12960" y="2445"/>
                </a:lnTo>
                <a:lnTo>
                  <a:pt x="12950" y="2453"/>
                </a:lnTo>
                <a:lnTo>
                  <a:pt x="12942" y="2463"/>
                </a:lnTo>
                <a:lnTo>
                  <a:pt x="12935" y="2472"/>
                </a:lnTo>
                <a:lnTo>
                  <a:pt x="12928" y="2484"/>
                </a:lnTo>
                <a:lnTo>
                  <a:pt x="12921" y="2494"/>
                </a:lnTo>
                <a:lnTo>
                  <a:pt x="12915" y="2505"/>
                </a:lnTo>
                <a:lnTo>
                  <a:pt x="12909" y="2515"/>
                </a:lnTo>
                <a:lnTo>
                  <a:pt x="12904" y="2527"/>
                </a:lnTo>
                <a:lnTo>
                  <a:pt x="12900" y="2539"/>
                </a:lnTo>
                <a:lnTo>
                  <a:pt x="12897" y="2551"/>
                </a:lnTo>
                <a:lnTo>
                  <a:pt x="12894" y="2563"/>
                </a:lnTo>
                <a:lnTo>
                  <a:pt x="12892" y="2575"/>
                </a:lnTo>
                <a:lnTo>
                  <a:pt x="12890" y="2588"/>
                </a:lnTo>
                <a:lnTo>
                  <a:pt x="12889" y="2601"/>
                </a:lnTo>
                <a:lnTo>
                  <a:pt x="12889" y="2613"/>
                </a:lnTo>
                <a:lnTo>
                  <a:pt x="12890" y="2633"/>
                </a:lnTo>
                <a:lnTo>
                  <a:pt x="12892" y="2651"/>
                </a:lnTo>
                <a:lnTo>
                  <a:pt x="12896" y="2668"/>
                </a:lnTo>
                <a:lnTo>
                  <a:pt x="12902" y="2686"/>
                </a:lnTo>
                <a:lnTo>
                  <a:pt x="12911" y="2703"/>
                </a:lnTo>
                <a:lnTo>
                  <a:pt x="12921" y="2719"/>
                </a:lnTo>
                <a:lnTo>
                  <a:pt x="12932" y="2736"/>
                </a:lnTo>
                <a:lnTo>
                  <a:pt x="12945" y="2752"/>
                </a:lnTo>
                <a:lnTo>
                  <a:pt x="12960" y="2766"/>
                </a:lnTo>
                <a:lnTo>
                  <a:pt x="12977" y="2782"/>
                </a:lnTo>
                <a:lnTo>
                  <a:pt x="12995" y="2795"/>
                </a:lnTo>
                <a:lnTo>
                  <a:pt x="13017" y="2809"/>
                </a:lnTo>
                <a:lnTo>
                  <a:pt x="13039" y="2821"/>
                </a:lnTo>
                <a:lnTo>
                  <a:pt x="13064" y="2834"/>
                </a:lnTo>
                <a:lnTo>
                  <a:pt x="13089" y="2846"/>
                </a:lnTo>
                <a:lnTo>
                  <a:pt x="13118" y="2856"/>
                </a:lnTo>
                <a:lnTo>
                  <a:pt x="13138" y="2864"/>
                </a:lnTo>
                <a:lnTo>
                  <a:pt x="13158" y="2873"/>
                </a:lnTo>
                <a:lnTo>
                  <a:pt x="13175" y="2881"/>
                </a:lnTo>
                <a:lnTo>
                  <a:pt x="13190" y="2889"/>
                </a:lnTo>
                <a:lnTo>
                  <a:pt x="13204" y="2897"/>
                </a:lnTo>
                <a:lnTo>
                  <a:pt x="13218" y="2905"/>
                </a:lnTo>
                <a:lnTo>
                  <a:pt x="13229" y="2913"/>
                </a:lnTo>
                <a:lnTo>
                  <a:pt x="13239" y="2923"/>
                </a:lnTo>
                <a:lnTo>
                  <a:pt x="13248" y="2932"/>
                </a:lnTo>
                <a:lnTo>
                  <a:pt x="13255" y="2942"/>
                </a:lnTo>
                <a:lnTo>
                  <a:pt x="13262" y="2952"/>
                </a:lnTo>
                <a:lnTo>
                  <a:pt x="13267" y="2963"/>
                </a:lnTo>
                <a:lnTo>
                  <a:pt x="13271" y="2975"/>
                </a:lnTo>
                <a:lnTo>
                  <a:pt x="13274" y="2987"/>
                </a:lnTo>
                <a:lnTo>
                  <a:pt x="13275" y="2999"/>
                </a:lnTo>
                <a:lnTo>
                  <a:pt x="13276" y="3012"/>
                </a:lnTo>
                <a:lnTo>
                  <a:pt x="13275" y="3027"/>
                </a:lnTo>
                <a:lnTo>
                  <a:pt x="13273" y="3039"/>
                </a:lnTo>
                <a:lnTo>
                  <a:pt x="13270" y="3051"/>
                </a:lnTo>
                <a:lnTo>
                  <a:pt x="13266" y="3063"/>
                </a:lnTo>
                <a:lnTo>
                  <a:pt x="13260" y="3075"/>
                </a:lnTo>
                <a:lnTo>
                  <a:pt x="13253" y="3085"/>
                </a:lnTo>
                <a:lnTo>
                  <a:pt x="13245" y="3095"/>
                </a:lnTo>
                <a:lnTo>
                  <a:pt x="13235" y="3104"/>
                </a:lnTo>
                <a:lnTo>
                  <a:pt x="13224" y="3112"/>
                </a:lnTo>
                <a:lnTo>
                  <a:pt x="13213" y="3120"/>
                </a:lnTo>
                <a:lnTo>
                  <a:pt x="13198" y="3126"/>
                </a:lnTo>
                <a:lnTo>
                  <a:pt x="13184" y="3131"/>
                </a:lnTo>
                <a:lnTo>
                  <a:pt x="13168" y="3135"/>
                </a:lnTo>
                <a:lnTo>
                  <a:pt x="13150" y="3138"/>
                </a:lnTo>
                <a:lnTo>
                  <a:pt x="13131" y="3140"/>
                </a:lnTo>
                <a:lnTo>
                  <a:pt x="13111" y="3141"/>
                </a:lnTo>
                <a:lnTo>
                  <a:pt x="13096" y="3140"/>
                </a:lnTo>
                <a:lnTo>
                  <a:pt x="13081" y="3139"/>
                </a:lnTo>
                <a:lnTo>
                  <a:pt x="13067" y="3138"/>
                </a:lnTo>
                <a:lnTo>
                  <a:pt x="13052" y="3135"/>
                </a:lnTo>
                <a:lnTo>
                  <a:pt x="13024" y="3129"/>
                </a:lnTo>
                <a:lnTo>
                  <a:pt x="12995" y="3121"/>
                </a:lnTo>
                <a:lnTo>
                  <a:pt x="12970" y="3111"/>
                </a:lnTo>
                <a:lnTo>
                  <a:pt x="12945" y="3101"/>
                </a:lnTo>
                <a:lnTo>
                  <a:pt x="12923" y="3091"/>
                </a:lnTo>
                <a:lnTo>
                  <a:pt x="12903" y="3080"/>
                </a:lnTo>
                <a:lnTo>
                  <a:pt x="12866" y="3197"/>
                </a:lnTo>
                <a:close/>
                <a:moveTo>
                  <a:pt x="11940" y="3240"/>
                </a:moveTo>
                <a:lnTo>
                  <a:pt x="12096" y="3240"/>
                </a:lnTo>
                <a:lnTo>
                  <a:pt x="12096" y="2721"/>
                </a:lnTo>
                <a:lnTo>
                  <a:pt x="12096" y="2703"/>
                </a:lnTo>
                <a:lnTo>
                  <a:pt x="12098" y="2684"/>
                </a:lnTo>
                <a:lnTo>
                  <a:pt x="12102" y="2665"/>
                </a:lnTo>
                <a:lnTo>
                  <a:pt x="12106" y="2649"/>
                </a:lnTo>
                <a:lnTo>
                  <a:pt x="12112" y="2633"/>
                </a:lnTo>
                <a:lnTo>
                  <a:pt x="12120" y="2617"/>
                </a:lnTo>
                <a:lnTo>
                  <a:pt x="12128" y="2602"/>
                </a:lnTo>
                <a:lnTo>
                  <a:pt x="12137" y="2588"/>
                </a:lnTo>
                <a:lnTo>
                  <a:pt x="12147" y="2573"/>
                </a:lnTo>
                <a:lnTo>
                  <a:pt x="12158" y="2560"/>
                </a:lnTo>
                <a:lnTo>
                  <a:pt x="12171" y="2548"/>
                </a:lnTo>
                <a:lnTo>
                  <a:pt x="12184" y="2537"/>
                </a:lnTo>
                <a:lnTo>
                  <a:pt x="12198" y="2526"/>
                </a:lnTo>
                <a:lnTo>
                  <a:pt x="12212" y="2517"/>
                </a:lnTo>
                <a:lnTo>
                  <a:pt x="12228" y="2509"/>
                </a:lnTo>
                <a:lnTo>
                  <a:pt x="12244" y="2502"/>
                </a:lnTo>
                <a:lnTo>
                  <a:pt x="12261" y="2497"/>
                </a:lnTo>
                <a:lnTo>
                  <a:pt x="12279" y="2493"/>
                </a:lnTo>
                <a:lnTo>
                  <a:pt x="12297" y="2490"/>
                </a:lnTo>
                <a:lnTo>
                  <a:pt x="12315" y="2490"/>
                </a:lnTo>
                <a:lnTo>
                  <a:pt x="12330" y="2490"/>
                </a:lnTo>
                <a:lnTo>
                  <a:pt x="12342" y="2491"/>
                </a:lnTo>
                <a:lnTo>
                  <a:pt x="12354" y="2492"/>
                </a:lnTo>
                <a:lnTo>
                  <a:pt x="12367" y="2495"/>
                </a:lnTo>
                <a:lnTo>
                  <a:pt x="12378" y="2498"/>
                </a:lnTo>
                <a:lnTo>
                  <a:pt x="12389" y="2501"/>
                </a:lnTo>
                <a:lnTo>
                  <a:pt x="12399" y="2505"/>
                </a:lnTo>
                <a:lnTo>
                  <a:pt x="12409" y="2510"/>
                </a:lnTo>
                <a:lnTo>
                  <a:pt x="12419" y="2515"/>
                </a:lnTo>
                <a:lnTo>
                  <a:pt x="12427" y="2520"/>
                </a:lnTo>
                <a:lnTo>
                  <a:pt x="12436" y="2526"/>
                </a:lnTo>
                <a:lnTo>
                  <a:pt x="12443" y="2534"/>
                </a:lnTo>
                <a:lnTo>
                  <a:pt x="12451" y="2541"/>
                </a:lnTo>
                <a:lnTo>
                  <a:pt x="12457" y="2549"/>
                </a:lnTo>
                <a:lnTo>
                  <a:pt x="12465" y="2557"/>
                </a:lnTo>
                <a:lnTo>
                  <a:pt x="12471" y="2565"/>
                </a:lnTo>
                <a:lnTo>
                  <a:pt x="12476" y="2574"/>
                </a:lnTo>
                <a:lnTo>
                  <a:pt x="12481" y="2584"/>
                </a:lnTo>
                <a:lnTo>
                  <a:pt x="12486" y="2593"/>
                </a:lnTo>
                <a:lnTo>
                  <a:pt x="12490" y="2603"/>
                </a:lnTo>
                <a:lnTo>
                  <a:pt x="12498" y="2624"/>
                </a:lnTo>
                <a:lnTo>
                  <a:pt x="12504" y="2647"/>
                </a:lnTo>
                <a:lnTo>
                  <a:pt x="12508" y="2669"/>
                </a:lnTo>
                <a:lnTo>
                  <a:pt x="12512" y="2694"/>
                </a:lnTo>
                <a:lnTo>
                  <a:pt x="12513" y="2719"/>
                </a:lnTo>
                <a:lnTo>
                  <a:pt x="12515" y="2745"/>
                </a:lnTo>
                <a:lnTo>
                  <a:pt x="12515" y="3240"/>
                </a:lnTo>
                <a:lnTo>
                  <a:pt x="12671" y="3240"/>
                </a:lnTo>
                <a:lnTo>
                  <a:pt x="12671" y="2727"/>
                </a:lnTo>
                <a:lnTo>
                  <a:pt x="12671" y="2700"/>
                </a:lnTo>
                <a:lnTo>
                  <a:pt x="12669" y="2674"/>
                </a:lnTo>
                <a:lnTo>
                  <a:pt x="12666" y="2650"/>
                </a:lnTo>
                <a:lnTo>
                  <a:pt x="12663" y="2626"/>
                </a:lnTo>
                <a:lnTo>
                  <a:pt x="12658" y="2605"/>
                </a:lnTo>
                <a:lnTo>
                  <a:pt x="12653" y="2584"/>
                </a:lnTo>
                <a:lnTo>
                  <a:pt x="12647" y="2564"/>
                </a:lnTo>
                <a:lnTo>
                  <a:pt x="12640" y="2546"/>
                </a:lnTo>
                <a:lnTo>
                  <a:pt x="12633" y="2528"/>
                </a:lnTo>
                <a:lnTo>
                  <a:pt x="12625" y="2512"/>
                </a:lnTo>
                <a:lnTo>
                  <a:pt x="12616" y="2496"/>
                </a:lnTo>
                <a:lnTo>
                  <a:pt x="12606" y="2482"/>
                </a:lnTo>
                <a:lnTo>
                  <a:pt x="12596" y="2468"/>
                </a:lnTo>
                <a:lnTo>
                  <a:pt x="12586" y="2456"/>
                </a:lnTo>
                <a:lnTo>
                  <a:pt x="12575" y="2445"/>
                </a:lnTo>
                <a:lnTo>
                  <a:pt x="12564" y="2434"/>
                </a:lnTo>
                <a:lnTo>
                  <a:pt x="12552" y="2424"/>
                </a:lnTo>
                <a:lnTo>
                  <a:pt x="12540" y="2415"/>
                </a:lnTo>
                <a:lnTo>
                  <a:pt x="12528" y="2407"/>
                </a:lnTo>
                <a:lnTo>
                  <a:pt x="12516" y="2400"/>
                </a:lnTo>
                <a:lnTo>
                  <a:pt x="12503" y="2393"/>
                </a:lnTo>
                <a:lnTo>
                  <a:pt x="12490" y="2387"/>
                </a:lnTo>
                <a:lnTo>
                  <a:pt x="12478" y="2381"/>
                </a:lnTo>
                <a:lnTo>
                  <a:pt x="12465" y="2377"/>
                </a:lnTo>
                <a:lnTo>
                  <a:pt x="12452" y="2373"/>
                </a:lnTo>
                <a:lnTo>
                  <a:pt x="12439" y="2370"/>
                </a:lnTo>
                <a:lnTo>
                  <a:pt x="12427" y="2367"/>
                </a:lnTo>
                <a:lnTo>
                  <a:pt x="12414" y="2365"/>
                </a:lnTo>
                <a:lnTo>
                  <a:pt x="12390" y="2362"/>
                </a:lnTo>
                <a:lnTo>
                  <a:pt x="12368" y="2361"/>
                </a:lnTo>
                <a:lnTo>
                  <a:pt x="12341" y="2362"/>
                </a:lnTo>
                <a:lnTo>
                  <a:pt x="12317" y="2365"/>
                </a:lnTo>
                <a:lnTo>
                  <a:pt x="12292" y="2369"/>
                </a:lnTo>
                <a:lnTo>
                  <a:pt x="12269" y="2375"/>
                </a:lnTo>
                <a:lnTo>
                  <a:pt x="12247" y="2382"/>
                </a:lnTo>
                <a:lnTo>
                  <a:pt x="12227" y="2391"/>
                </a:lnTo>
                <a:lnTo>
                  <a:pt x="12206" y="2401"/>
                </a:lnTo>
                <a:lnTo>
                  <a:pt x="12188" y="2411"/>
                </a:lnTo>
                <a:lnTo>
                  <a:pt x="12171" y="2423"/>
                </a:lnTo>
                <a:lnTo>
                  <a:pt x="12154" y="2436"/>
                </a:lnTo>
                <a:lnTo>
                  <a:pt x="12140" y="2449"/>
                </a:lnTo>
                <a:lnTo>
                  <a:pt x="12126" y="2462"/>
                </a:lnTo>
                <a:lnTo>
                  <a:pt x="12113" y="2476"/>
                </a:lnTo>
                <a:lnTo>
                  <a:pt x="12102" y="2492"/>
                </a:lnTo>
                <a:lnTo>
                  <a:pt x="12092" y="2506"/>
                </a:lnTo>
                <a:lnTo>
                  <a:pt x="12084" y="2521"/>
                </a:lnTo>
                <a:lnTo>
                  <a:pt x="12080" y="2521"/>
                </a:lnTo>
                <a:lnTo>
                  <a:pt x="12071" y="2380"/>
                </a:lnTo>
                <a:lnTo>
                  <a:pt x="11933" y="2380"/>
                </a:lnTo>
                <a:lnTo>
                  <a:pt x="11935" y="2408"/>
                </a:lnTo>
                <a:lnTo>
                  <a:pt x="11936" y="2435"/>
                </a:lnTo>
                <a:lnTo>
                  <a:pt x="11937" y="2462"/>
                </a:lnTo>
                <a:lnTo>
                  <a:pt x="11938" y="2490"/>
                </a:lnTo>
                <a:lnTo>
                  <a:pt x="11939" y="2519"/>
                </a:lnTo>
                <a:lnTo>
                  <a:pt x="11939" y="2549"/>
                </a:lnTo>
                <a:lnTo>
                  <a:pt x="11940" y="2581"/>
                </a:lnTo>
                <a:lnTo>
                  <a:pt x="11940" y="2613"/>
                </a:lnTo>
                <a:lnTo>
                  <a:pt x="11940" y="3240"/>
                </a:lnTo>
                <a:close/>
                <a:moveTo>
                  <a:pt x="11317" y="3259"/>
                </a:moveTo>
                <a:lnTo>
                  <a:pt x="11336" y="3259"/>
                </a:lnTo>
                <a:lnTo>
                  <a:pt x="11355" y="3258"/>
                </a:lnTo>
                <a:lnTo>
                  <a:pt x="11374" y="3256"/>
                </a:lnTo>
                <a:lnTo>
                  <a:pt x="11394" y="3253"/>
                </a:lnTo>
                <a:lnTo>
                  <a:pt x="11413" y="3249"/>
                </a:lnTo>
                <a:lnTo>
                  <a:pt x="11432" y="3245"/>
                </a:lnTo>
                <a:lnTo>
                  <a:pt x="11451" y="3239"/>
                </a:lnTo>
                <a:lnTo>
                  <a:pt x="11469" y="3233"/>
                </a:lnTo>
                <a:lnTo>
                  <a:pt x="11488" y="3226"/>
                </a:lnTo>
                <a:lnTo>
                  <a:pt x="11506" y="3218"/>
                </a:lnTo>
                <a:lnTo>
                  <a:pt x="11523" y="3209"/>
                </a:lnTo>
                <a:lnTo>
                  <a:pt x="11541" y="3199"/>
                </a:lnTo>
                <a:lnTo>
                  <a:pt x="11558" y="3188"/>
                </a:lnTo>
                <a:lnTo>
                  <a:pt x="11575" y="3177"/>
                </a:lnTo>
                <a:lnTo>
                  <a:pt x="11591" y="3165"/>
                </a:lnTo>
                <a:lnTo>
                  <a:pt x="11606" y="3150"/>
                </a:lnTo>
                <a:lnTo>
                  <a:pt x="11621" y="3136"/>
                </a:lnTo>
                <a:lnTo>
                  <a:pt x="11636" y="3121"/>
                </a:lnTo>
                <a:lnTo>
                  <a:pt x="11649" y="3104"/>
                </a:lnTo>
                <a:lnTo>
                  <a:pt x="11661" y="3087"/>
                </a:lnTo>
                <a:lnTo>
                  <a:pt x="11674" y="3069"/>
                </a:lnTo>
                <a:lnTo>
                  <a:pt x="11685" y="3049"/>
                </a:lnTo>
                <a:lnTo>
                  <a:pt x="11695" y="3029"/>
                </a:lnTo>
                <a:lnTo>
                  <a:pt x="11705" y="3008"/>
                </a:lnTo>
                <a:lnTo>
                  <a:pt x="11713" y="2986"/>
                </a:lnTo>
                <a:lnTo>
                  <a:pt x="11720" y="2962"/>
                </a:lnTo>
                <a:lnTo>
                  <a:pt x="11728" y="2938"/>
                </a:lnTo>
                <a:lnTo>
                  <a:pt x="11733" y="2913"/>
                </a:lnTo>
                <a:lnTo>
                  <a:pt x="11737" y="2887"/>
                </a:lnTo>
                <a:lnTo>
                  <a:pt x="11740" y="2859"/>
                </a:lnTo>
                <a:lnTo>
                  <a:pt x="11742" y="2831"/>
                </a:lnTo>
                <a:lnTo>
                  <a:pt x="11743" y="2801"/>
                </a:lnTo>
                <a:lnTo>
                  <a:pt x="11742" y="2778"/>
                </a:lnTo>
                <a:lnTo>
                  <a:pt x="11741" y="2754"/>
                </a:lnTo>
                <a:lnTo>
                  <a:pt x="11739" y="2731"/>
                </a:lnTo>
                <a:lnTo>
                  <a:pt x="11735" y="2708"/>
                </a:lnTo>
                <a:lnTo>
                  <a:pt x="11731" y="2686"/>
                </a:lnTo>
                <a:lnTo>
                  <a:pt x="11726" y="2664"/>
                </a:lnTo>
                <a:lnTo>
                  <a:pt x="11719" y="2643"/>
                </a:lnTo>
                <a:lnTo>
                  <a:pt x="11712" y="2622"/>
                </a:lnTo>
                <a:lnTo>
                  <a:pt x="11705" y="2603"/>
                </a:lnTo>
                <a:lnTo>
                  <a:pt x="11696" y="2584"/>
                </a:lnTo>
                <a:lnTo>
                  <a:pt x="11687" y="2565"/>
                </a:lnTo>
                <a:lnTo>
                  <a:pt x="11677" y="2548"/>
                </a:lnTo>
                <a:lnTo>
                  <a:pt x="11666" y="2531"/>
                </a:lnTo>
                <a:lnTo>
                  <a:pt x="11654" y="2514"/>
                </a:lnTo>
                <a:lnTo>
                  <a:pt x="11642" y="2499"/>
                </a:lnTo>
                <a:lnTo>
                  <a:pt x="11629" y="2484"/>
                </a:lnTo>
                <a:lnTo>
                  <a:pt x="11614" y="2469"/>
                </a:lnTo>
                <a:lnTo>
                  <a:pt x="11600" y="2456"/>
                </a:lnTo>
                <a:lnTo>
                  <a:pt x="11585" y="2444"/>
                </a:lnTo>
                <a:lnTo>
                  <a:pt x="11568" y="2431"/>
                </a:lnTo>
                <a:lnTo>
                  <a:pt x="11552" y="2421"/>
                </a:lnTo>
                <a:lnTo>
                  <a:pt x="11535" y="2411"/>
                </a:lnTo>
                <a:lnTo>
                  <a:pt x="11516" y="2402"/>
                </a:lnTo>
                <a:lnTo>
                  <a:pt x="11498" y="2394"/>
                </a:lnTo>
                <a:lnTo>
                  <a:pt x="11479" y="2387"/>
                </a:lnTo>
                <a:lnTo>
                  <a:pt x="11459" y="2379"/>
                </a:lnTo>
                <a:lnTo>
                  <a:pt x="11439" y="2374"/>
                </a:lnTo>
                <a:lnTo>
                  <a:pt x="11418" y="2369"/>
                </a:lnTo>
                <a:lnTo>
                  <a:pt x="11397" y="2366"/>
                </a:lnTo>
                <a:lnTo>
                  <a:pt x="11374" y="2363"/>
                </a:lnTo>
                <a:lnTo>
                  <a:pt x="11352" y="2362"/>
                </a:lnTo>
                <a:lnTo>
                  <a:pt x="11330" y="2361"/>
                </a:lnTo>
                <a:lnTo>
                  <a:pt x="11307" y="2362"/>
                </a:lnTo>
                <a:lnTo>
                  <a:pt x="11286" y="2363"/>
                </a:lnTo>
                <a:lnTo>
                  <a:pt x="11264" y="2366"/>
                </a:lnTo>
                <a:lnTo>
                  <a:pt x="11243" y="2369"/>
                </a:lnTo>
                <a:lnTo>
                  <a:pt x="11222" y="2373"/>
                </a:lnTo>
                <a:lnTo>
                  <a:pt x="11202" y="2378"/>
                </a:lnTo>
                <a:lnTo>
                  <a:pt x="11183" y="2386"/>
                </a:lnTo>
                <a:lnTo>
                  <a:pt x="11163" y="2393"/>
                </a:lnTo>
                <a:lnTo>
                  <a:pt x="11144" y="2400"/>
                </a:lnTo>
                <a:lnTo>
                  <a:pt x="11125" y="2409"/>
                </a:lnTo>
                <a:lnTo>
                  <a:pt x="11108" y="2419"/>
                </a:lnTo>
                <a:lnTo>
                  <a:pt x="11091" y="2429"/>
                </a:lnTo>
                <a:lnTo>
                  <a:pt x="11074" y="2442"/>
                </a:lnTo>
                <a:lnTo>
                  <a:pt x="11058" y="2454"/>
                </a:lnTo>
                <a:lnTo>
                  <a:pt x="11043" y="2467"/>
                </a:lnTo>
                <a:lnTo>
                  <a:pt x="11027" y="2482"/>
                </a:lnTo>
                <a:lnTo>
                  <a:pt x="11014" y="2497"/>
                </a:lnTo>
                <a:lnTo>
                  <a:pt x="11000" y="2512"/>
                </a:lnTo>
                <a:lnTo>
                  <a:pt x="10988" y="2529"/>
                </a:lnTo>
                <a:lnTo>
                  <a:pt x="10976" y="2547"/>
                </a:lnTo>
                <a:lnTo>
                  <a:pt x="10965" y="2565"/>
                </a:lnTo>
                <a:lnTo>
                  <a:pt x="10955" y="2585"/>
                </a:lnTo>
                <a:lnTo>
                  <a:pt x="10945" y="2604"/>
                </a:lnTo>
                <a:lnTo>
                  <a:pt x="10937" y="2624"/>
                </a:lnTo>
                <a:lnTo>
                  <a:pt x="10929" y="2647"/>
                </a:lnTo>
                <a:lnTo>
                  <a:pt x="10922" y="2668"/>
                </a:lnTo>
                <a:lnTo>
                  <a:pt x="10917" y="2692"/>
                </a:lnTo>
                <a:lnTo>
                  <a:pt x="10912" y="2715"/>
                </a:lnTo>
                <a:lnTo>
                  <a:pt x="10908" y="2740"/>
                </a:lnTo>
                <a:lnTo>
                  <a:pt x="10906" y="2765"/>
                </a:lnTo>
                <a:lnTo>
                  <a:pt x="10904" y="2791"/>
                </a:lnTo>
                <a:lnTo>
                  <a:pt x="10903" y="2817"/>
                </a:lnTo>
                <a:lnTo>
                  <a:pt x="10904" y="2843"/>
                </a:lnTo>
                <a:lnTo>
                  <a:pt x="10905" y="2867"/>
                </a:lnTo>
                <a:lnTo>
                  <a:pt x="10908" y="2891"/>
                </a:lnTo>
                <a:lnTo>
                  <a:pt x="10912" y="2914"/>
                </a:lnTo>
                <a:lnTo>
                  <a:pt x="10916" y="2937"/>
                </a:lnTo>
                <a:lnTo>
                  <a:pt x="10921" y="2959"/>
                </a:lnTo>
                <a:lnTo>
                  <a:pt x="10928" y="2981"/>
                </a:lnTo>
                <a:lnTo>
                  <a:pt x="10936" y="3001"/>
                </a:lnTo>
                <a:lnTo>
                  <a:pt x="10944" y="3022"/>
                </a:lnTo>
                <a:lnTo>
                  <a:pt x="10952" y="3040"/>
                </a:lnTo>
                <a:lnTo>
                  <a:pt x="10962" y="3059"/>
                </a:lnTo>
                <a:lnTo>
                  <a:pt x="10972" y="3077"/>
                </a:lnTo>
                <a:lnTo>
                  <a:pt x="10985" y="3094"/>
                </a:lnTo>
                <a:lnTo>
                  <a:pt x="10996" y="3110"/>
                </a:lnTo>
                <a:lnTo>
                  <a:pt x="11009" y="3126"/>
                </a:lnTo>
                <a:lnTo>
                  <a:pt x="11022" y="3141"/>
                </a:lnTo>
                <a:lnTo>
                  <a:pt x="11037" y="3154"/>
                </a:lnTo>
                <a:lnTo>
                  <a:pt x="11052" y="3168"/>
                </a:lnTo>
                <a:lnTo>
                  <a:pt x="11067" y="3180"/>
                </a:lnTo>
                <a:lnTo>
                  <a:pt x="11084" y="3191"/>
                </a:lnTo>
                <a:lnTo>
                  <a:pt x="11100" y="3202"/>
                </a:lnTo>
                <a:lnTo>
                  <a:pt x="11117" y="3212"/>
                </a:lnTo>
                <a:lnTo>
                  <a:pt x="11135" y="3221"/>
                </a:lnTo>
                <a:lnTo>
                  <a:pt x="11153" y="3229"/>
                </a:lnTo>
                <a:lnTo>
                  <a:pt x="11172" y="3236"/>
                </a:lnTo>
                <a:lnTo>
                  <a:pt x="11192" y="3242"/>
                </a:lnTo>
                <a:lnTo>
                  <a:pt x="11211" y="3247"/>
                </a:lnTo>
                <a:lnTo>
                  <a:pt x="11232" y="3252"/>
                </a:lnTo>
                <a:lnTo>
                  <a:pt x="11252" y="3255"/>
                </a:lnTo>
                <a:lnTo>
                  <a:pt x="11272" y="3257"/>
                </a:lnTo>
                <a:lnTo>
                  <a:pt x="11294" y="3259"/>
                </a:lnTo>
                <a:lnTo>
                  <a:pt x="11315" y="3259"/>
                </a:lnTo>
                <a:lnTo>
                  <a:pt x="11317" y="3259"/>
                </a:lnTo>
                <a:close/>
                <a:moveTo>
                  <a:pt x="11320" y="3142"/>
                </a:moveTo>
                <a:lnTo>
                  <a:pt x="11306" y="3142"/>
                </a:lnTo>
                <a:lnTo>
                  <a:pt x="11293" y="3141"/>
                </a:lnTo>
                <a:lnTo>
                  <a:pt x="11280" y="3139"/>
                </a:lnTo>
                <a:lnTo>
                  <a:pt x="11266" y="3136"/>
                </a:lnTo>
                <a:lnTo>
                  <a:pt x="11253" y="3133"/>
                </a:lnTo>
                <a:lnTo>
                  <a:pt x="11241" y="3128"/>
                </a:lnTo>
                <a:lnTo>
                  <a:pt x="11229" y="3123"/>
                </a:lnTo>
                <a:lnTo>
                  <a:pt x="11216" y="3118"/>
                </a:lnTo>
                <a:lnTo>
                  <a:pt x="11205" y="3110"/>
                </a:lnTo>
                <a:lnTo>
                  <a:pt x="11194" y="3103"/>
                </a:lnTo>
                <a:lnTo>
                  <a:pt x="11183" y="3096"/>
                </a:lnTo>
                <a:lnTo>
                  <a:pt x="11172" y="3088"/>
                </a:lnTo>
                <a:lnTo>
                  <a:pt x="11162" y="3079"/>
                </a:lnTo>
                <a:lnTo>
                  <a:pt x="11153" y="3069"/>
                </a:lnTo>
                <a:lnTo>
                  <a:pt x="11144" y="3058"/>
                </a:lnTo>
                <a:lnTo>
                  <a:pt x="11136" y="3048"/>
                </a:lnTo>
                <a:lnTo>
                  <a:pt x="11126" y="3037"/>
                </a:lnTo>
                <a:lnTo>
                  <a:pt x="11119" y="3025"/>
                </a:lnTo>
                <a:lnTo>
                  <a:pt x="11111" y="3012"/>
                </a:lnTo>
                <a:lnTo>
                  <a:pt x="11105" y="2999"/>
                </a:lnTo>
                <a:lnTo>
                  <a:pt x="11098" y="2986"/>
                </a:lnTo>
                <a:lnTo>
                  <a:pt x="11093" y="2973"/>
                </a:lnTo>
                <a:lnTo>
                  <a:pt x="11087" y="2958"/>
                </a:lnTo>
                <a:lnTo>
                  <a:pt x="11082" y="2943"/>
                </a:lnTo>
                <a:lnTo>
                  <a:pt x="11077" y="2928"/>
                </a:lnTo>
                <a:lnTo>
                  <a:pt x="11073" y="2912"/>
                </a:lnTo>
                <a:lnTo>
                  <a:pt x="11070" y="2897"/>
                </a:lnTo>
                <a:lnTo>
                  <a:pt x="11068" y="2881"/>
                </a:lnTo>
                <a:lnTo>
                  <a:pt x="11066" y="2864"/>
                </a:lnTo>
                <a:lnTo>
                  <a:pt x="11064" y="2847"/>
                </a:lnTo>
                <a:lnTo>
                  <a:pt x="11063" y="2830"/>
                </a:lnTo>
                <a:lnTo>
                  <a:pt x="11063" y="2812"/>
                </a:lnTo>
                <a:lnTo>
                  <a:pt x="11064" y="2782"/>
                </a:lnTo>
                <a:lnTo>
                  <a:pt x="11067" y="2751"/>
                </a:lnTo>
                <a:lnTo>
                  <a:pt x="11071" y="2720"/>
                </a:lnTo>
                <a:lnTo>
                  <a:pt x="11078" y="2691"/>
                </a:lnTo>
                <a:lnTo>
                  <a:pt x="11083" y="2677"/>
                </a:lnTo>
                <a:lnTo>
                  <a:pt x="11088" y="2662"/>
                </a:lnTo>
                <a:lnTo>
                  <a:pt x="11093" y="2649"/>
                </a:lnTo>
                <a:lnTo>
                  <a:pt x="11098" y="2635"/>
                </a:lnTo>
                <a:lnTo>
                  <a:pt x="11104" y="2621"/>
                </a:lnTo>
                <a:lnTo>
                  <a:pt x="11111" y="2609"/>
                </a:lnTo>
                <a:lnTo>
                  <a:pt x="11118" y="2596"/>
                </a:lnTo>
                <a:lnTo>
                  <a:pt x="11125" y="2585"/>
                </a:lnTo>
                <a:lnTo>
                  <a:pt x="11135" y="2572"/>
                </a:lnTo>
                <a:lnTo>
                  <a:pt x="11143" y="2561"/>
                </a:lnTo>
                <a:lnTo>
                  <a:pt x="11152" y="2551"/>
                </a:lnTo>
                <a:lnTo>
                  <a:pt x="11162" y="2541"/>
                </a:lnTo>
                <a:lnTo>
                  <a:pt x="11172" y="2532"/>
                </a:lnTo>
                <a:lnTo>
                  <a:pt x="11184" y="2523"/>
                </a:lnTo>
                <a:lnTo>
                  <a:pt x="11196" y="2515"/>
                </a:lnTo>
                <a:lnTo>
                  <a:pt x="11207" y="2508"/>
                </a:lnTo>
                <a:lnTo>
                  <a:pt x="11220" y="2501"/>
                </a:lnTo>
                <a:lnTo>
                  <a:pt x="11234" y="2496"/>
                </a:lnTo>
                <a:lnTo>
                  <a:pt x="11248" y="2491"/>
                </a:lnTo>
                <a:lnTo>
                  <a:pt x="11262" y="2487"/>
                </a:lnTo>
                <a:lnTo>
                  <a:pt x="11276" y="2483"/>
                </a:lnTo>
                <a:lnTo>
                  <a:pt x="11293" y="2480"/>
                </a:lnTo>
                <a:lnTo>
                  <a:pt x="11309" y="2479"/>
                </a:lnTo>
                <a:lnTo>
                  <a:pt x="11325" y="2478"/>
                </a:lnTo>
                <a:lnTo>
                  <a:pt x="11343" y="2479"/>
                </a:lnTo>
                <a:lnTo>
                  <a:pt x="11359" y="2480"/>
                </a:lnTo>
                <a:lnTo>
                  <a:pt x="11374" y="2484"/>
                </a:lnTo>
                <a:lnTo>
                  <a:pt x="11390" y="2487"/>
                </a:lnTo>
                <a:lnTo>
                  <a:pt x="11404" y="2491"/>
                </a:lnTo>
                <a:lnTo>
                  <a:pt x="11418" y="2497"/>
                </a:lnTo>
                <a:lnTo>
                  <a:pt x="11432" y="2503"/>
                </a:lnTo>
                <a:lnTo>
                  <a:pt x="11444" y="2509"/>
                </a:lnTo>
                <a:lnTo>
                  <a:pt x="11456" y="2517"/>
                </a:lnTo>
                <a:lnTo>
                  <a:pt x="11467" y="2525"/>
                </a:lnTo>
                <a:lnTo>
                  <a:pt x="11478" y="2535"/>
                </a:lnTo>
                <a:lnTo>
                  <a:pt x="11488" y="2544"/>
                </a:lnTo>
                <a:lnTo>
                  <a:pt x="11498" y="2554"/>
                </a:lnTo>
                <a:lnTo>
                  <a:pt x="11507" y="2565"/>
                </a:lnTo>
                <a:lnTo>
                  <a:pt x="11515" y="2576"/>
                </a:lnTo>
                <a:lnTo>
                  <a:pt x="11523" y="2588"/>
                </a:lnTo>
                <a:lnTo>
                  <a:pt x="11531" y="2600"/>
                </a:lnTo>
                <a:lnTo>
                  <a:pt x="11538" y="2613"/>
                </a:lnTo>
                <a:lnTo>
                  <a:pt x="11544" y="2625"/>
                </a:lnTo>
                <a:lnTo>
                  <a:pt x="11550" y="2639"/>
                </a:lnTo>
                <a:lnTo>
                  <a:pt x="11555" y="2653"/>
                </a:lnTo>
                <a:lnTo>
                  <a:pt x="11560" y="2666"/>
                </a:lnTo>
                <a:lnTo>
                  <a:pt x="11565" y="2681"/>
                </a:lnTo>
                <a:lnTo>
                  <a:pt x="11568" y="2694"/>
                </a:lnTo>
                <a:lnTo>
                  <a:pt x="11576" y="2722"/>
                </a:lnTo>
                <a:lnTo>
                  <a:pt x="11580" y="2751"/>
                </a:lnTo>
                <a:lnTo>
                  <a:pt x="11582" y="2780"/>
                </a:lnTo>
                <a:lnTo>
                  <a:pt x="11583" y="2807"/>
                </a:lnTo>
                <a:lnTo>
                  <a:pt x="11583" y="2825"/>
                </a:lnTo>
                <a:lnTo>
                  <a:pt x="11582" y="2843"/>
                </a:lnTo>
                <a:lnTo>
                  <a:pt x="11581" y="2860"/>
                </a:lnTo>
                <a:lnTo>
                  <a:pt x="11578" y="2878"/>
                </a:lnTo>
                <a:lnTo>
                  <a:pt x="11576" y="2894"/>
                </a:lnTo>
                <a:lnTo>
                  <a:pt x="11571" y="2910"/>
                </a:lnTo>
                <a:lnTo>
                  <a:pt x="11567" y="2927"/>
                </a:lnTo>
                <a:lnTo>
                  <a:pt x="11563" y="2942"/>
                </a:lnTo>
                <a:lnTo>
                  <a:pt x="11558" y="2956"/>
                </a:lnTo>
                <a:lnTo>
                  <a:pt x="11552" y="2972"/>
                </a:lnTo>
                <a:lnTo>
                  <a:pt x="11546" y="2985"/>
                </a:lnTo>
                <a:lnTo>
                  <a:pt x="11540" y="2999"/>
                </a:lnTo>
                <a:lnTo>
                  <a:pt x="11533" y="3012"/>
                </a:lnTo>
                <a:lnTo>
                  <a:pt x="11526" y="3025"/>
                </a:lnTo>
                <a:lnTo>
                  <a:pt x="11517" y="3037"/>
                </a:lnTo>
                <a:lnTo>
                  <a:pt x="11508" y="3048"/>
                </a:lnTo>
                <a:lnTo>
                  <a:pt x="11500" y="3058"/>
                </a:lnTo>
                <a:lnTo>
                  <a:pt x="11490" y="3069"/>
                </a:lnTo>
                <a:lnTo>
                  <a:pt x="11481" y="3079"/>
                </a:lnTo>
                <a:lnTo>
                  <a:pt x="11470" y="3088"/>
                </a:lnTo>
                <a:lnTo>
                  <a:pt x="11459" y="3096"/>
                </a:lnTo>
                <a:lnTo>
                  <a:pt x="11449" y="3104"/>
                </a:lnTo>
                <a:lnTo>
                  <a:pt x="11438" y="3111"/>
                </a:lnTo>
                <a:lnTo>
                  <a:pt x="11426" y="3118"/>
                </a:lnTo>
                <a:lnTo>
                  <a:pt x="11414" y="3123"/>
                </a:lnTo>
                <a:lnTo>
                  <a:pt x="11402" y="3128"/>
                </a:lnTo>
                <a:lnTo>
                  <a:pt x="11389" y="3133"/>
                </a:lnTo>
                <a:lnTo>
                  <a:pt x="11377" y="3136"/>
                </a:lnTo>
                <a:lnTo>
                  <a:pt x="11363" y="3139"/>
                </a:lnTo>
                <a:lnTo>
                  <a:pt x="11350" y="3141"/>
                </a:lnTo>
                <a:lnTo>
                  <a:pt x="11336" y="3142"/>
                </a:lnTo>
                <a:lnTo>
                  <a:pt x="11322" y="3142"/>
                </a:lnTo>
                <a:lnTo>
                  <a:pt x="11320" y="3142"/>
                </a:lnTo>
                <a:close/>
                <a:moveTo>
                  <a:pt x="10626" y="2237"/>
                </a:moveTo>
                <a:lnTo>
                  <a:pt x="10638" y="2236"/>
                </a:lnTo>
                <a:lnTo>
                  <a:pt x="10648" y="2235"/>
                </a:lnTo>
                <a:lnTo>
                  <a:pt x="10658" y="2232"/>
                </a:lnTo>
                <a:lnTo>
                  <a:pt x="10667" y="2229"/>
                </a:lnTo>
                <a:lnTo>
                  <a:pt x="10676" y="2225"/>
                </a:lnTo>
                <a:lnTo>
                  <a:pt x="10684" y="2220"/>
                </a:lnTo>
                <a:lnTo>
                  <a:pt x="10692" y="2215"/>
                </a:lnTo>
                <a:lnTo>
                  <a:pt x="10698" y="2209"/>
                </a:lnTo>
                <a:lnTo>
                  <a:pt x="10704" y="2202"/>
                </a:lnTo>
                <a:lnTo>
                  <a:pt x="10709" y="2195"/>
                </a:lnTo>
                <a:lnTo>
                  <a:pt x="10714" y="2186"/>
                </a:lnTo>
                <a:lnTo>
                  <a:pt x="10717" y="2178"/>
                </a:lnTo>
                <a:lnTo>
                  <a:pt x="10720" y="2169"/>
                </a:lnTo>
                <a:lnTo>
                  <a:pt x="10722" y="2160"/>
                </a:lnTo>
                <a:lnTo>
                  <a:pt x="10723" y="2151"/>
                </a:lnTo>
                <a:lnTo>
                  <a:pt x="10724" y="2142"/>
                </a:lnTo>
                <a:lnTo>
                  <a:pt x="10723" y="2131"/>
                </a:lnTo>
                <a:lnTo>
                  <a:pt x="10722" y="2121"/>
                </a:lnTo>
                <a:lnTo>
                  <a:pt x="10720" y="2112"/>
                </a:lnTo>
                <a:lnTo>
                  <a:pt x="10717" y="2103"/>
                </a:lnTo>
                <a:lnTo>
                  <a:pt x="10713" y="2095"/>
                </a:lnTo>
                <a:lnTo>
                  <a:pt x="10709" y="2086"/>
                </a:lnTo>
                <a:lnTo>
                  <a:pt x="10704" y="2078"/>
                </a:lnTo>
                <a:lnTo>
                  <a:pt x="10698" y="2072"/>
                </a:lnTo>
                <a:lnTo>
                  <a:pt x="10691" y="2066"/>
                </a:lnTo>
                <a:lnTo>
                  <a:pt x="10684" y="2060"/>
                </a:lnTo>
                <a:lnTo>
                  <a:pt x="10675" y="2055"/>
                </a:lnTo>
                <a:lnTo>
                  <a:pt x="10667" y="2051"/>
                </a:lnTo>
                <a:lnTo>
                  <a:pt x="10658" y="2048"/>
                </a:lnTo>
                <a:lnTo>
                  <a:pt x="10649" y="2046"/>
                </a:lnTo>
                <a:lnTo>
                  <a:pt x="10639" y="2045"/>
                </a:lnTo>
                <a:lnTo>
                  <a:pt x="10628" y="2044"/>
                </a:lnTo>
                <a:lnTo>
                  <a:pt x="10617" y="2045"/>
                </a:lnTo>
                <a:lnTo>
                  <a:pt x="10607" y="2046"/>
                </a:lnTo>
                <a:lnTo>
                  <a:pt x="10598" y="2048"/>
                </a:lnTo>
                <a:lnTo>
                  <a:pt x="10589" y="2051"/>
                </a:lnTo>
                <a:lnTo>
                  <a:pt x="10579" y="2055"/>
                </a:lnTo>
                <a:lnTo>
                  <a:pt x="10571" y="2060"/>
                </a:lnTo>
                <a:lnTo>
                  <a:pt x="10564" y="2066"/>
                </a:lnTo>
                <a:lnTo>
                  <a:pt x="10558" y="2072"/>
                </a:lnTo>
                <a:lnTo>
                  <a:pt x="10552" y="2078"/>
                </a:lnTo>
                <a:lnTo>
                  <a:pt x="10546" y="2086"/>
                </a:lnTo>
                <a:lnTo>
                  <a:pt x="10542" y="2095"/>
                </a:lnTo>
                <a:lnTo>
                  <a:pt x="10538" y="2103"/>
                </a:lnTo>
                <a:lnTo>
                  <a:pt x="10534" y="2112"/>
                </a:lnTo>
                <a:lnTo>
                  <a:pt x="10532" y="2121"/>
                </a:lnTo>
                <a:lnTo>
                  <a:pt x="10531" y="2131"/>
                </a:lnTo>
                <a:lnTo>
                  <a:pt x="10530" y="2142"/>
                </a:lnTo>
                <a:lnTo>
                  <a:pt x="10531" y="2151"/>
                </a:lnTo>
                <a:lnTo>
                  <a:pt x="10532" y="2160"/>
                </a:lnTo>
                <a:lnTo>
                  <a:pt x="10534" y="2169"/>
                </a:lnTo>
                <a:lnTo>
                  <a:pt x="10538" y="2178"/>
                </a:lnTo>
                <a:lnTo>
                  <a:pt x="10541" y="2186"/>
                </a:lnTo>
                <a:lnTo>
                  <a:pt x="10546" y="2195"/>
                </a:lnTo>
                <a:lnTo>
                  <a:pt x="10551" y="2202"/>
                </a:lnTo>
                <a:lnTo>
                  <a:pt x="10557" y="2209"/>
                </a:lnTo>
                <a:lnTo>
                  <a:pt x="10563" y="2215"/>
                </a:lnTo>
                <a:lnTo>
                  <a:pt x="10570" y="2220"/>
                </a:lnTo>
                <a:lnTo>
                  <a:pt x="10577" y="2225"/>
                </a:lnTo>
                <a:lnTo>
                  <a:pt x="10587" y="2229"/>
                </a:lnTo>
                <a:lnTo>
                  <a:pt x="10595" y="2232"/>
                </a:lnTo>
                <a:lnTo>
                  <a:pt x="10605" y="2235"/>
                </a:lnTo>
                <a:lnTo>
                  <a:pt x="10614" y="2236"/>
                </a:lnTo>
                <a:lnTo>
                  <a:pt x="10624" y="2237"/>
                </a:lnTo>
                <a:lnTo>
                  <a:pt x="10626" y="2237"/>
                </a:lnTo>
                <a:close/>
                <a:moveTo>
                  <a:pt x="10706" y="3240"/>
                </a:moveTo>
                <a:lnTo>
                  <a:pt x="10706" y="2380"/>
                </a:lnTo>
                <a:lnTo>
                  <a:pt x="10550" y="2380"/>
                </a:lnTo>
                <a:lnTo>
                  <a:pt x="10550" y="3240"/>
                </a:lnTo>
                <a:lnTo>
                  <a:pt x="10706" y="3240"/>
                </a:lnTo>
                <a:close/>
                <a:moveTo>
                  <a:pt x="9999" y="2223"/>
                </a:moveTo>
                <a:lnTo>
                  <a:pt x="9999" y="2380"/>
                </a:lnTo>
                <a:lnTo>
                  <a:pt x="9865" y="2380"/>
                </a:lnTo>
                <a:lnTo>
                  <a:pt x="9865" y="2500"/>
                </a:lnTo>
                <a:lnTo>
                  <a:pt x="9999" y="2500"/>
                </a:lnTo>
                <a:lnTo>
                  <a:pt x="9999" y="2966"/>
                </a:lnTo>
                <a:lnTo>
                  <a:pt x="10000" y="3003"/>
                </a:lnTo>
                <a:lnTo>
                  <a:pt x="10002" y="3038"/>
                </a:lnTo>
                <a:lnTo>
                  <a:pt x="10004" y="3054"/>
                </a:lnTo>
                <a:lnTo>
                  <a:pt x="10006" y="3070"/>
                </a:lnTo>
                <a:lnTo>
                  <a:pt x="10009" y="3085"/>
                </a:lnTo>
                <a:lnTo>
                  <a:pt x="10013" y="3099"/>
                </a:lnTo>
                <a:lnTo>
                  <a:pt x="10017" y="3113"/>
                </a:lnTo>
                <a:lnTo>
                  <a:pt x="10021" y="3127"/>
                </a:lnTo>
                <a:lnTo>
                  <a:pt x="10026" y="3139"/>
                </a:lnTo>
                <a:lnTo>
                  <a:pt x="10031" y="3151"/>
                </a:lnTo>
                <a:lnTo>
                  <a:pt x="10037" y="3163"/>
                </a:lnTo>
                <a:lnTo>
                  <a:pt x="10044" y="3173"/>
                </a:lnTo>
                <a:lnTo>
                  <a:pt x="10051" y="3183"/>
                </a:lnTo>
                <a:lnTo>
                  <a:pt x="10059" y="3192"/>
                </a:lnTo>
                <a:lnTo>
                  <a:pt x="10066" y="3199"/>
                </a:lnTo>
                <a:lnTo>
                  <a:pt x="10074" y="3206"/>
                </a:lnTo>
                <a:lnTo>
                  <a:pt x="10082" y="3214"/>
                </a:lnTo>
                <a:lnTo>
                  <a:pt x="10091" y="3220"/>
                </a:lnTo>
                <a:lnTo>
                  <a:pt x="10100" y="3226"/>
                </a:lnTo>
                <a:lnTo>
                  <a:pt x="10109" y="3231"/>
                </a:lnTo>
                <a:lnTo>
                  <a:pt x="10119" y="3236"/>
                </a:lnTo>
                <a:lnTo>
                  <a:pt x="10129" y="3240"/>
                </a:lnTo>
                <a:lnTo>
                  <a:pt x="10141" y="3244"/>
                </a:lnTo>
                <a:lnTo>
                  <a:pt x="10152" y="3248"/>
                </a:lnTo>
                <a:lnTo>
                  <a:pt x="10163" y="3251"/>
                </a:lnTo>
                <a:lnTo>
                  <a:pt x="10175" y="3253"/>
                </a:lnTo>
                <a:lnTo>
                  <a:pt x="10187" y="3255"/>
                </a:lnTo>
                <a:lnTo>
                  <a:pt x="10201" y="3257"/>
                </a:lnTo>
                <a:lnTo>
                  <a:pt x="10214" y="3257"/>
                </a:lnTo>
                <a:lnTo>
                  <a:pt x="10227" y="3258"/>
                </a:lnTo>
                <a:lnTo>
                  <a:pt x="10250" y="3257"/>
                </a:lnTo>
                <a:lnTo>
                  <a:pt x="10270" y="3256"/>
                </a:lnTo>
                <a:lnTo>
                  <a:pt x="10290" y="3254"/>
                </a:lnTo>
                <a:lnTo>
                  <a:pt x="10308" y="3251"/>
                </a:lnTo>
                <a:lnTo>
                  <a:pt x="10324" y="3248"/>
                </a:lnTo>
                <a:lnTo>
                  <a:pt x="10340" y="3244"/>
                </a:lnTo>
                <a:lnTo>
                  <a:pt x="10354" y="3240"/>
                </a:lnTo>
                <a:lnTo>
                  <a:pt x="10366" y="3236"/>
                </a:lnTo>
                <a:lnTo>
                  <a:pt x="10359" y="3118"/>
                </a:lnTo>
                <a:lnTo>
                  <a:pt x="10341" y="3123"/>
                </a:lnTo>
                <a:lnTo>
                  <a:pt x="10321" y="3126"/>
                </a:lnTo>
                <a:lnTo>
                  <a:pt x="10297" y="3128"/>
                </a:lnTo>
                <a:lnTo>
                  <a:pt x="10268" y="3128"/>
                </a:lnTo>
                <a:lnTo>
                  <a:pt x="10253" y="3128"/>
                </a:lnTo>
                <a:lnTo>
                  <a:pt x="10239" y="3126"/>
                </a:lnTo>
                <a:lnTo>
                  <a:pt x="10225" y="3122"/>
                </a:lnTo>
                <a:lnTo>
                  <a:pt x="10213" y="3118"/>
                </a:lnTo>
                <a:lnTo>
                  <a:pt x="10203" y="3111"/>
                </a:lnTo>
                <a:lnTo>
                  <a:pt x="10193" y="3103"/>
                </a:lnTo>
                <a:lnTo>
                  <a:pt x="10184" y="3095"/>
                </a:lnTo>
                <a:lnTo>
                  <a:pt x="10177" y="3085"/>
                </a:lnTo>
                <a:lnTo>
                  <a:pt x="10170" y="3074"/>
                </a:lnTo>
                <a:lnTo>
                  <a:pt x="10165" y="3061"/>
                </a:lnTo>
                <a:lnTo>
                  <a:pt x="10161" y="3047"/>
                </a:lnTo>
                <a:lnTo>
                  <a:pt x="10157" y="3033"/>
                </a:lnTo>
                <a:lnTo>
                  <a:pt x="10155" y="3017"/>
                </a:lnTo>
                <a:lnTo>
                  <a:pt x="10153" y="2999"/>
                </a:lnTo>
                <a:lnTo>
                  <a:pt x="10152" y="2981"/>
                </a:lnTo>
                <a:lnTo>
                  <a:pt x="10151" y="2961"/>
                </a:lnTo>
                <a:lnTo>
                  <a:pt x="10151" y="2500"/>
                </a:lnTo>
                <a:lnTo>
                  <a:pt x="10374" y="2500"/>
                </a:lnTo>
                <a:lnTo>
                  <a:pt x="10374" y="2380"/>
                </a:lnTo>
                <a:lnTo>
                  <a:pt x="10151" y="2380"/>
                </a:lnTo>
                <a:lnTo>
                  <a:pt x="10151" y="2175"/>
                </a:lnTo>
                <a:lnTo>
                  <a:pt x="9999" y="2223"/>
                </a:lnTo>
                <a:close/>
                <a:moveTo>
                  <a:pt x="9704" y="2380"/>
                </a:moveTo>
                <a:lnTo>
                  <a:pt x="9548" y="2380"/>
                </a:lnTo>
                <a:lnTo>
                  <a:pt x="9548" y="2906"/>
                </a:lnTo>
                <a:lnTo>
                  <a:pt x="9547" y="2929"/>
                </a:lnTo>
                <a:lnTo>
                  <a:pt x="9543" y="2949"/>
                </a:lnTo>
                <a:lnTo>
                  <a:pt x="9539" y="2969"/>
                </a:lnTo>
                <a:lnTo>
                  <a:pt x="9533" y="2986"/>
                </a:lnTo>
                <a:lnTo>
                  <a:pt x="9527" y="2999"/>
                </a:lnTo>
                <a:lnTo>
                  <a:pt x="9521" y="3012"/>
                </a:lnTo>
                <a:lnTo>
                  <a:pt x="9513" y="3026"/>
                </a:lnTo>
                <a:lnTo>
                  <a:pt x="9504" y="3039"/>
                </a:lnTo>
                <a:lnTo>
                  <a:pt x="9494" y="3051"/>
                </a:lnTo>
                <a:lnTo>
                  <a:pt x="9483" y="3062"/>
                </a:lnTo>
                <a:lnTo>
                  <a:pt x="9472" y="3074"/>
                </a:lnTo>
                <a:lnTo>
                  <a:pt x="9459" y="3085"/>
                </a:lnTo>
                <a:lnTo>
                  <a:pt x="9445" y="3094"/>
                </a:lnTo>
                <a:lnTo>
                  <a:pt x="9431" y="3103"/>
                </a:lnTo>
                <a:lnTo>
                  <a:pt x="9416" y="3111"/>
                </a:lnTo>
                <a:lnTo>
                  <a:pt x="9400" y="3118"/>
                </a:lnTo>
                <a:lnTo>
                  <a:pt x="9383" y="3123"/>
                </a:lnTo>
                <a:lnTo>
                  <a:pt x="9366" y="3127"/>
                </a:lnTo>
                <a:lnTo>
                  <a:pt x="9346" y="3129"/>
                </a:lnTo>
                <a:lnTo>
                  <a:pt x="9328" y="3130"/>
                </a:lnTo>
                <a:lnTo>
                  <a:pt x="9315" y="3130"/>
                </a:lnTo>
                <a:lnTo>
                  <a:pt x="9303" y="3129"/>
                </a:lnTo>
                <a:lnTo>
                  <a:pt x="9290" y="3127"/>
                </a:lnTo>
                <a:lnTo>
                  <a:pt x="9279" y="3125"/>
                </a:lnTo>
                <a:lnTo>
                  <a:pt x="9268" y="3122"/>
                </a:lnTo>
                <a:lnTo>
                  <a:pt x="9258" y="3119"/>
                </a:lnTo>
                <a:lnTo>
                  <a:pt x="9249" y="3115"/>
                </a:lnTo>
                <a:lnTo>
                  <a:pt x="9238" y="3110"/>
                </a:lnTo>
                <a:lnTo>
                  <a:pt x="9230" y="3104"/>
                </a:lnTo>
                <a:lnTo>
                  <a:pt x="9221" y="3099"/>
                </a:lnTo>
                <a:lnTo>
                  <a:pt x="9213" y="3093"/>
                </a:lnTo>
                <a:lnTo>
                  <a:pt x="9206" y="3086"/>
                </a:lnTo>
                <a:lnTo>
                  <a:pt x="9199" y="3079"/>
                </a:lnTo>
                <a:lnTo>
                  <a:pt x="9191" y="3071"/>
                </a:lnTo>
                <a:lnTo>
                  <a:pt x="9185" y="3062"/>
                </a:lnTo>
                <a:lnTo>
                  <a:pt x="9179" y="3053"/>
                </a:lnTo>
                <a:lnTo>
                  <a:pt x="9174" y="3044"/>
                </a:lnTo>
                <a:lnTo>
                  <a:pt x="9169" y="3035"/>
                </a:lnTo>
                <a:lnTo>
                  <a:pt x="9164" y="3025"/>
                </a:lnTo>
                <a:lnTo>
                  <a:pt x="9160" y="3013"/>
                </a:lnTo>
                <a:lnTo>
                  <a:pt x="9153" y="2991"/>
                </a:lnTo>
                <a:lnTo>
                  <a:pt x="9146" y="2966"/>
                </a:lnTo>
                <a:lnTo>
                  <a:pt x="9141" y="2941"/>
                </a:lnTo>
                <a:lnTo>
                  <a:pt x="9138" y="2913"/>
                </a:lnTo>
                <a:lnTo>
                  <a:pt x="9136" y="2885"/>
                </a:lnTo>
                <a:lnTo>
                  <a:pt x="9136" y="2855"/>
                </a:lnTo>
                <a:lnTo>
                  <a:pt x="9136" y="2380"/>
                </a:lnTo>
                <a:lnTo>
                  <a:pt x="8980" y="2380"/>
                </a:lnTo>
                <a:lnTo>
                  <a:pt x="8980" y="2883"/>
                </a:lnTo>
                <a:lnTo>
                  <a:pt x="8980" y="2910"/>
                </a:lnTo>
                <a:lnTo>
                  <a:pt x="8982" y="2937"/>
                </a:lnTo>
                <a:lnTo>
                  <a:pt x="8984" y="2961"/>
                </a:lnTo>
                <a:lnTo>
                  <a:pt x="8987" y="2986"/>
                </a:lnTo>
                <a:lnTo>
                  <a:pt x="8991" y="3008"/>
                </a:lnTo>
                <a:lnTo>
                  <a:pt x="8995" y="3030"/>
                </a:lnTo>
                <a:lnTo>
                  <a:pt x="9002" y="3049"/>
                </a:lnTo>
                <a:lnTo>
                  <a:pt x="9008" y="3069"/>
                </a:lnTo>
                <a:lnTo>
                  <a:pt x="9014" y="3087"/>
                </a:lnTo>
                <a:lnTo>
                  <a:pt x="9022" y="3103"/>
                </a:lnTo>
                <a:lnTo>
                  <a:pt x="9029" y="3120"/>
                </a:lnTo>
                <a:lnTo>
                  <a:pt x="9038" y="3134"/>
                </a:lnTo>
                <a:lnTo>
                  <a:pt x="9047" y="3148"/>
                </a:lnTo>
                <a:lnTo>
                  <a:pt x="9057" y="3161"/>
                </a:lnTo>
                <a:lnTo>
                  <a:pt x="9067" y="3173"/>
                </a:lnTo>
                <a:lnTo>
                  <a:pt x="9077" y="3184"/>
                </a:lnTo>
                <a:lnTo>
                  <a:pt x="9088" y="3194"/>
                </a:lnTo>
                <a:lnTo>
                  <a:pt x="9100" y="3203"/>
                </a:lnTo>
                <a:lnTo>
                  <a:pt x="9112" y="3213"/>
                </a:lnTo>
                <a:lnTo>
                  <a:pt x="9123" y="3220"/>
                </a:lnTo>
                <a:lnTo>
                  <a:pt x="9135" y="3227"/>
                </a:lnTo>
                <a:lnTo>
                  <a:pt x="9147" y="3233"/>
                </a:lnTo>
                <a:lnTo>
                  <a:pt x="9161" y="3238"/>
                </a:lnTo>
                <a:lnTo>
                  <a:pt x="9173" y="3243"/>
                </a:lnTo>
                <a:lnTo>
                  <a:pt x="9186" y="3247"/>
                </a:lnTo>
                <a:lnTo>
                  <a:pt x="9199" y="3251"/>
                </a:lnTo>
                <a:lnTo>
                  <a:pt x="9212" y="3253"/>
                </a:lnTo>
                <a:lnTo>
                  <a:pt x="9225" y="3256"/>
                </a:lnTo>
                <a:lnTo>
                  <a:pt x="9251" y="3258"/>
                </a:lnTo>
                <a:lnTo>
                  <a:pt x="9276" y="3259"/>
                </a:lnTo>
                <a:lnTo>
                  <a:pt x="9304" y="3258"/>
                </a:lnTo>
                <a:lnTo>
                  <a:pt x="9330" y="3255"/>
                </a:lnTo>
                <a:lnTo>
                  <a:pt x="9356" y="3251"/>
                </a:lnTo>
                <a:lnTo>
                  <a:pt x="9379" y="3244"/>
                </a:lnTo>
                <a:lnTo>
                  <a:pt x="9402" y="3237"/>
                </a:lnTo>
                <a:lnTo>
                  <a:pt x="9423" y="3228"/>
                </a:lnTo>
                <a:lnTo>
                  <a:pt x="9442" y="3217"/>
                </a:lnTo>
                <a:lnTo>
                  <a:pt x="9461" y="3205"/>
                </a:lnTo>
                <a:lnTo>
                  <a:pt x="9478" y="3194"/>
                </a:lnTo>
                <a:lnTo>
                  <a:pt x="9493" y="3181"/>
                </a:lnTo>
                <a:lnTo>
                  <a:pt x="9508" y="3168"/>
                </a:lnTo>
                <a:lnTo>
                  <a:pt x="9521" y="3154"/>
                </a:lnTo>
                <a:lnTo>
                  <a:pt x="9532" y="3140"/>
                </a:lnTo>
                <a:lnTo>
                  <a:pt x="9543" y="3127"/>
                </a:lnTo>
                <a:lnTo>
                  <a:pt x="9553" y="3113"/>
                </a:lnTo>
                <a:lnTo>
                  <a:pt x="9560" y="3100"/>
                </a:lnTo>
                <a:lnTo>
                  <a:pt x="9564" y="3100"/>
                </a:lnTo>
                <a:lnTo>
                  <a:pt x="9573" y="3240"/>
                </a:lnTo>
                <a:lnTo>
                  <a:pt x="9711" y="3240"/>
                </a:lnTo>
                <a:lnTo>
                  <a:pt x="9709" y="3215"/>
                </a:lnTo>
                <a:lnTo>
                  <a:pt x="9708" y="3187"/>
                </a:lnTo>
                <a:lnTo>
                  <a:pt x="9707" y="3159"/>
                </a:lnTo>
                <a:lnTo>
                  <a:pt x="9706" y="3131"/>
                </a:lnTo>
                <a:lnTo>
                  <a:pt x="9705" y="3100"/>
                </a:lnTo>
                <a:lnTo>
                  <a:pt x="9704" y="3070"/>
                </a:lnTo>
                <a:lnTo>
                  <a:pt x="9704" y="3037"/>
                </a:lnTo>
                <a:lnTo>
                  <a:pt x="9704" y="3004"/>
                </a:lnTo>
                <a:lnTo>
                  <a:pt x="9704" y="2380"/>
                </a:lnTo>
                <a:close/>
                <a:moveTo>
                  <a:pt x="8567" y="3240"/>
                </a:moveTo>
                <a:lnTo>
                  <a:pt x="8723" y="3240"/>
                </a:lnTo>
                <a:lnTo>
                  <a:pt x="8723" y="1980"/>
                </a:lnTo>
                <a:lnTo>
                  <a:pt x="8567" y="1980"/>
                </a:lnTo>
                <a:lnTo>
                  <a:pt x="8567" y="3240"/>
                </a:lnTo>
                <a:close/>
                <a:moveTo>
                  <a:pt x="7943" y="3259"/>
                </a:moveTo>
                <a:lnTo>
                  <a:pt x="7963" y="3259"/>
                </a:lnTo>
                <a:lnTo>
                  <a:pt x="7982" y="3258"/>
                </a:lnTo>
                <a:lnTo>
                  <a:pt x="8001" y="3256"/>
                </a:lnTo>
                <a:lnTo>
                  <a:pt x="8021" y="3253"/>
                </a:lnTo>
                <a:lnTo>
                  <a:pt x="8040" y="3249"/>
                </a:lnTo>
                <a:lnTo>
                  <a:pt x="8058" y="3245"/>
                </a:lnTo>
                <a:lnTo>
                  <a:pt x="8078" y="3239"/>
                </a:lnTo>
                <a:lnTo>
                  <a:pt x="8096" y="3233"/>
                </a:lnTo>
                <a:lnTo>
                  <a:pt x="8115" y="3226"/>
                </a:lnTo>
                <a:lnTo>
                  <a:pt x="8133" y="3218"/>
                </a:lnTo>
                <a:lnTo>
                  <a:pt x="8150" y="3209"/>
                </a:lnTo>
                <a:lnTo>
                  <a:pt x="8168" y="3199"/>
                </a:lnTo>
                <a:lnTo>
                  <a:pt x="8185" y="3188"/>
                </a:lnTo>
                <a:lnTo>
                  <a:pt x="8201" y="3177"/>
                </a:lnTo>
                <a:lnTo>
                  <a:pt x="8218" y="3165"/>
                </a:lnTo>
                <a:lnTo>
                  <a:pt x="8233" y="3150"/>
                </a:lnTo>
                <a:lnTo>
                  <a:pt x="8248" y="3136"/>
                </a:lnTo>
                <a:lnTo>
                  <a:pt x="8263" y="3121"/>
                </a:lnTo>
                <a:lnTo>
                  <a:pt x="8276" y="3104"/>
                </a:lnTo>
                <a:lnTo>
                  <a:pt x="8288" y="3087"/>
                </a:lnTo>
                <a:lnTo>
                  <a:pt x="8300" y="3069"/>
                </a:lnTo>
                <a:lnTo>
                  <a:pt x="8312" y="3049"/>
                </a:lnTo>
                <a:lnTo>
                  <a:pt x="8322" y="3029"/>
                </a:lnTo>
                <a:lnTo>
                  <a:pt x="8332" y="3008"/>
                </a:lnTo>
                <a:lnTo>
                  <a:pt x="8340" y="2986"/>
                </a:lnTo>
                <a:lnTo>
                  <a:pt x="8347" y="2962"/>
                </a:lnTo>
                <a:lnTo>
                  <a:pt x="8354" y="2938"/>
                </a:lnTo>
                <a:lnTo>
                  <a:pt x="8360" y="2913"/>
                </a:lnTo>
                <a:lnTo>
                  <a:pt x="8364" y="2887"/>
                </a:lnTo>
                <a:lnTo>
                  <a:pt x="8367" y="2859"/>
                </a:lnTo>
                <a:lnTo>
                  <a:pt x="8369" y="2831"/>
                </a:lnTo>
                <a:lnTo>
                  <a:pt x="8370" y="2801"/>
                </a:lnTo>
                <a:lnTo>
                  <a:pt x="8369" y="2778"/>
                </a:lnTo>
                <a:lnTo>
                  <a:pt x="8368" y="2754"/>
                </a:lnTo>
                <a:lnTo>
                  <a:pt x="8365" y="2731"/>
                </a:lnTo>
                <a:lnTo>
                  <a:pt x="8362" y="2708"/>
                </a:lnTo>
                <a:lnTo>
                  <a:pt x="8358" y="2686"/>
                </a:lnTo>
                <a:lnTo>
                  <a:pt x="8352" y="2664"/>
                </a:lnTo>
                <a:lnTo>
                  <a:pt x="8346" y="2643"/>
                </a:lnTo>
                <a:lnTo>
                  <a:pt x="8339" y="2622"/>
                </a:lnTo>
                <a:lnTo>
                  <a:pt x="8332" y="2603"/>
                </a:lnTo>
                <a:lnTo>
                  <a:pt x="8323" y="2584"/>
                </a:lnTo>
                <a:lnTo>
                  <a:pt x="8314" y="2565"/>
                </a:lnTo>
                <a:lnTo>
                  <a:pt x="8303" y="2548"/>
                </a:lnTo>
                <a:lnTo>
                  <a:pt x="8293" y="2531"/>
                </a:lnTo>
                <a:lnTo>
                  <a:pt x="8281" y="2514"/>
                </a:lnTo>
                <a:lnTo>
                  <a:pt x="8269" y="2499"/>
                </a:lnTo>
                <a:lnTo>
                  <a:pt x="8255" y="2484"/>
                </a:lnTo>
                <a:lnTo>
                  <a:pt x="8241" y="2469"/>
                </a:lnTo>
                <a:lnTo>
                  <a:pt x="8227" y="2456"/>
                </a:lnTo>
                <a:lnTo>
                  <a:pt x="8212" y="2444"/>
                </a:lnTo>
                <a:lnTo>
                  <a:pt x="8195" y="2431"/>
                </a:lnTo>
                <a:lnTo>
                  <a:pt x="8179" y="2421"/>
                </a:lnTo>
                <a:lnTo>
                  <a:pt x="8162" y="2411"/>
                </a:lnTo>
                <a:lnTo>
                  <a:pt x="8143" y="2402"/>
                </a:lnTo>
                <a:lnTo>
                  <a:pt x="8125" y="2394"/>
                </a:lnTo>
                <a:lnTo>
                  <a:pt x="8105" y="2387"/>
                </a:lnTo>
                <a:lnTo>
                  <a:pt x="8086" y="2379"/>
                </a:lnTo>
                <a:lnTo>
                  <a:pt x="8066" y="2374"/>
                </a:lnTo>
                <a:lnTo>
                  <a:pt x="8044" y="2369"/>
                </a:lnTo>
                <a:lnTo>
                  <a:pt x="8024" y="2366"/>
                </a:lnTo>
                <a:lnTo>
                  <a:pt x="8001" y="2363"/>
                </a:lnTo>
                <a:lnTo>
                  <a:pt x="7979" y="2362"/>
                </a:lnTo>
                <a:lnTo>
                  <a:pt x="7956" y="2361"/>
                </a:lnTo>
                <a:lnTo>
                  <a:pt x="7934" y="2362"/>
                </a:lnTo>
                <a:lnTo>
                  <a:pt x="7913" y="2363"/>
                </a:lnTo>
                <a:lnTo>
                  <a:pt x="7891" y="2366"/>
                </a:lnTo>
                <a:lnTo>
                  <a:pt x="7870" y="2369"/>
                </a:lnTo>
                <a:lnTo>
                  <a:pt x="7849" y="2373"/>
                </a:lnTo>
                <a:lnTo>
                  <a:pt x="7829" y="2378"/>
                </a:lnTo>
                <a:lnTo>
                  <a:pt x="7809" y="2386"/>
                </a:lnTo>
                <a:lnTo>
                  <a:pt x="7790" y="2393"/>
                </a:lnTo>
                <a:lnTo>
                  <a:pt x="7771" y="2400"/>
                </a:lnTo>
                <a:lnTo>
                  <a:pt x="7752" y="2409"/>
                </a:lnTo>
                <a:lnTo>
                  <a:pt x="7735" y="2419"/>
                </a:lnTo>
                <a:lnTo>
                  <a:pt x="7718" y="2429"/>
                </a:lnTo>
                <a:lnTo>
                  <a:pt x="7701" y="2442"/>
                </a:lnTo>
                <a:lnTo>
                  <a:pt x="7685" y="2454"/>
                </a:lnTo>
                <a:lnTo>
                  <a:pt x="7670" y="2467"/>
                </a:lnTo>
                <a:lnTo>
                  <a:pt x="7654" y="2482"/>
                </a:lnTo>
                <a:lnTo>
                  <a:pt x="7641" y="2497"/>
                </a:lnTo>
                <a:lnTo>
                  <a:pt x="7627" y="2512"/>
                </a:lnTo>
                <a:lnTo>
                  <a:pt x="7614" y="2529"/>
                </a:lnTo>
                <a:lnTo>
                  <a:pt x="7602" y="2547"/>
                </a:lnTo>
                <a:lnTo>
                  <a:pt x="7592" y="2565"/>
                </a:lnTo>
                <a:lnTo>
                  <a:pt x="7582" y="2585"/>
                </a:lnTo>
                <a:lnTo>
                  <a:pt x="7572" y="2604"/>
                </a:lnTo>
                <a:lnTo>
                  <a:pt x="7563" y="2624"/>
                </a:lnTo>
                <a:lnTo>
                  <a:pt x="7556" y="2647"/>
                </a:lnTo>
                <a:lnTo>
                  <a:pt x="7549" y="2668"/>
                </a:lnTo>
                <a:lnTo>
                  <a:pt x="7543" y="2692"/>
                </a:lnTo>
                <a:lnTo>
                  <a:pt x="7539" y="2715"/>
                </a:lnTo>
                <a:lnTo>
                  <a:pt x="7535" y="2740"/>
                </a:lnTo>
                <a:lnTo>
                  <a:pt x="7533" y="2765"/>
                </a:lnTo>
                <a:lnTo>
                  <a:pt x="7531" y="2791"/>
                </a:lnTo>
                <a:lnTo>
                  <a:pt x="7530" y="2817"/>
                </a:lnTo>
                <a:lnTo>
                  <a:pt x="7531" y="2843"/>
                </a:lnTo>
                <a:lnTo>
                  <a:pt x="7532" y="2867"/>
                </a:lnTo>
                <a:lnTo>
                  <a:pt x="7535" y="2891"/>
                </a:lnTo>
                <a:lnTo>
                  <a:pt x="7538" y="2914"/>
                </a:lnTo>
                <a:lnTo>
                  <a:pt x="7543" y="2937"/>
                </a:lnTo>
                <a:lnTo>
                  <a:pt x="7548" y="2959"/>
                </a:lnTo>
                <a:lnTo>
                  <a:pt x="7555" y="2981"/>
                </a:lnTo>
                <a:lnTo>
                  <a:pt x="7562" y="3001"/>
                </a:lnTo>
                <a:lnTo>
                  <a:pt x="7571" y="3022"/>
                </a:lnTo>
                <a:lnTo>
                  <a:pt x="7579" y="3040"/>
                </a:lnTo>
                <a:lnTo>
                  <a:pt x="7589" y="3059"/>
                </a:lnTo>
                <a:lnTo>
                  <a:pt x="7599" y="3077"/>
                </a:lnTo>
                <a:lnTo>
                  <a:pt x="7611" y="3094"/>
                </a:lnTo>
                <a:lnTo>
                  <a:pt x="7623" y="3110"/>
                </a:lnTo>
                <a:lnTo>
                  <a:pt x="7636" y="3126"/>
                </a:lnTo>
                <a:lnTo>
                  <a:pt x="7649" y="3141"/>
                </a:lnTo>
                <a:lnTo>
                  <a:pt x="7663" y="3154"/>
                </a:lnTo>
                <a:lnTo>
                  <a:pt x="7679" y="3168"/>
                </a:lnTo>
                <a:lnTo>
                  <a:pt x="7694" y="3180"/>
                </a:lnTo>
                <a:lnTo>
                  <a:pt x="7710" y="3191"/>
                </a:lnTo>
                <a:lnTo>
                  <a:pt x="7727" y="3202"/>
                </a:lnTo>
                <a:lnTo>
                  <a:pt x="7744" y="3212"/>
                </a:lnTo>
                <a:lnTo>
                  <a:pt x="7761" y="3221"/>
                </a:lnTo>
                <a:lnTo>
                  <a:pt x="7780" y="3229"/>
                </a:lnTo>
                <a:lnTo>
                  <a:pt x="7799" y="3236"/>
                </a:lnTo>
                <a:lnTo>
                  <a:pt x="7819" y="3242"/>
                </a:lnTo>
                <a:lnTo>
                  <a:pt x="7838" y="3247"/>
                </a:lnTo>
                <a:lnTo>
                  <a:pt x="7858" y="3252"/>
                </a:lnTo>
                <a:lnTo>
                  <a:pt x="7879" y="3255"/>
                </a:lnTo>
                <a:lnTo>
                  <a:pt x="7899" y="3257"/>
                </a:lnTo>
                <a:lnTo>
                  <a:pt x="7921" y="3259"/>
                </a:lnTo>
                <a:lnTo>
                  <a:pt x="7942" y="3259"/>
                </a:lnTo>
                <a:lnTo>
                  <a:pt x="7943" y="3259"/>
                </a:lnTo>
                <a:close/>
                <a:moveTo>
                  <a:pt x="7947" y="3142"/>
                </a:moveTo>
                <a:lnTo>
                  <a:pt x="7933" y="3142"/>
                </a:lnTo>
                <a:lnTo>
                  <a:pt x="7920" y="3141"/>
                </a:lnTo>
                <a:lnTo>
                  <a:pt x="7906" y="3139"/>
                </a:lnTo>
                <a:lnTo>
                  <a:pt x="7893" y="3136"/>
                </a:lnTo>
                <a:lnTo>
                  <a:pt x="7880" y="3133"/>
                </a:lnTo>
                <a:lnTo>
                  <a:pt x="7868" y="3128"/>
                </a:lnTo>
                <a:lnTo>
                  <a:pt x="7855" y="3123"/>
                </a:lnTo>
                <a:lnTo>
                  <a:pt x="7843" y="3118"/>
                </a:lnTo>
                <a:lnTo>
                  <a:pt x="7832" y="3110"/>
                </a:lnTo>
                <a:lnTo>
                  <a:pt x="7821" y="3103"/>
                </a:lnTo>
                <a:lnTo>
                  <a:pt x="7809" y="3096"/>
                </a:lnTo>
                <a:lnTo>
                  <a:pt x="7799" y="3088"/>
                </a:lnTo>
                <a:lnTo>
                  <a:pt x="7789" y="3079"/>
                </a:lnTo>
                <a:lnTo>
                  <a:pt x="7780" y="3069"/>
                </a:lnTo>
                <a:lnTo>
                  <a:pt x="7771" y="3058"/>
                </a:lnTo>
                <a:lnTo>
                  <a:pt x="7761" y="3048"/>
                </a:lnTo>
                <a:lnTo>
                  <a:pt x="7753" y="3037"/>
                </a:lnTo>
                <a:lnTo>
                  <a:pt x="7746" y="3025"/>
                </a:lnTo>
                <a:lnTo>
                  <a:pt x="7738" y="3012"/>
                </a:lnTo>
                <a:lnTo>
                  <a:pt x="7732" y="2999"/>
                </a:lnTo>
                <a:lnTo>
                  <a:pt x="7725" y="2986"/>
                </a:lnTo>
                <a:lnTo>
                  <a:pt x="7720" y="2973"/>
                </a:lnTo>
                <a:lnTo>
                  <a:pt x="7713" y="2958"/>
                </a:lnTo>
                <a:lnTo>
                  <a:pt x="7708" y="2943"/>
                </a:lnTo>
                <a:lnTo>
                  <a:pt x="7704" y="2928"/>
                </a:lnTo>
                <a:lnTo>
                  <a:pt x="7700" y="2912"/>
                </a:lnTo>
                <a:lnTo>
                  <a:pt x="7697" y="2897"/>
                </a:lnTo>
                <a:lnTo>
                  <a:pt x="7695" y="2881"/>
                </a:lnTo>
                <a:lnTo>
                  <a:pt x="7693" y="2864"/>
                </a:lnTo>
                <a:lnTo>
                  <a:pt x="7691" y="2847"/>
                </a:lnTo>
                <a:lnTo>
                  <a:pt x="7690" y="2830"/>
                </a:lnTo>
                <a:lnTo>
                  <a:pt x="7690" y="2812"/>
                </a:lnTo>
                <a:lnTo>
                  <a:pt x="7691" y="2782"/>
                </a:lnTo>
                <a:lnTo>
                  <a:pt x="7694" y="2751"/>
                </a:lnTo>
                <a:lnTo>
                  <a:pt x="7698" y="2720"/>
                </a:lnTo>
                <a:lnTo>
                  <a:pt x="7705" y="2691"/>
                </a:lnTo>
                <a:lnTo>
                  <a:pt x="7709" y="2677"/>
                </a:lnTo>
                <a:lnTo>
                  <a:pt x="7715" y="2662"/>
                </a:lnTo>
                <a:lnTo>
                  <a:pt x="7720" y="2649"/>
                </a:lnTo>
                <a:lnTo>
                  <a:pt x="7725" y="2635"/>
                </a:lnTo>
                <a:lnTo>
                  <a:pt x="7731" y="2621"/>
                </a:lnTo>
                <a:lnTo>
                  <a:pt x="7738" y="2609"/>
                </a:lnTo>
                <a:lnTo>
                  <a:pt x="7745" y="2596"/>
                </a:lnTo>
                <a:lnTo>
                  <a:pt x="7752" y="2585"/>
                </a:lnTo>
                <a:lnTo>
                  <a:pt x="7761" y="2572"/>
                </a:lnTo>
                <a:lnTo>
                  <a:pt x="7770" y="2561"/>
                </a:lnTo>
                <a:lnTo>
                  <a:pt x="7779" y="2551"/>
                </a:lnTo>
                <a:lnTo>
                  <a:pt x="7789" y="2541"/>
                </a:lnTo>
                <a:lnTo>
                  <a:pt x="7799" y="2532"/>
                </a:lnTo>
                <a:lnTo>
                  <a:pt x="7810" y="2523"/>
                </a:lnTo>
                <a:lnTo>
                  <a:pt x="7823" y="2515"/>
                </a:lnTo>
                <a:lnTo>
                  <a:pt x="7834" y="2508"/>
                </a:lnTo>
                <a:lnTo>
                  <a:pt x="7847" y="2501"/>
                </a:lnTo>
                <a:lnTo>
                  <a:pt x="7860" y="2496"/>
                </a:lnTo>
                <a:lnTo>
                  <a:pt x="7875" y="2491"/>
                </a:lnTo>
                <a:lnTo>
                  <a:pt x="7889" y="2487"/>
                </a:lnTo>
                <a:lnTo>
                  <a:pt x="7903" y="2483"/>
                </a:lnTo>
                <a:lnTo>
                  <a:pt x="7920" y="2480"/>
                </a:lnTo>
                <a:lnTo>
                  <a:pt x="7936" y="2479"/>
                </a:lnTo>
                <a:lnTo>
                  <a:pt x="7952" y="2478"/>
                </a:lnTo>
                <a:lnTo>
                  <a:pt x="7970" y="2479"/>
                </a:lnTo>
                <a:lnTo>
                  <a:pt x="7986" y="2480"/>
                </a:lnTo>
                <a:lnTo>
                  <a:pt x="8001" y="2484"/>
                </a:lnTo>
                <a:lnTo>
                  <a:pt x="8017" y="2487"/>
                </a:lnTo>
                <a:lnTo>
                  <a:pt x="8031" y="2491"/>
                </a:lnTo>
                <a:lnTo>
                  <a:pt x="8045" y="2497"/>
                </a:lnTo>
                <a:lnTo>
                  <a:pt x="8058" y="2503"/>
                </a:lnTo>
                <a:lnTo>
                  <a:pt x="8071" y="2509"/>
                </a:lnTo>
                <a:lnTo>
                  <a:pt x="8083" y="2517"/>
                </a:lnTo>
                <a:lnTo>
                  <a:pt x="8094" y="2525"/>
                </a:lnTo>
                <a:lnTo>
                  <a:pt x="8104" y="2535"/>
                </a:lnTo>
                <a:lnTo>
                  <a:pt x="8115" y="2544"/>
                </a:lnTo>
                <a:lnTo>
                  <a:pt x="8125" y="2554"/>
                </a:lnTo>
                <a:lnTo>
                  <a:pt x="8134" y="2565"/>
                </a:lnTo>
                <a:lnTo>
                  <a:pt x="8142" y="2576"/>
                </a:lnTo>
                <a:lnTo>
                  <a:pt x="8150" y="2588"/>
                </a:lnTo>
                <a:lnTo>
                  <a:pt x="8157" y="2600"/>
                </a:lnTo>
                <a:lnTo>
                  <a:pt x="8165" y="2613"/>
                </a:lnTo>
                <a:lnTo>
                  <a:pt x="8171" y="2625"/>
                </a:lnTo>
                <a:lnTo>
                  <a:pt x="8177" y="2639"/>
                </a:lnTo>
                <a:lnTo>
                  <a:pt x="8182" y="2653"/>
                </a:lnTo>
                <a:lnTo>
                  <a:pt x="8187" y="2666"/>
                </a:lnTo>
                <a:lnTo>
                  <a:pt x="8192" y="2681"/>
                </a:lnTo>
                <a:lnTo>
                  <a:pt x="8195" y="2694"/>
                </a:lnTo>
                <a:lnTo>
                  <a:pt x="8202" y="2722"/>
                </a:lnTo>
                <a:lnTo>
                  <a:pt x="8206" y="2751"/>
                </a:lnTo>
                <a:lnTo>
                  <a:pt x="8208" y="2780"/>
                </a:lnTo>
                <a:lnTo>
                  <a:pt x="8210" y="2807"/>
                </a:lnTo>
                <a:lnTo>
                  <a:pt x="8210" y="2825"/>
                </a:lnTo>
                <a:lnTo>
                  <a:pt x="8208" y="2843"/>
                </a:lnTo>
                <a:lnTo>
                  <a:pt x="8206" y="2860"/>
                </a:lnTo>
                <a:lnTo>
                  <a:pt x="8204" y="2878"/>
                </a:lnTo>
                <a:lnTo>
                  <a:pt x="8202" y="2894"/>
                </a:lnTo>
                <a:lnTo>
                  <a:pt x="8198" y="2910"/>
                </a:lnTo>
                <a:lnTo>
                  <a:pt x="8194" y="2927"/>
                </a:lnTo>
                <a:lnTo>
                  <a:pt x="8190" y="2942"/>
                </a:lnTo>
                <a:lnTo>
                  <a:pt x="8185" y="2956"/>
                </a:lnTo>
                <a:lnTo>
                  <a:pt x="8179" y="2972"/>
                </a:lnTo>
                <a:lnTo>
                  <a:pt x="8173" y="2985"/>
                </a:lnTo>
                <a:lnTo>
                  <a:pt x="8167" y="2999"/>
                </a:lnTo>
                <a:lnTo>
                  <a:pt x="8160" y="3012"/>
                </a:lnTo>
                <a:lnTo>
                  <a:pt x="8151" y="3025"/>
                </a:lnTo>
                <a:lnTo>
                  <a:pt x="8144" y="3037"/>
                </a:lnTo>
                <a:lnTo>
                  <a:pt x="8135" y="3048"/>
                </a:lnTo>
                <a:lnTo>
                  <a:pt x="8126" y="3058"/>
                </a:lnTo>
                <a:lnTo>
                  <a:pt x="8117" y="3069"/>
                </a:lnTo>
                <a:lnTo>
                  <a:pt x="8107" y="3079"/>
                </a:lnTo>
                <a:lnTo>
                  <a:pt x="8097" y="3088"/>
                </a:lnTo>
                <a:lnTo>
                  <a:pt x="8086" y="3096"/>
                </a:lnTo>
                <a:lnTo>
                  <a:pt x="8076" y="3104"/>
                </a:lnTo>
                <a:lnTo>
                  <a:pt x="8065" y="3111"/>
                </a:lnTo>
                <a:lnTo>
                  <a:pt x="8052" y="3118"/>
                </a:lnTo>
                <a:lnTo>
                  <a:pt x="8041" y="3123"/>
                </a:lnTo>
                <a:lnTo>
                  <a:pt x="8029" y="3128"/>
                </a:lnTo>
                <a:lnTo>
                  <a:pt x="8016" y="3133"/>
                </a:lnTo>
                <a:lnTo>
                  <a:pt x="8003" y="3136"/>
                </a:lnTo>
                <a:lnTo>
                  <a:pt x="7990" y="3139"/>
                </a:lnTo>
                <a:lnTo>
                  <a:pt x="7977" y="3141"/>
                </a:lnTo>
                <a:lnTo>
                  <a:pt x="7963" y="3142"/>
                </a:lnTo>
                <a:lnTo>
                  <a:pt x="7949" y="3142"/>
                </a:lnTo>
                <a:lnTo>
                  <a:pt x="7947" y="3142"/>
                </a:lnTo>
                <a:close/>
                <a:moveTo>
                  <a:pt x="6652" y="3180"/>
                </a:moveTo>
                <a:lnTo>
                  <a:pt x="6664" y="3188"/>
                </a:lnTo>
                <a:lnTo>
                  <a:pt x="6679" y="3195"/>
                </a:lnTo>
                <a:lnTo>
                  <a:pt x="6694" y="3202"/>
                </a:lnTo>
                <a:lnTo>
                  <a:pt x="6710" y="3209"/>
                </a:lnTo>
                <a:lnTo>
                  <a:pt x="6728" y="3217"/>
                </a:lnTo>
                <a:lnTo>
                  <a:pt x="6746" y="3223"/>
                </a:lnTo>
                <a:lnTo>
                  <a:pt x="6765" y="3229"/>
                </a:lnTo>
                <a:lnTo>
                  <a:pt x="6785" y="3235"/>
                </a:lnTo>
                <a:lnTo>
                  <a:pt x="6806" y="3240"/>
                </a:lnTo>
                <a:lnTo>
                  <a:pt x="6827" y="3244"/>
                </a:lnTo>
                <a:lnTo>
                  <a:pt x="6848" y="3248"/>
                </a:lnTo>
                <a:lnTo>
                  <a:pt x="6869" y="3251"/>
                </a:lnTo>
                <a:lnTo>
                  <a:pt x="6892" y="3254"/>
                </a:lnTo>
                <a:lnTo>
                  <a:pt x="6913" y="3256"/>
                </a:lnTo>
                <a:lnTo>
                  <a:pt x="6936" y="3257"/>
                </a:lnTo>
                <a:lnTo>
                  <a:pt x="6957" y="3258"/>
                </a:lnTo>
                <a:lnTo>
                  <a:pt x="6983" y="3257"/>
                </a:lnTo>
                <a:lnTo>
                  <a:pt x="7008" y="3256"/>
                </a:lnTo>
                <a:lnTo>
                  <a:pt x="7033" y="3254"/>
                </a:lnTo>
                <a:lnTo>
                  <a:pt x="7056" y="3250"/>
                </a:lnTo>
                <a:lnTo>
                  <a:pt x="7079" y="3247"/>
                </a:lnTo>
                <a:lnTo>
                  <a:pt x="7100" y="3242"/>
                </a:lnTo>
                <a:lnTo>
                  <a:pt x="7122" y="3236"/>
                </a:lnTo>
                <a:lnTo>
                  <a:pt x="7141" y="3230"/>
                </a:lnTo>
                <a:lnTo>
                  <a:pt x="7160" y="3223"/>
                </a:lnTo>
                <a:lnTo>
                  <a:pt x="7179" y="3215"/>
                </a:lnTo>
                <a:lnTo>
                  <a:pt x="7196" y="3206"/>
                </a:lnTo>
                <a:lnTo>
                  <a:pt x="7213" y="3197"/>
                </a:lnTo>
                <a:lnTo>
                  <a:pt x="7229" y="3187"/>
                </a:lnTo>
                <a:lnTo>
                  <a:pt x="7244" y="3177"/>
                </a:lnTo>
                <a:lnTo>
                  <a:pt x="7258" y="3166"/>
                </a:lnTo>
                <a:lnTo>
                  <a:pt x="7272" y="3154"/>
                </a:lnTo>
                <a:lnTo>
                  <a:pt x="7284" y="3142"/>
                </a:lnTo>
                <a:lnTo>
                  <a:pt x="7295" y="3130"/>
                </a:lnTo>
                <a:lnTo>
                  <a:pt x="7306" y="3117"/>
                </a:lnTo>
                <a:lnTo>
                  <a:pt x="7316" y="3103"/>
                </a:lnTo>
                <a:lnTo>
                  <a:pt x="7326" y="3089"/>
                </a:lnTo>
                <a:lnTo>
                  <a:pt x="7334" y="3075"/>
                </a:lnTo>
                <a:lnTo>
                  <a:pt x="7342" y="3059"/>
                </a:lnTo>
                <a:lnTo>
                  <a:pt x="7348" y="3044"/>
                </a:lnTo>
                <a:lnTo>
                  <a:pt x="7354" y="3029"/>
                </a:lnTo>
                <a:lnTo>
                  <a:pt x="7359" y="3013"/>
                </a:lnTo>
                <a:lnTo>
                  <a:pt x="7364" y="2997"/>
                </a:lnTo>
                <a:lnTo>
                  <a:pt x="7368" y="2981"/>
                </a:lnTo>
                <a:lnTo>
                  <a:pt x="7371" y="2964"/>
                </a:lnTo>
                <a:lnTo>
                  <a:pt x="7373" y="2947"/>
                </a:lnTo>
                <a:lnTo>
                  <a:pt x="7374" y="2931"/>
                </a:lnTo>
                <a:lnTo>
                  <a:pt x="7374" y="2913"/>
                </a:lnTo>
                <a:lnTo>
                  <a:pt x="7374" y="2897"/>
                </a:lnTo>
                <a:lnTo>
                  <a:pt x="7373" y="2882"/>
                </a:lnTo>
                <a:lnTo>
                  <a:pt x="7372" y="2866"/>
                </a:lnTo>
                <a:lnTo>
                  <a:pt x="7370" y="2851"/>
                </a:lnTo>
                <a:lnTo>
                  <a:pt x="7366" y="2837"/>
                </a:lnTo>
                <a:lnTo>
                  <a:pt x="7363" y="2823"/>
                </a:lnTo>
                <a:lnTo>
                  <a:pt x="7359" y="2809"/>
                </a:lnTo>
                <a:lnTo>
                  <a:pt x="7355" y="2796"/>
                </a:lnTo>
                <a:lnTo>
                  <a:pt x="7350" y="2783"/>
                </a:lnTo>
                <a:lnTo>
                  <a:pt x="7344" y="2770"/>
                </a:lnTo>
                <a:lnTo>
                  <a:pt x="7338" y="2758"/>
                </a:lnTo>
                <a:lnTo>
                  <a:pt x="7332" y="2746"/>
                </a:lnTo>
                <a:lnTo>
                  <a:pt x="7324" y="2735"/>
                </a:lnTo>
                <a:lnTo>
                  <a:pt x="7315" y="2723"/>
                </a:lnTo>
                <a:lnTo>
                  <a:pt x="7307" y="2712"/>
                </a:lnTo>
                <a:lnTo>
                  <a:pt x="7298" y="2702"/>
                </a:lnTo>
                <a:lnTo>
                  <a:pt x="7288" y="2692"/>
                </a:lnTo>
                <a:lnTo>
                  <a:pt x="7278" y="2682"/>
                </a:lnTo>
                <a:lnTo>
                  <a:pt x="7267" y="2671"/>
                </a:lnTo>
                <a:lnTo>
                  <a:pt x="7255" y="2662"/>
                </a:lnTo>
                <a:lnTo>
                  <a:pt x="7231" y="2644"/>
                </a:lnTo>
                <a:lnTo>
                  <a:pt x="7203" y="2625"/>
                </a:lnTo>
                <a:lnTo>
                  <a:pt x="7174" y="2609"/>
                </a:lnTo>
                <a:lnTo>
                  <a:pt x="7142" y="2593"/>
                </a:lnTo>
                <a:lnTo>
                  <a:pt x="7107" y="2577"/>
                </a:lnTo>
                <a:lnTo>
                  <a:pt x="7070" y="2562"/>
                </a:lnTo>
                <a:lnTo>
                  <a:pt x="7041" y="2550"/>
                </a:lnTo>
                <a:lnTo>
                  <a:pt x="7013" y="2539"/>
                </a:lnTo>
                <a:lnTo>
                  <a:pt x="6988" y="2526"/>
                </a:lnTo>
                <a:lnTo>
                  <a:pt x="6964" y="2515"/>
                </a:lnTo>
                <a:lnTo>
                  <a:pt x="6942" y="2503"/>
                </a:lnTo>
                <a:lnTo>
                  <a:pt x="6923" y="2491"/>
                </a:lnTo>
                <a:lnTo>
                  <a:pt x="6905" y="2477"/>
                </a:lnTo>
                <a:lnTo>
                  <a:pt x="6890" y="2465"/>
                </a:lnTo>
                <a:lnTo>
                  <a:pt x="6877" y="2451"/>
                </a:lnTo>
                <a:lnTo>
                  <a:pt x="6864" y="2437"/>
                </a:lnTo>
                <a:lnTo>
                  <a:pt x="6855" y="2422"/>
                </a:lnTo>
                <a:lnTo>
                  <a:pt x="6847" y="2406"/>
                </a:lnTo>
                <a:lnTo>
                  <a:pt x="6841" y="2390"/>
                </a:lnTo>
                <a:lnTo>
                  <a:pt x="6837" y="2372"/>
                </a:lnTo>
                <a:lnTo>
                  <a:pt x="6834" y="2353"/>
                </a:lnTo>
                <a:lnTo>
                  <a:pt x="6833" y="2332"/>
                </a:lnTo>
                <a:lnTo>
                  <a:pt x="6834" y="2317"/>
                </a:lnTo>
                <a:lnTo>
                  <a:pt x="6836" y="2302"/>
                </a:lnTo>
                <a:lnTo>
                  <a:pt x="6840" y="2286"/>
                </a:lnTo>
                <a:lnTo>
                  <a:pt x="6845" y="2270"/>
                </a:lnTo>
                <a:lnTo>
                  <a:pt x="6852" y="2255"/>
                </a:lnTo>
                <a:lnTo>
                  <a:pt x="6861" y="2241"/>
                </a:lnTo>
                <a:lnTo>
                  <a:pt x="6871" y="2226"/>
                </a:lnTo>
                <a:lnTo>
                  <a:pt x="6885" y="2213"/>
                </a:lnTo>
                <a:lnTo>
                  <a:pt x="6891" y="2207"/>
                </a:lnTo>
                <a:lnTo>
                  <a:pt x="6899" y="2201"/>
                </a:lnTo>
                <a:lnTo>
                  <a:pt x="6906" y="2195"/>
                </a:lnTo>
                <a:lnTo>
                  <a:pt x="6915" y="2188"/>
                </a:lnTo>
                <a:lnTo>
                  <a:pt x="6925" y="2183"/>
                </a:lnTo>
                <a:lnTo>
                  <a:pt x="6934" y="2179"/>
                </a:lnTo>
                <a:lnTo>
                  <a:pt x="6944" y="2174"/>
                </a:lnTo>
                <a:lnTo>
                  <a:pt x="6954" y="2170"/>
                </a:lnTo>
                <a:lnTo>
                  <a:pt x="6965" y="2166"/>
                </a:lnTo>
                <a:lnTo>
                  <a:pt x="6977" y="2163"/>
                </a:lnTo>
                <a:lnTo>
                  <a:pt x="6989" y="2161"/>
                </a:lnTo>
                <a:lnTo>
                  <a:pt x="7002" y="2158"/>
                </a:lnTo>
                <a:lnTo>
                  <a:pt x="7015" y="2156"/>
                </a:lnTo>
                <a:lnTo>
                  <a:pt x="7029" y="2155"/>
                </a:lnTo>
                <a:lnTo>
                  <a:pt x="7043" y="2154"/>
                </a:lnTo>
                <a:lnTo>
                  <a:pt x="7058" y="2154"/>
                </a:lnTo>
                <a:lnTo>
                  <a:pt x="7078" y="2154"/>
                </a:lnTo>
                <a:lnTo>
                  <a:pt x="7097" y="2155"/>
                </a:lnTo>
                <a:lnTo>
                  <a:pt x="7116" y="2157"/>
                </a:lnTo>
                <a:lnTo>
                  <a:pt x="7134" y="2159"/>
                </a:lnTo>
                <a:lnTo>
                  <a:pt x="7151" y="2162"/>
                </a:lnTo>
                <a:lnTo>
                  <a:pt x="7167" y="2166"/>
                </a:lnTo>
                <a:lnTo>
                  <a:pt x="7183" y="2169"/>
                </a:lnTo>
                <a:lnTo>
                  <a:pt x="7197" y="2173"/>
                </a:lnTo>
                <a:lnTo>
                  <a:pt x="7225" y="2182"/>
                </a:lnTo>
                <a:lnTo>
                  <a:pt x="7248" y="2192"/>
                </a:lnTo>
                <a:lnTo>
                  <a:pt x="7267" y="2202"/>
                </a:lnTo>
                <a:lnTo>
                  <a:pt x="7284" y="2211"/>
                </a:lnTo>
                <a:lnTo>
                  <a:pt x="7326" y="2082"/>
                </a:lnTo>
                <a:lnTo>
                  <a:pt x="7305" y="2072"/>
                </a:lnTo>
                <a:lnTo>
                  <a:pt x="7281" y="2062"/>
                </a:lnTo>
                <a:lnTo>
                  <a:pt x="7252" y="2053"/>
                </a:lnTo>
                <a:lnTo>
                  <a:pt x="7221" y="2044"/>
                </a:lnTo>
                <a:lnTo>
                  <a:pt x="7204" y="2039"/>
                </a:lnTo>
                <a:lnTo>
                  <a:pt x="7186" y="2036"/>
                </a:lnTo>
                <a:lnTo>
                  <a:pt x="7167" y="2033"/>
                </a:lnTo>
                <a:lnTo>
                  <a:pt x="7148" y="2031"/>
                </a:lnTo>
                <a:lnTo>
                  <a:pt x="7128" y="2028"/>
                </a:lnTo>
                <a:lnTo>
                  <a:pt x="7107" y="2027"/>
                </a:lnTo>
                <a:lnTo>
                  <a:pt x="7086" y="2026"/>
                </a:lnTo>
                <a:lnTo>
                  <a:pt x="7063" y="2026"/>
                </a:lnTo>
                <a:lnTo>
                  <a:pt x="7042" y="2026"/>
                </a:lnTo>
                <a:lnTo>
                  <a:pt x="7020" y="2027"/>
                </a:lnTo>
                <a:lnTo>
                  <a:pt x="7000" y="2029"/>
                </a:lnTo>
                <a:lnTo>
                  <a:pt x="6980" y="2032"/>
                </a:lnTo>
                <a:lnTo>
                  <a:pt x="6960" y="2035"/>
                </a:lnTo>
                <a:lnTo>
                  <a:pt x="6942" y="2039"/>
                </a:lnTo>
                <a:lnTo>
                  <a:pt x="6923" y="2045"/>
                </a:lnTo>
                <a:lnTo>
                  <a:pt x="6905" y="2051"/>
                </a:lnTo>
                <a:lnTo>
                  <a:pt x="6888" y="2057"/>
                </a:lnTo>
                <a:lnTo>
                  <a:pt x="6870" y="2064"/>
                </a:lnTo>
                <a:lnTo>
                  <a:pt x="6854" y="2071"/>
                </a:lnTo>
                <a:lnTo>
                  <a:pt x="6839" y="2079"/>
                </a:lnTo>
                <a:lnTo>
                  <a:pt x="6824" y="2088"/>
                </a:lnTo>
                <a:lnTo>
                  <a:pt x="6809" y="2098"/>
                </a:lnTo>
                <a:lnTo>
                  <a:pt x="6796" y="2108"/>
                </a:lnTo>
                <a:lnTo>
                  <a:pt x="6783" y="2118"/>
                </a:lnTo>
                <a:lnTo>
                  <a:pt x="6770" y="2129"/>
                </a:lnTo>
                <a:lnTo>
                  <a:pt x="6759" y="2142"/>
                </a:lnTo>
                <a:lnTo>
                  <a:pt x="6748" y="2154"/>
                </a:lnTo>
                <a:lnTo>
                  <a:pt x="6738" y="2166"/>
                </a:lnTo>
                <a:lnTo>
                  <a:pt x="6729" y="2179"/>
                </a:lnTo>
                <a:lnTo>
                  <a:pt x="6719" y="2193"/>
                </a:lnTo>
                <a:lnTo>
                  <a:pt x="6711" y="2207"/>
                </a:lnTo>
                <a:lnTo>
                  <a:pt x="6704" y="2221"/>
                </a:lnTo>
                <a:lnTo>
                  <a:pt x="6698" y="2236"/>
                </a:lnTo>
                <a:lnTo>
                  <a:pt x="6693" y="2252"/>
                </a:lnTo>
                <a:lnTo>
                  <a:pt x="6688" y="2267"/>
                </a:lnTo>
                <a:lnTo>
                  <a:pt x="6684" y="2283"/>
                </a:lnTo>
                <a:lnTo>
                  <a:pt x="6681" y="2300"/>
                </a:lnTo>
                <a:lnTo>
                  <a:pt x="6679" y="2316"/>
                </a:lnTo>
                <a:lnTo>
                  <a:pt x="6678" y="2333"/>
                </a:lnTo>
                <a:lnTo>
                  <a:pt x="6677" y="2351"/>
                </a:lnTo>
                <a:lnTo>
                  <a:pt x="6677" y="2366"/>
                </a:lnTo>
                <a:lnTo>
                  <a:pt x="6679" y="2381"/>
                </a:lnTo>
                <a:lnTo>
                  <a:pt x="6680" y="2396"/>
                </a:lnTo>
                <a:lnTo>
                  <a:pt x="6683" y="2410"/>
                </a:lnTo>
                <a:lnTo>
                  <a:pt x="6686" y="2424"/>
                </a:lnTo>
                <a:lnTo>
                  <a:pt x="6689" y="2438"/>
                </a:lnTo>
                <a:lnTo>
                  <a:pt x="6694" y="2451"/>
                </a:lnTo>
                <a:lnTo>
                  <a:pt x="6699" y="2464"/>
                </a:lnTo>
                <a:lnTo>
                  <a:pt x="6704" y="2477"/>
                </a:lnTo>
                <a:lnTo>
                  <a:pt x="6710" y="2490"/>
                </a:lnTo>
                <a:lnTo>
                  <a:pt x="6717" y="2501"/>
                </a:lnTo>
                <a:lnTo>
                  <a:pt x="6726" y="2513"/>
                </a:lnTo>
                <a:lnTo>
                  <a:pt x="6734" y="2524"/>
                </a:lnTo>
                <a:lnTo>
                  <a:pt x="6742" y="2536"/>
                </a:lnTo>
                <a:lnTo>
                  <a:pt x="6751" y="2546"/>
                </a:lnTo>
                <a:lnTo>
                  <a:pt x="6761" y="2557"/>
                </a:lnTo>
                <a:lnTo>
                  <a:pt x="6771" y="2567"/>
                </a:lnTo>
                <a:lnTo>
                  <a:pt x="6783" y="2576"/>
                </a:lnTo>
                <a:lnTo>
                  <a:pt x="6795" y="2587"/>
                </a:lnTo>
                <a:lnTo>
                  <a:pt x="6807" y="2596"/>
                </a:lnTo>
                <a:lnTo>
                  <a:pt x="6833" y="2613"/>
                </a:lnTo>
                <a:lnTo>
                  <a:pt x="6861" y="2631"/>
                </a:lnTo>
                <a:lnTo>
                  <a:pt x="6891" y="2646"/>
                </a:lnTo>
                <a:lnTo>
                  <a:pt x="6923" y="2661"/>
                </a:lnTo>
                <a:lnTo>
                  <a:pt x="6957" y="2674"/>
                </a:lnTo>
                <a:lnTo>
                  <a:pt x="6993" y="2688"/>
                </a:lnTo>
                <a:lnTo>
                  <a:pt x="7022" y="2699"/>
                </a:lnTo>
                <a:lnTo>
                  <a:pt x="7049" y="2711"/>
                </a:lnTo>
                <a:lnTo>
                  <a:pt x="7074" y="2722"/>
                </a:lnTo>
                <a:lnTo>
                  <a:pt x="7096" y="2735"/>
                </a:lnTo>
                <a:lnTo>
                  <a:pt x="7116" y="2747"/>
                </a:lnTo>
                <a:lnTo>
                  <a:pt x="7135" y="2760"/>
                </a:lnTo>
                <a:lnTo>
                  <a:pt x="7151" y="2774"/>
                </a:lnTo>
                <a:lnTo>
                  <a:pt x="7165" y="2788"/>
                </a:lnTo>
                <a:lnTo>
                  <a:pt x="7179" y="2802"/>
                </a:lnTo>
                <a:lnTo>
                  <a:pt x="7189" y="2817"/>
                </a:lnTo>
                <a:lnTo>
                  <a:pt x="7198" y="2834"/>
                </a:lnTo>
                <a:lnTo>
                  <a:pt x="7205" y="2850"/>
                </a:lnTo>
                <a:lnTo>
                  <a:pt x="7211" y="2867"/>
                </a:lnTo>
                <a:lnTo>
                  <a:pt x="7214" y="2886"/>
                </a:lnTo>
                <a:lnTo>
                  <a:pt x="7217" y="2905"/>
                </a:lnTo>
                <a:lnTo>
                  <a:pt x="7217" y="2926"/>
                </a:lnTo>
                <a:lnTo>
                  <a:pt x="7217" y="2937"/>
                </a:lnTo>
                <a:lnTo>
                  <a:pt x="7216" y="2948"/>
                </a:lnTo>
                <a:lnTo>
                  <a:pt x="7215" y="2958"/>
                </a:lnTo>
                <a:lnTo>
                  <a:pt x="7213" y="2970"/>
                </a:lnTo>
                <a:lnTo>
                  <a:pt x="7211" y="2980"/>
                </a:lnTo>
                <a:lnTo>
                  <a:pt x="7208" y="2989"/>
                </a:lnTo>
                <a:lnTo>
                  <a:pt x="7205" y="2999"/>
                </a:lnTo>
                <a:lnTo>
                  <a:pt x="7201" y="3008"/>
                </a:lnTo>
                <a:lnTo>
                  <a:pt x="7197" y="3018"/>
                </a:lnTo>
                <a:lnTo>
                  <a:pt x="7192" y="3027"/>
                </a:lnTo>
                <a:lnTo>
                  <a:pt x="7186" y="3035"/>
                </a:lnTo>
                <a:lnTo>
                  <a:pt x="7181" y="3043"/>
                </a:lnTo>
                <a:lnTo>
                  <a:pt x="7174" y="3051"/>
                </a:lnTo>
                <a:lnTo>
                  <a:pt x="7167" y="3058"/>
                </a:lnTo>
                <a:lnTo>
                  <a:pt x="7160" y="3066"/>
                </a:lnTo>
                <a:lnTo>
                  <a:pt x="7152" y="3073"/>
                </a:lnTo>
                <a:lnTo>
                  <a:pt x="7144" y="3079"/>
                </a:lnTo>
                <a:lnTo>
                  <a:pt x="7135" y="3085"/>
                </a:lnTo>
                <a:lnTo>
                  <a:pt x="7126" y="3091"/>
                </a:lnTo>
                <a:lnTo>
                  <a:pt x="7116" y="3096"/>
                </a:lnTo>
                <a:lnTo>
                  <a:pt x="7106" y="3101"/>
                </a:lnTo>
                <a:lnTo>
                  <a:pt x="7096" y="3105"/>
                </a:lnTo>
                <a:lnTo>
                  <a:pt x="7085" y="3109"/>
                </a:lnTo>
                <a:lnTo>
                  <a:pt x="7074" y="3113"/>
                </a:lnTo>
                <a:lnTo>
                  <a:pt x="7049" y="3120"/>
                </a:lnTo>
                <a:lnTo>
                  <a:pt x="7024" y="3125"/>
                </a:lnTo>
                <a:lnTo>
                  <a:pt x="6997" y="3128"/>
                </a:lnTo>
                <a:lnTo>
                  <a:pt x="6967" y="3128"/>
                </a:lnTo>
                <a:lnTo>
                  <a:pt x="6948" y="3128"/>
                </a:lnTo>
                <a:lnTo>
                  <a:pt x="6928" y="3127"/>
                </a:lnTo>
                <a:lnTo>
                  <a:pt x="6908" y="3125"/>
                </a:lnTo>
                <a:lnTo>
                  <a:pt x="6890" y="3123"/>
                </a:lnTo>
                <a:lnTo>
                  <a:pt x="6870" y="3119"/>
                </a:lnTo>
                <a:lnTo>
                  <a:pt x="6852" y="3116"/>
                </a:lnTo>
                <a:lnTo>
                  <a:pt x="6834" y="3111"/>
                </a:lnTo>
                <a:lnTo>
                  <a:pt x="6816" y="3106"/>
                </a:lnTo>
                <a:lnTo>
                  <a:pt x="6799" y="3100"/>
                </a:lnTo>
                <a:lnTo>
                  <a:pt x="6782" y="3095"/>
                </a:lnTo>
                <a:lnTo>
                  <a:pt x="6765" y="3089"/>
                </a:lnTo>
                <a:lnTo>
                  <a:pt x="6750" y="3082"/>
                </a:lnTo>
                <a:lnTo>
                  <a:pt x="6735" y="3075"/>
                </a:lnTo>
                <a:lnTo>
                  <a:pt x="6720" y="3068"/>
                </a:lnTo>
                <a:lnTo>
                  <a:pt x="6706" y="3059"/>
                </a:lnTo>
                <a:lnTo>
                  <a:pt x="6693" y="3052"/>
                </a:lnTo>
                <a:lnTo>
                  <a:pt x="6652" y="3180"/>
                </a:lnTo>
                <a:close/>
                <a:moveTo>
                  <a:pt x="5569" y="3197"/>
                </a:moveTo>
                <a:lnTo>
                  <a:pt x="5594" y="3210"/>
                </a:lnTo>
                <a:lnTo>
                  <a:pt x="5619" y="3222"/>
                </a:lnTo>
                <a:lnTo>
                  <a:pt x="5648" y="3232"/>
                </a:lnTo>
                <a:lnTo>
                  <a:pt x="5677" y="3241"/>
                </a:lnTo>
                <a:lnTo>
                  <a:pt x="5709" y="3248"/>
                </a:lnTo>
                <a:lnTo>
                  <a:pt x="5742" y="3253"/>
                </a:lnTo>
                <a:lnTo>
                  <a:pt x="5759" y="3255"/>
                </a:lnTo>
                <a:lnTo>
                  <a:pt x="5775" y="3257"/>
                </a:lnTo>
                <a:lnTo>
                  <a:pt x="5794" y="3257"/>
                </a:lnTo>
                <a:lnTo>
                  <a:pt x="5811" y="3258"/>
                </a:lnTo>
                <a:lnTo>
                  <a:pt x="5829" y="3257"/>
                </a:lnTo>
                <a:lnTo>
                  <a:pt x="5848" y="3256"/>
                </a:lnTo>
                <a:lnTo>
                  <a:pt x="5865" y="3255"/>
                </a:lnTo>
                <a:lnTo>
                  <a:pt x="5882" y="3253"/>
                </a:lnTo>
                <a:lnTo>
                  <a:pt x="5899" y="3250"/>
                </a:lnTo>
                <a:lnTo>
                  <a:pt x="5915" y="3247"/>
                </a:lnTo>
                <a:lnTo>
                  <a:pt x="5930" y="3243"/>
                </a:lnTo>
                <a:lnTo>
                  <a:pt x="5945" y="3239"/>
                </a:lnTo>
                <a:lnTo>
                  <a:pt x="5960" y="3234"/>
                </a:lnTo>
                <a:lnTo>
                  <a:pt x="5973" y="3229"/>
                </a:lnTo>
                <a:lnTo>
                  <a:pt x="5987" y="3223"/>
                </a:lnTo>
                <a:lnTo>
                  <a:pt x="6000" y="3217"/>
                </a:lnTo>
                <a:lnTo>
                  <a:pt x="6012" y="3209"/>
                </a:lnTo>
                <a:lnTo>
                  <a:pt x="6024" y="3202"/>
                </a:lnTo>
                <a:lnTo>
                  <a:pt x="6036" y="3194"/>
                </a:lnTo>
                <a:lnTo>
                  <a:pt x="6046" y="3186"/>
                </a:lnTo>
                <a:lnTo>
                  <a:pt x="6056" y="3177"/>
                </a:lnTo>
                <a:lnTo>
                  <a:pt x="6065" y="3168"/>
                </a:lnTo>
                <a:lnTo>
                  <a:pt x="6073" y="3157"/>
                </a:lnTo>
                <a:lnTo>
                  <a:pt x="6082" y="3148"/>
                </a:lnTo>
                <a:lnTo>
                  <a:pt x="6090" y="3137"/>
                </a:lnTo>
                <a:lnTo>
                  <a:pt x="6097" y="3127"/>
                </a:lnTo>
                <a:lnTo>
                  <a:pt x="6103" y="3116"/>
                </a:lnTo>
                <a:lnTo>
                  <a:pt x="6108" y="3103"/>
                </a:lnTo>
                <a:lnTo>
                  <a:pt x="6113" y="3092"/>
                </a:lnTo>
                <a:lnTo>
                  <a:pt x="6118" y="3079"/>
                </a:lnTo>
                <a:lnTo>
                  <a:pt x="6121" y="3067"/>
                </a:lnTo>
                <a:lnTo>
                  <a:pt x="6124" y="3053"/>
                </a:lnTo>
                <a:lnTo>
                  <a:pt x="6127" y="3040"/>
                </a:lnTo>
                <a:lnTo>
                  <a:pt x="6128" y="3027"/>
                </a:lnTo>
                <a:lnTo>
                  <a:pt x="6129" y="3012"/>
                </a:lnTo>
                <a:lnTo>
                  <a:pt x="6131" y="2998"/>
                </a:lnTo>
                <a:lnTo>
                  <a:pt x="6129" y="2976"/>
                </a:lnTo>
                <a:lnTo>
                  <a:pt x="6126" y="2953"/>
                </a:lnTo>
                <a:lnTo>
                  <a:pt x="6122" y="2932"/>
                </a:lnTo>
                <a:lnTo>
                  <a:pt x="6115" y="2912"/>
                </a:lnTo>
                <a:lnTo>
                  <a:pt x="6108" y="2893"/>
                </a:lnTo>
                <a:lnTo>
                  <a:pt x="6098" y="2876"/>
                </a:lnTo>
                <a:lnTo>
                  <a:pt x="6086" y="2858"/>
                </a:lnTo>
                <a:lnTo>
                  <a:pt x="6072" y="2843"/>
                </a:lnTo>
                <a:lnTo>
                  <a:pt x="6058" y="2828"/>
                </a:lnTo>
                <a:lnTo>
                  <a:pt x="6041" y="2813"/>
                </a:lnTo>
                <a:lnTo>
                  <a:pt x="6022" y="2800"/>
                </a:lnTo>
                <a:lnTo>
                  <a:pt x="6002" y="2787"/>
                </a:lnTo>
                <a:lnTo>
                  <a:pt x="5980" y="2775"/>
                </a:lnTo>
                <a:lnTo>
                  <a:pt x="5957" y="2763"/>
                </a:lnTo>
                <a:lnTo>
                  <a:pt x="5931" y="2752"/>
                </a:lnTo>
                <a:lnTo>
                  <a:pt x="5905" y="2741"/>
                </a:lnTo>
                <a:lnTo>
                  <a:pt x="5866" y="2726"/>
                </a:lnTo>
                <a:lnTo>
                  <a:pt x="5832" y="2709"/>
                </a:lnTo>
                <a:lnTo>
                  <a:pt x="5818" y="2702"/>
                </a:lnTo>
                <a:lnTo>
                  <a:pt x="5805" y="2694"/>
                </a:lnTo>
                <a:lnTo>
                  <a:pt x="5793" y="2686"/>
                </a:lnTo>
                <a:lnTo>
                  <a:pt x="5782" y="2678"/>
                </a:lnTo>
                <a:lnTo>
                  <a:pt x="5773" y="2669"/>
                </a:lnTo>
                <a:lnTo>
                  <a:pt x="5765" y="2660"/>
                </a:lnTo>
                <a:lnTo>
                  <a:pt x="5758" y="2651"/>
                </a:lnTo>
                <a:lnTo>
                  <a:pt x="5753" y="2641"/>
                </a:lnTo>
                <a:lnTo>
                  <a:pt x="5749" y="2631"/>
                </a:lnTo>
                <a:lnTo>
                  <a:pt x="5746" y="2618"/>
                </a:lnTo>
                <a:lnTo>
                  <a:pt x="5744" y="2607"/>
                </a:lnTo>
                <a:lnTo>
                  <a:pt x="5744" y="2594"/>
                </a:lnTo>
                <a:lnTo>
                  <a:pt x="5744" y="2583"/>
                </a:lnTo>
                <a:lnTo>
                  <a:pt x="5746" y="2570"/>
                </a:lnTo>
                <a:lnTo>
                  <a:pt x="5749" y="2559"/>
                </a:lnTo>
                <a:lnTo>
                  <a:pt x="5753" y="2549"/>
                </a:lnTo>
                <a:lnTo>
                  <a:pt x="5758" y="2539"/>
                </a:lnTo>
                <a:lnTo>
                  <a:pt x="5764" y="2528"/>
                </a:lnTo>
                <a:lnTo>
                  <a:pt x="5771" y="2519"/>
                </a:lnTo>
                <a:lnTo>
                  <a:pt x="5779" y="2511"/>
                </a:lnTo>
                <a:lnTo>
                  <a:pt x="5790" y="2504"/>
                </a:lnTo>
                <a:lnTo>
                  <a:pt x="5800" y="2497"/>
                </a:lnTo>
                <a:lnTo>
                  <a:pt x="5811" y="2491"/>
                </a:lnTo>
                <a:lnTo>
                  <a:pt x="5824" y="2486"/>
                </a:lnTo>
                <a:lnTo>
                  <a:pt x="5838" y="2483"/>
                </a:lnTo>
                <a:lnTo>
                  <a:pt x="5853" y="2479"/>
                </a:lnTo>
                <a:lnTo>
                  <a:pt x="5868" y="2477"/>
                </a:lnTo>
                <a:lnTo>
                  <a:pt x="5886" y="2476"/>
                </a:lnTo>
                <a:lnTo>
                  <a:pt x="5900" y="2477"/>
                </a:lnTo>
                <a:lnTo>
                  <a:pt x="5914" y="2478"/>
                </a:lnTo>
                <a:lnTo>
                  <a:pt x="5928" y="2479"/>
                </a:lnTo>
                <a:lnTo>
                  <a:pt x="5942" y="2482"/>
                </a:lnTo>
                <a:lnTo>
                  <a:pt x="5967" y="2488"/>
                </a:lnTo>
                <a:lnTo>
                  <a:pt x="5991" y="2495"/>
                </a:lnTo>
                <a:lnTo>
                  <a:pt x="6012" y="2502"/>
                </a:lnTo>
                <a:lnTo>
                  <a:pt x="6030" y="2510"/>
                </a:lnTo>
                <a:lnTo>
                  <a:pt x="6047" y="2518"/>
                </a:lnTo>
                <a:lnTo>
                  <a:pt x="6061" y="2526"/>
                </a:lnTo>
                <a:lnTo>
                  <a:pt x="6098" y="2414"/>
                </a:lnTo>
                <a:lnTo>
                  <a:pt x="6079" y="2404"/>
                </a:lnTo>
                <a:lnTo>
                  <a:pt x="6058" y="2394"/>
                </a:lnTo>
                <a:lnTo>
                  <a:pt x="6035" y="2385"/>
                </a:lnTo>
                <a:lnTo>
                  <a:pt x="6009" y="2376"/>
                </a:lnTo>
                <a:lnTo>
                  <a:pt x="5981" y="2370"/>
                </a:lnTo>
                <a:lnTo>
                  <a:pt x="5952" y="2365"/>
                </a:lnTo>
                <a:lnTo>
                  <a:pt x="5921" y="2362"/>
                </a:lnTo>
                <a:lnTo>
                  <a:pt x="5889" y="2361"/>
                </a:lnTo>
                <a:lnTo>
                  <a:pt x="5872" y="2362"/>
                </a:lnTo>
                <a:lnTo>
                  <a:pt x="5855" y="2363"/>
                </a:lnTo>
                <a:lnTo>
                  <a:pt x="5840" y="2364"/>
                </a:lnTo>
                <a:lnTo>
                  <a:pt x="5823" y="2366"/>
                </a:lnTo>
                <a:lnTo>
                  <a:pt x="5808" y="2369"/>
                </a:lnTo>
                <a:lnTo>
                  <a:pt x="5794" y="2372"/>
                </a:lnTo>
                <a:lnTo>
                  <a:pt x="5779" y="2376"/>
                </a:lnTo>
                <a:lnTo>
                  <a:pt x="5765" y="2381"/>
                </a:lnTo>
                <a:lnTo>
                  <a:pt x="5752" y="2387"/>
                </a:lnTo>
                <a:lnTo>
                  <a:pt x="5740" y="2392"/>
                </a:lnTo>
                <a:lnTo>
                  <a:pt x="5726" y="2398"/>
                </a:lnTo>
                <a:lnTo>
                  <a:pt x="5715" y="2405"/>
                </a:lnTo>
                <a:lnTo>
                  <a:pt x="5703" y="2412"/>
                </a:lnTo>
                <a:lnTo>
                  <a:pt x="5693" y="2419"/>
                </a:lnTo>
                <a:lnTo>
                  <a:pt x="5682" y="2427"/>
                </a:lnTo>
                <a:lnTo>
                  <a:pt x="5672" y="2436"/>
                </a:lnTo>
                <a:lnTo>
                  <a:pt x="5663" y="2445"/>
                </a:lnTo>
                <a:lnTo>
                  <a:pt x="5654" y="2453"/>
                </a:lnTo>
                <a:lnTo>
                  <a:pt x="5646" y="2463"/>
                </a:lnTo>
                <a:lnTo>
                  <a:pt x="5639" y="2472"/>
                </a:lnTo>
                <a:lnTo>
                  <a:pt x="5631" y="2484"/>
                </a:lnTo>
                <a:lnTo>
                  <a:pt x="5624" y="2494"/>
                </a:lnTo>
                <a:lnTo>
                  <a:pt x="5618" y="2505"/>
                </a:lnTo>
                <a:lnTo>
                  <a:pt x="5613" y="2515"/>
                </a:lnTo>
                <a:lnTo>
                  <a:pt x="5608" y="2527"/>
                </a:lnTo>
                <a:lnTo>
                  <a:pt x="5604" y="2539"/>
                </a:lnTo>
                <a:lnTo>
                  <a:pt x="5601" y="2551"/>
                </a:lnTo>
                <a:lnTo>
                  <a:pt x="5598" y="2563"/>
                </a:lnTo>
                <a:lnTo>
                  <a:pt x="5596" y="2575"/>
                </a:lnTo>
                <a:lnTo>
                  <a:pt x="5594" y="2588"/>
                </a:lnTo>
                <a:lnTo>
                  <a:pt x="5593" y="2601"/>
                </a:lnTo>
                <a:lnTo>
                  <a:pt x="5593" y="2613"/>
                </a:lnTo>
                <a:lnTo>
                  <a:pt x="5594" y="2633"/>
                </a:lnTo>
                <a:lnTo>
                  <a:pt x="5596" y="2651"/>
                </a:lnTo>
                <a:lnTo>
                  <a:pt x="5600" y="2668"/>
                </a:lnTo>
                <a:lnTo>
                  <a:pt x="5606" y="2686"/>
                </a:lnTo>
                <a:lnTo>
                  <a:pt x="5614" y="2703"/>
                </a:lnTo>
                <a:lnTo>
                  <a:pt x="5623" y="2719"/>
                </a:lnTo>
                <a:lnTo>
                  <a:pt x="5635" y="2736"/>
                </a:lnTo>
                <a:lnTo>
                  <a:pt x="5649" y="2752"/>
                </a:lnTo>
                <a:lnTo>
                  <a:pt x="5663" y="2766"/>
                </a:lnTo>
                <a:lnTo>
                  <a:pt x="5680" y="2782"/>
                </a:lnTo>
                <a:lnTo>
                  <a:pt x="5699" y="2795"/>
                </a:lnTo>
                <a:lnTo>
                  <a:pt x="5720" y="2809"/>
                </a:lnTo>
                <a:lnTo>
                  <a:pt x="5743" y="2821"/>
                </a:lnTo>
                <a:lnTo>
                  <a:pt x="5767" y="2834"/>
                </a:lnTo>
                <a:lnTo>
                  <a:pt x="5793" y="2846"/>
                </a:lnTo>
                <a:lnTo>
                  <a:pt x="5821" y="2856"/>
                </a:lnTo>
                <a:lnTo>
                  <a:pt x="5842" y="2864"/>
                </a:lnTo>
                <a:lnTo>
                  <a:pt x="5861" y="2873"/>
                </a:lnTo>
                <a:lnTo>
                  <a:pt x="5878" y="2881"/>
                </a:lnTo>
                <a:lnTo>
                  <a:pt x="5894" y="2889"/>
                </a:lnTo>
                <a:lnTo>
                  <a:pt x="5908" y="2897"/>
                </a:lnTo>
                <a:lnTo>
                  <a:pt x="5921" y="2905"/>
                </a:lnTo>
                <a:lnTo>
                  <a:pt x="5933" y="2913"/>
                </a:lnTo>
                <a:lnTo>
                  <a:pt x="5943" y="2923"/>
                </a:lnTo>
                <a:lnTo>
                  <a:pt x="5952" y="2932"/>
                </a:lnTo>
                <a:lnTo>
                  <a:pt x="5959" y="2942"/>
                </a:lnTo>
                <a:lnTo>
                  <a:pt x="5965" y="2952"/>
                </a:lnTo>
                <a:lnTo>
                  <a:pt x="5970" y="2963"/>
                </a:lnTo>
                <a:lnTo>
                  <a:pt x="5974" y="2975"/>
                </a:lnTo>
                <a:lnTo>
                  <a:pt x="5977" y="2987"/>
                </a:lnTo>
                <a:lnTo>
                  <a:pt x="5978" y="2999"/>
                </a:lnTo>
                <a:lnTo>
                  <a:pt x="5979" y="3012"/>
                </a:lnTo>
                <a:lnTo>
                  <a:pt x="5978" y="3027"/>
                </a:lnTo>
                <a:lnTo>
                  <a:pt x="5976" y="3039"/>
                </a:lnTo>
                <a:lnTo>
                  <a:pt x="5973" y="3051"/>
                </a:lnTo>
                <a:lnTo>
                  <a:pt x="5969" y="3063"/>
                </a:lnTo>
                <a:lnTo>
                  <a:pt x="5963" y="3075"/>
                </a:lnTo>
                <a:lnTo>
                  <a:pt x="5957" y="3085"/>
                </a:lnTo>
                <a:lnTo>
                  <a:pt x="5949" y="3095"/>
                </a:lnTo>
                <a:lnTo>
                  <a:pt x="5939" y="3104"/>
                </a:lnTo>
                <a:lnTo>
                  <a:pt x="5927" y="3112"/>
                </a:lnTo>
                <a:lnTo>
                  <a:pt x="5916" y="3120"/>
                </a:lnTo>
                <a:lnTo>
                  <a:pt x="5902" y="3126"/>
                </a:lnTo>
                <a:lnTo>
                  <a:pt x="5888" y="3131"/>
                </a:lnTo>
                <a:lnTo>
                  <a:pt x="5871" y="3135"/>
                </a:lnTo>
                <a:lnTo>
                  <a:pt x="5854" y="3138"/>
                </a:lnTo>
                <a:lnTo>
                  <a:pt x="5835" y="3140"/>
                </a:lnTo>
                <a:lnTo>
                  <a:pt x="5814" y="3141"/>
                </a:lnTo>
                <a:lnTo>
                  <a:pt x="5800" y="3140"/>
                </a:lnTo>
                <a:lnTo>
                  <a:pt x="5785" y="3139"/>
                </a:lnTo>
                <a:lnTo>
                  <a:pt x="5770" y="3138"/>
                </a:lnTo>
                <a:lnTo>
                  <a:pt x="5756" y="3135"/>
                </a:lnTo>
                <a:lnTo>
                  <a:pt x="5727" y="3129"/>
                </a:lnTo>
                <a:lnTo>
                  <a:pt x="5699" y="3121"/>
                </a:lnTo>
                <a:lnTo>
                  <a:pt x="5673" y="3111"/>
                </a:lnTo>
                <a:lnTo>
                  <a:pt x="5649" y="3101"/>
                </a:lnTo>
                <a:lnTo>
                  <a:pt x="5626" y="3091"/>
                </a:lnTo>
                <a:lnTo>
                  <a:pt x="5607" y="3080"/>
                </a:lnTo>
                <a:lnTo>
                  <a:pt x="5569" y="3197"/>
                </a:lnTo>
                <a:close/>
                <a:moveTo>
                  <a:pt x="4867" y="3197"/>
                </a:moveTo>
                <a:lnTo>
                  <a:pt x="4890" y="3210"/>
                </a:lnTo>
                <a:lnTo>
                  <a:pt x="4917" y="3222"/>
                </a:lnTo>
                <a:lnTo>
                  <a:pt x="4945" y="3232"/>
                </a:lnTo>
                <a:lnTo>
                  <a:pt x="4975" y="3241"/>
                </a:lnTo>
                <a:lnTo>
                  <a:pt x="5007" y="3248"/>
                </a:lnTo>
                <a:lnTo>
                  <a:pt x="5039" y="3253"/>
                </a:lnTo>
                <a:lnTo>
                  <a:pt x="5056" y="3255"/>
                </a:lnTo>
                <a:lnTo>
                  <a:pt x="5073" y="3257"/>
                </a:lnTo>
                <a:lnTo>
                  <a:pt x="5090" y="3257"/>
                </a:lnTo>
                <a:lnTo>
                  <a:pt x="5108" y="3258"/>
                </a:lnTo>
                <a:lnTo>
                  <a:pt x="5126" y="3257"/>
                </a:lnTo>
                <a:lnTo>
                  <a:pt x="5145" y="3256"/>
                </a:lnTo>
                <a:lnTo>
                  <a:pt x="5162" y="3255"/>
                </a:lnTo>
                <a:lnTo>
                  <a:pt x="5179" y="3253"/>
                </a:lnTo>
                <a:lnTo>
                  <a:pt x="5196" y="3250"/>
                </a:lnTo>
                <a:lnTo>
                  <a:pt x="5212" y="3247"/>
                </a:lnTo>
                <a:lnTo>
                  <a:pt x="5227" y="3243"/>
                </a:lnTo>
                <a:lnTo>
                  <a:pt x="5243" y="3239"/>
                </a:lnTo>
                <a:lnTo>
                  <a:pt x="5257" y="3234"/>
                </a:lnTo>
                <a:lnTo>
                  <a:pt x="5271" y="3229"/>
                </a:lnTo>
                <a:lnTo>
                  <a:pt x="5284" y="3223"/>
                </a:lnTo>
                <a:lnTo>
                  <a:pt x="5298" y="3217"/>
                </a:lnTo>
                <a:lnTo>
                  <a:pt x="5310" y="3209"/>
                </a:lnTo>
                <a:lnTo>
                  <a:pt x="5321" y="3202"/>
                </a:lnTo>
                <a:lnTo>
                  <a:pt x="5332" y="3194"/>
                </a:lnTo>
                <a:lnTo>
                  <a:pt x="5343" y="3186"/>
                </a:lnTo>
                <a:lnTo>
                  <a:pt x="5353" y="3177"/>
                </a:lnTo>
                <a:lnTo>
                  <a:pt x="5362" y="3168"/>
                </a:lnTo>
                <a:lnTo>
                  <a:pt x="5371" y="3157"/>
                </a:lnTo>
                <a:lnTo>
                  <a:pt x="5379" y="3148"/>
                </a:lnTo>
                <a:lnTo>
                  <a:pt x="5386" y="3137"/>
                </a:lnTo>
                <a:lnTo>
                  <a:pt x="5394" y="3127"/>
                </a:lnTo>
                <a:lnTo>
                  <a:pt x="5400" y="3116"/>
                </a:lnTo>
                <a:lnTo>
                  <a:pt x="5406" y="3103"/>
                </a:lnTo>
                <a:lnTo>
                  <a:pt x="5411" y="3092"/>
                </a:lnTo>
                <a:lnTo>
                  <a:pt x="5415" y="3079"/>
                </a:lnTo>
                <a:lnTo>
                  <a:pt x="5419" y="3067"/>
                </a:lnTo>
                <a:lnTo>
                  <a:pt x="5422" y="3053"/>
                </a:lnTo>
                <a:lnTo>
                  <a:pt x="5424" y="3040"/>
                </a:lnTo>
                <a:lnTo>
                  <a:pt x="5426" y="3027"/>
                </a:lnTo>
                <a:lnTo>
                  <a:pt x="5427" y="3012"/>
                </a:lnTo>
                <a:lnTo>
                  <a:pt x="5427" y="2998"/>
                </a:lnTo>
                <a:lnTo>
                  <a:pt x="5426" y="2976"/>
                </a:lnTo>
                <a:lnTo>
                  <a:pt x="5424" y="2953"/>
                </a:lnTo>
                <a:lnTo>
                  <a:pt x="5419" y="2932"/>
                </a:lnTo>
                <a:lnTo>
                  <a:pt x="5413" y="2912"/>
                </a:lnTo>
                <a:lnTo>
                  <a:pt x="5405" y="2893"/>
                </a:lnTo>
                <a:lnTo>
                  <a:pt x="5395" y="2876"/>
                </a:lnTo>
                <a:lnTo>
                  <a:pt x="5383" y="2858"/>
                </a:lnTo>
                <a:lnTo>
                  <a:pt x="5370" y="2843"/>
                </a:lnTo>
                <a:lnTo>
                  <a:pt x="5355" y="2828"/>
                </a:lnTo>
                <a:lnTo>
                  <a:pt x="5338" y="2813"/>
                </a:lnTo>
                <a:lnTo>
                  <a:pt x="5320" y="2800"/>
                </a:lnTo>
                <a:lnTo>
                  <a:pt x="5300" y="2787"/>
                </a:lnTo>
                <a:lnTo>
                  <a:pt x="5277" y="2775"/>
                </a:lnTo>
                <a:lnTo>
                  <a:pt x="5254" y="2763"/>
                </a:lnTo>
                <a:lnTo>
                  <a:pt x="5229" y="2752"/>
                </a:lnTo>
                <a:lnTo>
                  <a:pt x="5202" y="2741"/>
                </a:lnTo>
                <a:lnTo>
                  <a:pt x="5163" y="2726"/>
                </a:lnTo>
                <a:lnTo>
                  <a:pt x="5129" y="2709"/>
                </a:lnTo>
                <a:lnTo>
                  <a:pt x="5115" y="2702"/>
                </a:lnTo>
                <a:lnTo>
                  <a:pt x="5102" y="2694"/>
                </a:lnTo>
                <a:lnTo>
                  <a:pt x="5090" y="2686"/>
                </a:lnTo>
                <a:lnTo>
                  <a:pt x="5079" y="2678"/>
                </a:lnTo>
                <a:lnTo>
                  <a:pt x="5070" y="2669"/>
                </a:lnTo>
                <a:lnTo>
                  <a:pt x="5062" y="2660"/>
                </a:lnTo>
                <a:lnTo>
                  <a:pt x="5056" y="2651"/>
                </a:lnTo>
                <a:lnTo>
                  <a:pt x="5050" y="2641"/>
                </a:lnTo>
                <a:lnTo>
                  <a:pt x="5046" y="2631"/>
                </a:lnTo>
                <a:lnTo>
                  <a:pt x="5043" y="2618"/>
                </a:lnTo>
                <a:lnTo>
                  <a:pt x="5041" y="2607"/>
                </a:lnTo>
                <a:lnTo>
                  <a:pt x="5040" y="2594"/>
                </a:lnTo>
                <a:lnTo>
                  <a:pt x="5041" y="2583"/>
                </a:lnTo>
                <a:lnTo>
                  <a:pt x="5043" y="2570"/>
                </a:lnTo>
                <a:lnTo>
                  <a:pt x="5046" y="2559"/>
                </a:lnTo>
                <a:lnTo>
                  <a:pt x="5050" y="2549"/>
                </a:lnTo>
                <a:lnTo>
                  <a:pt x="5055" y="2539"/>
                </a:lnTo>
                <a:lnTo>
                  <a:pt x="5061" y="2528"/>
                </a:lnTo>
                <a:lnTo>
                  <a:pt x="5069" y="2519"/>
                </a:lnTo>
                <a:lnTo>
                  <a:pt x="5077" y="2511"/>
                </a:lnTo>
                <a:lnTo>
                  <a:pt x="5086" y="2504"/>
                </a:lnTo>
                <a:lnTo>
                  <a:pt x="5098" y="2497"/>
                </a:lnTo>
                <a:lnTo>
                  <a:pt x="5109" y="2491"/>
                </a:lnTo>
                <a:lnTo>
                  <a:pt x="5121" y="2486"/>
                </a:lnTo>
                <a:lnTo>
                  <a:pt x="5135" y="2483"/>
                </a:lnTo>
                <a:lnTo>
                  <a:pt x="5150" y="2479"/>
                </a:lnTo>
                <a:lnTo>
                  <a:pt x="5166" y="2477"/>
                </a:lnTo>
                <a:lnTo>
                  <a:pt x="5182" y="2476"/>
                </a:lnTo>
                <a:lnTo>
                  <a:pt x="5198" y="2477"/>
                </a:lnTo>
                <a:lnTo>
                  <a:pt x="5212" y="2478"/>
                </a:lnTo>
                <a:lnTo>
                  <a:pt x="5225" y="2479"/>
                </a:lnTo>
                <a:lnTo>
                  <a:pt x="5239" y="2482"/>
                </a:lnTo>
                <a:lnTo>
                  <a:pt x="5264" y="2488"/>
                </a:lnTo>
                <a:lnTo>
                  <a:pt x="5287" y="2495"/>
                </a:lnTo>
                <a:lnTo>
                  <a:pt x="5309" y="2502"/>
                </a:lnTo>
                <a:lnTo>
                  <a:pt x="5328" y="2510"/>
                </a:lnTo>
                <a:lnTo>
                  <a:pt x="5345" y="2518"/>
                </a:lnTo>
                <a:lnTo>
                  <a:pt x="5358" y="2526"/>
                </a:lnTo>
                <a:lnTo>
                  <a:pt x="5396" y="2414"/>
                </a:lnTo>
                <a:lnTo>
                  <a:pt x="5377" y="2404"/>
                </a:lnTo>
                <a:lnTo>
                  <a:pt x="5356" y="2394"/>
                </a:lnTo>
                <a:lnTo>
                  <a:pt x="5332" y="2385"/>
                </a:lnTo>
                <a:lnTo>
                  <a:pt x="5306" y="2376"/>
                </a:lnTo>
                <a:lnTo>
                  <a:pt x="5278" y="2370"/>
                </a:lnTo>
                <a:lnTo>
                  <a:pt x="5249" y="2365"/>
                </a:lnTo>
                <a:lnTo>
                  <a:pt x="5218" y="2362"/>
                </a:lnTo>
                <a:lnTo>
                  <a:pt x="5186" y="2361"/>
                </a:lnTo>
                <a:lnTo>
                  <a:pt x="5169" y="2362"/>
                </a:lnTo>
                <a:lnTo>
                  <a:pt x="5153" y="2363"/>
                </a:lnTo>
                <a:lnTo>
                  <a:pt x="5136" y="2364"/>
                </a:lnTo>
                <a:lnTo>
                  <a:pt x="5121" y="2366"/>
                </a:lnTo>
                <a:lnTo>
                  <a:pt x="5106" y="2369"/>
                </a:lnTo>
                <a:lnTo>
                  <a:pt x="5090" y="2372"/>
                </a:lnTo>
                <a:lnTo>
                  <a:pt x="5076" y="2376"/>
                </a:lnTo>
                <a:lnTo>
                  <a:pt x="5063" y="2381"/>
                </a:lnTo>
                <a:lnTo>
                  <a:pt x="5050" y="2387"/>
                </a:lnTo>
                <a:lnTo>
                  <a:pt x="5036" y="2392"/>
                </a:lnTo>
                <a:lnTo>
                  <a:pt x="5024" y="2398"/>
                </a:lnTo>
                <a:lnTo>
                  <a:pt x="5012" y="2405"/>
                </a:lnTo>
                <a:lnTo>
                  <a:pt x="5001" y="2412"/>
                </a:lnTo>
                <a:lnTo>
                  <a:pt x="4989" y="2419"/>
                </a:lnTo>
                <a:lnTo>
                  <a:pt x="4979" y="2427"/>
                </a:lnTo>
                <a:lnTo>
                  <a:pt x="4969" y="2436"/>
                </a:lnTo>
                <a:lnTo>
                  <a:pt x="4960" y="2445"/>
                </a:lnTo>
                <a:lnTo>
                  <a:pt x="4952" y="2453"/>
                </a:lnTo>
                <a:lnTo>
                  <a:pt x="4944" y="2463"/>
                </a:lnTo>
                <a:lnTo>
                  <a:pt x="4935" y="2472"/>
                </a:lnTo>
                <a:lnTo>
                  <a:pt x="4928" y="2484"/>
                </a:lnTo>
                <a:lnTo>
                  <a:pt x="4922" y="2494"/>
                </a:lnTo>
                <a:lnTo>
                  <a:pt x="4916" y="2505"/>
                </a:lnTo>
                <a:lnTo>
                  <a:pt x="4911" y="2515"/>
                </a:lnTo>
                <a:lnTo>
                  <a:pt x="4906" y="2527"/>
                </a:lnTo>
                <a:lnTo>
                  <a:pt x="4902" y="2539"/>
                </a:lnTo>
                <a:lnTo>
                  <a:pt x="4898" y="2551"/>
                </a:lnTo>
                <a:lnTo>
                  <a:pt x="4895" y="2563"/>
                </a:lnTo>
                <a:lnTo>
                  <a:pt x="4892" y="2575"/>
                </a:lnTo>
                <a:lnTo>
                  <a:pt x="4891" y="2588"/>
                </a:lnTo>
                <a:lnTo>
                  <a:pt x="4890" y="2601"/>
                </a:lnTo>
                <a:lnTo>
                  <a:pt x="4889" y="2613"/>
                </a:lnTo>
                <a:lnTo>
                  <a:pt x="4890" y="2633"/>
                </a:lnTo>
                <a:lnTo>
                  <a:pt x="4894" y="2651"/>
                </a:lnTo>
                <a:lnTo>
                  <a:pt x="4898" y="2668"/>
                </a:lnTo>
                <a:lnTo>
                  <a:pt x="4904" y="2686"/>
                </a:lnTo>
                <a:lnTo>
                  <a:pt x="4912" y="2703"/>
                </a:lnTo>
                <a:lnTo>
                  <a:pt x="4921" y="2719"/>
                </a:lnTo>
                <a:lnTo>
                  <a:pt x="4932" y="2736"/>
                </a:lnTo>
                <a:lnTo>
                  <a:pt x="4946" y="2752"/>
                </a:lnTo>
                <a:lnTo>
                  <a:pt x="4961" y="2766"/>
                </a:lnTo>
                <a:lnTo>
                  <a:pt x="4977" y="2782"/>
                </a:lnTo>
                <a:lnTo>
                  <a:pt x="4997" y="2795"/>
                </a:lnTo>
                <a:lnTo>
                  <a:pt x="5017" y="2809"/>
                </a:lnTo>
                <a:lnTo>
                  <a:pt x="5039" y="2821"/>
                </a:lnTo>
                <a:lnTo>
                  <a:pt x="5064" y="2834"/>
                </a:lnTo>
                <a:lnTo>
                  <a:pt x="5090" y="2846"/>
                </a:lnTo>
                <a:lnTo>
                  <a:pt x="5119" y="2856"/>
                </a:lnTo>
                <a:lnTo>
                  <a:pt x="5139" y="2864"/>
                </a:lnTo>
                <a:lnTo>
                  <a:pt x="5158" y="2873"/>
                </a:lnTo>
                <a:lnTo>
                  <a:pt x="5175" y="2881"/>
                </a:lnTo>
                <a:lnTo>
                  <a:pt x="5192" y="2889"/>
                </a:lnTo>
                <a:lnTo>
                  <a:pt x="5206" y="2897"/>
                </a:lnTo>
                <a:lnTo>
                  <a:pt x="5218" y="2905"/>
                </a:lnTo>
                <a:lnTo>
                  <a:pt x="5230" y="2913"/>
                </a:lnTo>
                <a:lnTo>
                  <a:pt x="5241" y="2923"/>
                </a:lnTo>
                <a:lnTo>
                  <a:pt x="5249" y="2932"/>
                </a:lnTo>
                <a:lnTo>
                  <a:pt x="5257" y="2942"/>
                </a:lnTo>
                <a:lnTo>
                  <a:pt x="5263" y="2952"/>
                </a:lnTo>
                <a:lnTo>
                  <a:pt x="5268" y="2963"/>
                </a:lnTo>
                <a:lnTo>
                  <a:pt x="5272" y="2975"/>
                </a:lnTo>
                <a:lnTo>
                  <a:pt x="5274" y="2987"/>
                </a:lnTo>
                <a:lnTo>
                  <a:pt x="5276" y="2999"/>
                </a:lnTo>
                <a:lnTo>
                  <a:pt x="5276" y="3012"/>
                </a:lnTo>
                <a:lnTo>
                  <a:pt x="5276" y="3027"/>
                </a:lnTo>
                <a:lnTo>
                  <a:pt x="5274" y="3039"/>
                </a:lnTo>
                <a:lnTo>
                  <a:pt x="5271" y="3051"/>
                </a:lnTo>
                <a:lnTo>
                  <a:pt x="5267" y="3063"/>
                </a:lnTo>
                <a:lnTo>
                  <a:pt x="5261" y="3075"/>
                </a:lnTo>
                <a:lnTo>
                  <a:pt x="5254" y="3085"/>
                </a:lnTo>
                <a:lnTo>
                  <a:pt x="5246" y="3095"/>
                </a:lnTo>
                <a:lnTo>
                  <a:pt x="5236" y="3104"/>
                </a:lnTo>
                <a:lnTo>
                  <a:pt x="5225" y="3112"/>
                </a:lnTo>
                <a:lnTo>
                  <a:pt x="5213" y="3120"/>
                </a:lnTo>
                <a:lnTo>
                  <a:pt x="5200" y="3126"/>
                </a:lnTo>
                <a:lnTo>
                  <a:pt x="5184" y="3131"/>
                </a:lnTo>
                <a:lnTo>
                  <a:pt x="5168" y="3135"/>
                </a:lnTo>
                <a:lnTo>
                  <a:pt x="5151" y="3138"/>
                </a:lnTo>
                <a:lnTo>
                  <a:pt x="5132" y="3140"/>
                </a:lnTo>
                <a:lnTo>
                  <a:pt x="5112" y="3141"/>
                </a:lnTo>
                <a:lnTo>
                  <a:pt x="5097" y="3140"/>
                </a:lnTo>
                <a:lnTo>
                  <a:pt x="5082" y="3139"/>
                </a:lnTo>
                <a:lnTo>
                  <a:pt x="5068" y="3138"/>
                </a:lnTo>
                <a:lnTo>
                  <a:pt x="5053" y="3135"/>
                </a:lnTo>
                <a:lnTo>
                  <a:pt x="5024" y="3129"/>
                </a:lnTo>
                <a:lnTo>
                  <a:pt x="4997" y="3121"/>
                </a:lnTo>
                <a:lnTo>
                  <a:pt x="4970" y="3111"/>
                </a:lnTo>
                <a:lnTo>
                  <a:pt x="4946" y="3101"/>
                </a:lnTo>
                <a:lnTo>
                  <a:pt x="4923" y="3091"/>
                </a:lnTo>
                <a:lnTo>
                  <a:pt x="4904" y="3080"/>
                </a:lnTo>
                <a:lnTo>
                  <a:pt x="4867" y="3197"/>
                </a:lnTo>
                <a:close/>
                <a:moveTo>
                  <a:pt x="4726" y="2839"/>
                </a:moveTo>
                <a:lnTo>
                  <a:pt x="4729" y="2825"/>
                </a:lnTo>
                <a:lnTo>
                  <a:pt x="4730" y="2808"/>
                </a:lnTo>
                <a:lnTo>
                  <a:pt x="4731" y="2789"/>
                </a:lnTo>
                <a:lnTo>
                  <a:pt x="4732" y="2766"/>
                </a:lnTo>
                <a:lnTo>
                  <a:pt x="4731" y="2736"/>
                </a:lnTo>
                <a:lnTo>
                  <a:pt x="4728" y="2703"/>
                </a:lnTo>
                <a:lnTo>
                  <a:pt x="4726" y="2687"/>
                </a:lnTo>
                <a:lnTo>
                  <a:pt x="4723" y="2670"/>
                </a:lnTo>
                <a:lnTo>
                  <a:pt x="4720" y="2653"/>
                </a:lnTo>
                <a:lnTo>
                  <a:pt x="4716" y="2637"/>
                </a:lnTo>
                <a:lnTo>
                  <a:pt x="4712" y="2619"/>
                </a:lnTo>
                <a:lnTo>
                  <a:pt x="4707" y="2602"/>
                </a:lnTo>
                <a:lnTo>
                  <a:pt x="4701" y="2586"/>
                </a:lnTo>
                <a:lnTo>
                  <a:pt x="4694" y="2568"/>
                </a:lnTo>
                <a:lnTo>
                  <a:pt x="4687" y="2552"/>
                </a:lnTo>
                <a:lnTo>
                  <a:pt x="4679" y="2536"/>
                </a:lnTo>
                <a:lnTo>
                  <a:pt x="4670" y="2520"/>
                </a:lnTo>
                <a:lnTo>
                  <a:pt x="4661" y="2505"/>
                </a:lnTo>
                <a:lnTo>
                  <a:pt x="4651" y="2490"/>
                </a:lnTo>
                <a:lnTo>
                  <a:pt x="4639" y="2475"/>
                </a:lnTo>
                <a:lnTo>
                  <a:pt x="4627" y="2461"/>
                </a:lnTo>
                <a:lnTo>
                  <a:pt x="4614" y="2448"/>
                </a:lnTo>
                <a:lnTo>
                  <a:pt x="4600" y="2436"/>
                </a:lnTo>
                <a:lnTo>
                  <a:pt x="4585" y="2423"/>
                </a:lnTo>
                <a:lnTo>
                  <a:pt x="4569" y="2412"/>
                </a:lnTo>
                <a:lnTo>
                  <a:pt x="4553" y="2403"/>
                </a:lnTo>
                <a:lnTo>
                  <a:pt x="4534" y="2394"/>
                </a:lnTo>
                <a:lnTo>
                  <a:pt x="4516" y="2386"/>
                </a:lnTo>
                <a:lnTo>
                  <a:pt x="4495" y="2378"/>
                </a:lnTo>
                <a:lnTo>
                  <a:pt x="4474" y="2372"/>
                </a:lnTo>
                <a:lnTo>
                  <a:pt x="4453" y="2367"/>
                </a:lnTo>
                <a:lnTo>
                  <a:pt x="4429" y="2364"/>
                </a:lnTo>
                <a:lnTo>
                  <a:pt x="4405" y="2362"/>
                </a:lnTo>
                <a:lnTo>
                  <a:pt x="4379" y="2361"/>
                </a:lnTo>
                <a:lnTo>
                  <a:pt x="4356" y="2362"/>
                </a:lnTo>
                <a:lnTo>
                  <a:pt x="4333" y="2364"/>
                </a:lnTo>
                <a:lnTo>
                  <a:pt x="4311" y="2367"/>
                </a:lnTo>
                <a:lnTo>
                  <a:pt x="4289" y="2370"/>
                </a:lnTo>
                <a:lnTo>
                  <a:pt x="4269" y="2375"/>
                </a:lnTo>
                <a:lnTo>
                  <a:pt x="4248" y="2381"/>
                </a:lnTo>
                <a:lnTo>
                  <a:pt x="4229" y="2390"/>
                </a:lnTo>
                <a:lnTo>
                  <a:pt x="4210" y="2398"/>
                </a:lnTo>
                <a:lnTo>
                  <a:pt x="4191" y="2407"/>
                </a:lnTo>
                <a:lnTo>
                  <a:pt x="4174" y="2416"/>
                </a:lnTo>
                <a:lnTo>
                  <a:pt x="4158" y="2427"/>
                </a:lnTo>
                <a:lnTo>
                  <a:pt x="4141" y="2440"/>
                </a:lnTo>
                <a:lnTo>
                  <a:pt x="4125" y="2453"/>
                </a:lnTo>
                <a:lnTo>
                  <a:pt x="4111" y="2466"/>
                </a:lnTo>
                <a:lnTo>
                  <a:pt x="4096" y="2480"/>
                </a:lnTo>
                <a:lnTo>
                  <a:pt x="4083" y="2496"/>
                </a:lnTo>
                <a:lnTo>
                  <a:pt x="4070" y="2512"/>
                </a:lnTo>
                <a:lnTo>
                  <a:pt x="4058" y="2528"/>
                </a:lnTo>
                <a:lnTo>
                  <a:pt x="4046" y="2546"/>
                </a:lnTo>
                <a:lnTo>
                  <a:pt x="4036" y="2564"/>
                </a:lnTo>
                <a:lnTo>
                  <a:pt x="4027" y="2583"/>
                </a:lnTo>
                <a:lnTo>
                  <a:pt x="4018" y="2602"/>
                </a:lnTo>
                <a:lnTo>
                  <a:pt x="4010" y="2622"/>
                </a:lnTo>
                <a:lnTo>
                  <a:pt x="4002" y="2643"/>
                </a:lnTo>
                <a:lnTo>
                  <a:pt x="3995" y="2664"/>
                </a:lnTo>
                <a:lnTo>
                  <a:pt x="3990" y="2686"/>
                </a:lnTo>
                <a:lnTo>
                  <a:pt x="3985" y="2708"/>
                </a:lnTo>
                <a:lnTo>
                  <a:pt x="3981" y="2731"/>
                </a:lnTo>
                <a:lnTo>
                  <a:pt x="3978" y="2753"/>
                </a:lnTo>
                <a:lnTo>
                  <a:pt x="3976" y="2777"/>
                </a:lnTo>
                <a:lnTo>
                  <a:pt x="3975" y="2801"/>
                </a:lnTo>
                <a:lnTo>
                  <a:pt x="3974" y="2825"/>
                </a:lnTo>
                <a:lnTo>
                  <a:pt x="3975" y="2849"/>
                </a:lnTo>
                <a:lnTo>
                  <a:pt x="3976" y="2872"/>
                </a:lnTo>
                <a:lnTo>
                  <a:pt x="3978" y="2895"/>
                </a:lnTo>
                <a:lnTo>
                  <a:pt x="3982" y="2917"/>
                </a:lnTo>
                <a:lnTo>
                  <a:pt x="3986" y="2939"/>
                </a:lnTo>
                <a:lnTo>
                  <a:pt x="3990" y="2960"/>
                </a:lnTo>
                <a:lnTo>
                  <a:pt x="3996" y="2981"/>
                </a:lnTo>
                <a:lnTo>
                  <a:pt x="4004" y="3001"/>
                </a:lnTo>
                <a:lnTo>
                  <a:pt x="4011" y="3021"/>
                </a:lnTo>
                <a:lnTo>
                  <a:pt x="4019" y="3039"/>
                </a:lnTo>
                <a:lnTo>
                  <a:pt x="4029" y="3057"/>
                </a:lnTo>
                <a:lnTo>
                  <a:pt x="4038" y="3075"/>
                </a:lnTo>
                <a:lnTo>
                  <a:pt x="4049" y="3092"/>
                </a:lnTo>
                <a:lnTo>
                  <a:pt x="4061" y="3107"/>
                </a:lnTo>
                <a:lnTo>
                  <a:pt x="4074" y="3124"/>
                </a:lnTo>
                <a:lnTo>
                  <a:pt x="4087" y="3138"/>
                </a:lnTo>
                <a:lnTo>
                  <a:pt x="4100" y="3152"/>
                </a:lnTo>
                <a:lnTo>
                  <a:pt x="4116" y="3165"/>
                </a:lnTo>
                <a:lnTo>
                  <a:pt x="4131" y="3177"/>
                </a:lnTo>
                <a:lnTo>
                  <a:pt x="4147" y="3189"/>
                </a:lnTo>
                <a:lnTo>
                  <a:pt x="4165" y="3199"/>
                </a:lnTo>
                <a:lnTo>
                  <a:pt x="4182" y="3209"/>
                </a:lnTo>
                <a:lnTo>
                  <a:pt x="4201" y="3219"/>
                </a:lnTo>
                <a:lnTo>
                  <a:pt x="4220" y="3227"/>
                </a:lnTo>
                <a:lnTo>
                  <a:pt x="4239" y="3234"/>
                </a:lnTo>
                <a:lnTo>
                  <a:pt x="4260" y="3240"/>
                </a:lnTo>
                <a:lnTo>
                  <a:pt x="4281" y="3245"/>
                </a:lnTo>
                <a:lnTo>
                  <a:pt x="4303" y="3250"/>
                </a:lnTo>
                <a:lnTo>
                  <a:pt x="4325" y="3253"/>
                </a:lnTo>
                <a:lnTo>
                  <a:pt x="4348" y="3256"/>
                </a:lnTo>
                <a:lnTo>
                  <a:pt x="4372" y="3257"/>
                </a:lnTo>
                <a:lnTo>
                  <a:pt x="4396" y="3258"/>
                </a:lnTo>
                <a:lnTo>
                  <a:pt x="4422" y="3257"/>
                </a:lnTo>
                <a:lnTo>
                  <a:pt x="4445" y="3256"/>
                </a:lnTo>
                <a:lnTo>
                  <a:pt x="4469" y="3255"/>
                </a:lnTo>
                <a:lnTo>
                  <a:pt x="4491" y="3253"/>
                </a:lnTo>
                <a:lnTo>
                  <a:pt x="4513" y="3250"/>
                </a:lnTo>
                <a:lnTo>
                  <a:pt x="4533" y="3247"/>
                </a:lnTo>
                <a:lnTo>
                  <a:pt x="4553" y="3243"/>
                </a:lnTo>
                <a:lnTo>
                  <a:pt x="4571" y="3240"/>
                </a:lnTo>
                <a:lnTo>
                  <a:pt x="4605" y="3231"/>
                </a:lnTo>
                <a:lnTo>
                  <a:pt x="4635" y="3222"/>
                </a:lnTo>
                <a:lnTo>
                  <a:pt x="4662" y="3213"/>
                </a:lnTo>
                <a:lnTo>
                  <a:pt x="4684" y="3202"/>
                </a:lnTo>
                <a:lnTo>
                  <a:pt x="4656" y="3091"/>
                </a:lnTo>
                <a:lnTo>
                  <a:pt x="4633" y="3100"/>
                </a:lnTo>
                <a:lnTo>
                  <a:pt x="4610" y="3108"/>
                </a:lnTo>
                <a:lnTo>
                  <a:pt x="4585" y="3116"/>
                </a:lnTo>
                <a:lnTo>
                  <a:pt x="4558" y="3123"/>
                </a:lnTo>
                <a:lnTo>
                  <a:pt x="4527" y="3128"/>
                </a:lnTo>
                <a:lnTo>
                  <a:pt x="4494" y="3132"/>
                </a:lnTo>
                <a:lnTo>
                  <a:pt x="4458" y="3135"/>
                </a:lnTo>
                <a:lnTo>
                  <a:pt x="4418" y="3135"/>
                </a:lnTo>
                <a:lnTo>
                  <a:pt x="4404" y="3135"/>
                </a:lnTo>
                <a:lnTo>
                  <a:pt x="4389" y="3134"/>
                </a:lnTo>
                <a:lnTo>
                  <a:pt x="4375" y="3133"/>
                </a:lnTo>
                <a:lnTo>
                  <a:pt x="4361" y="3131"/>
                </a:lnTo>
                <a:lnTo>
                  <a:pt x="4346" y="3129"/>
                </a:lnTo>
                <a:lnTo>
                  <a:pt x="4333" y="3126"/>
                </a:lnTo>
                <a:lnTo>
                  <a:pt x="4320" y="3123"/>
                </a:lnTo>
                <a:lnTo>
                  <a:pt x="4307" y="3119"/>
                </a:lnTo>
                <a:lnTo>
                  <a:pt x="4294" y="3113"/>
                </a:lnTo>
                <a:lnTo>
                  <a:pt x="4281" y="3108"/>
                </a:lnTo>
                <a:lnTo>
                  <a:pt x="4269" y="3103"/>
                </a:lnTo>
                <a:lnTo>
                  <a:pt x="4258" y="3097"/>
                </a:lnTo>
                <a:lnTo>
                  <a:pt x="4246" y="3090"/>
                </a:lnTo>
                <a:lnTo>
                  <a:pt x="4235" y="3083"/>
                </a:lnTo>
                <a:lnTo>
                  <a:pt x="4224" y="3075"/>
                </a:lnTo>
                <a:lnTo>
                  <a:pt x="4214" y="3066"/>
                </a:lnTo>
                <a:lnTo>
                  <a:pt x="4205" y="3056"/>
                </a:lnTo>
                <a:lnTo>
                  <a:pt x="4195" y="3046"/>
                </a:lnTo>
                <a:lnTo>
                  <a:pt x="4186" y="3036"/>
                </a:lnTo>
                <a:lnTo>
                  <a:pt x="4178" y="3025"/>
                </a:lnTo>
                <a:lnTo>
                  <a:pt x="4170" y="3012"/>
                </a:lnTo>
                <a:lnTo>
                  <a:pt x="4163" y="3000"/>
                </a:lnTo>
                <a:lnTo>
                  <a:pt x="4157" y="2987"/>
                </a:lnTo>
                <a:lnTo>
                  <a:pt x="4150" y="2974"/>
                </a:lnTo>
                <a:lnTo>
                  <a:pt x="4144" y="2959"/>
                </a:lnTo>
                <a:lnTo>
                  <a:pt x="4140" y="2944"/>
                </a:lnTo>
                <a:lnTo>
                  <a:pt x="4136" y="2929"/>
                </a:lnTo>
                <a:lnTo>
                  <a:pt x="4132" y="2911"/>
                </a:lnTo>
                <a:lnTo>
                  <a:pt x="4129" y="2895"/>
                </a:lnTo>
                <a:lnTo>
                  <a:pt x="4127" y="2877"/>
                </a:lnTo>
                <a:lnTo>
                  <a:pt x="4126" y="2858"/>
                </a:lnTo>
                <a:lnTo>
                  <a:pt x="4125" y="2839"/>
                </a:lnTo>
                <a:lnTo>
                  <a:pt x="4726" y="2839"/>
                </a:lnTo>
                <a:close/>
                <a:moveTo>
                  <a:pt x="4127" y="2727"/>
                </a:moveTo>
                <a:lnTo>
                  <a:pt x="4130" y="2706"/>
                </a:lnTo>
                <a:lnTo>
                  <a:pt x="4134" y="2685"/>
                </a:lnTo>
                <a:lnTo>
                  <a:pt x="4140" y="2663"/>
                </a:lnTo>
                <a:lnTo>
                  <a:pt x="4147" y="2642"/>
                </a:lnTo>
                <a:lnTo>
                  <a:pt x="4156" y="2620"/>
                </a:lnTo>
                <a:lnTo>
                  <a:pt x="4166" y="2599"/>
                </a:lnTo>
                <a:lnTo>
                  <a:pt x="4178" y="2578"/>
                </a:lnTo>
                <a:lnTo>
                  <a:pt x="4191" y="2559"/>
                </a:lnTo>
                <a:lnTo>
                  <a:pt x="4198" y="2550"/>
                </a:lnTo>
                <a:lnTo>
                  <a:pt x="4207" y="2542"/>
                </a:lnTo>
                <a:lnTo>
                  <a:pt x="4215" y="2533"/>
                </a:lnTo>
                <a:lnTo>
                  <a:pt x="4224" y="2525"/>
                </a:lnTo>
                <a:lnTo>
                  <a:pt x="4233" y="2517"/>
                </a:lnTo>
                <a:lnTo>
                  <a:pt x="4242" y="2510"/>
                </a:lnTo>
                <a:lnTo>
                  <a:pt x="4253" y="2504"/>
                </a:lnTo>
                <a:lnTo>
                  <a:pt x="4264" y="2498"/>
                </a:lnTo>
                <a:lnTo>
                  <a:pt x="4274" y="2492"/>
                </a:lnTo>
                <a:lnTo>
                  <a:pt x="4286" y="2488"/>
                </a:lnTo>
                <a:lnTo>
                  <a:pt x="4298" y="2484"/>
                </a:lnTo>
                <a:lnTo>
                  <a:pt x="4311" y="2479"/>
                </a:lnTo>
                <a:lnTo>
                  <a:pt x="4324" y="2476"/>
                </a:lnTo>
                <a:lnTo>
                  <a:pt x="4337" y="2474"/>
                </a:lnTo>
                <a:lnTo>
                  <a:pt x="4352" y="2473"/>
                </a:lnTo>
                <a:lnTo>
                  <a:pt x="4367" y="2473"/>
                </a:lnTo>
                <a:lnTo>
                  <a:pt x="4382" y="2473"/>
                </a:lnTo>
                <a:lnTo>
                  <a:pt x="4397" y="2475"/>
                </a:lnTo>
                <a:lnTo>
                  <a:pt x="4412" y="2477"/>
                </a:lnTo>
                <a:lnTo>
                  <a:pt x="4426" y="2480"/>
                </a:lnTo>
                <a:lnTo>
                  <a:pt x="4438" y="2484"/>
                </a:lnTo>
                <a:lnTo>
                  <a:pt x="4451" y="2488"/>
                </a:lnTo>
                <a:lnTo>
                  <a:pt x="4463" y="2493"/>
                </a:lnTo>
                <a:lnTo>
                  <a:pt x="4474" y="2499"/>
                </a:lnTo>
                <a:lnTo>
                  <a:pt x="4484" y="2505"/>
                </a:lnTo>
                <a:lnTo>
                  <a:pt x="4493" y="2512"/>
                </a:lnTo>
                <a:lnTo>
                  <a:pt x="4503" y="2519"/>
                </a:lnTo>
                <a:lnTo>
                  <a:pt x="4511" y="2527"/>
                </a:lnTo>
                <a:lnTo>
                  <a:pt x="4519" y="2536"/>
                </a:lnTo>
                <a:lnTo>
                  <a:pt x="4526" y="2545"/>
                </a:lnTo>
                <a:lnTo>
                  <a:pt x="4533" y="2553"/>
                </a:lnTo>
                <a:lnTo>
                  <a:pt x="4539" y="2563"/>
                </a:lnTo>
                <a:lnTo>
                  <a:pt x="4545" y="2572"/>
                </a:lnTo>
                <a:lnTo>
                  <a:pt x="4551" y="2583"/>
                </a:lnTo>
                <a:lnTo>
                  <a:pt x="4556" y="2593"/>
                </a:lnTo>
                <a:lnTo>
                  <a:pt x="4560" y="2603"/>
                </a:lnTo>
                <a:lnTo>
                  <a:pt x="4567" y="2624"/>
                </a:lnTo>
                <a:lnTo>
                  <a:pt x="4573" y="2646"/>
                </a:lnTo>
                <a:lnTo>
                  <a:pt x="4577" y="2666"/>
                </a:lnTo>
                <a:lnTo>
                  <a:pt x="4579" y="2688"/>
                </a:lnTo>
                <a:lnTo>
                  <a:pt x="4581" y="2708"/>
                </a:lnTo>
                <a:lnTo>
                  <a:pt x="4581" y="2727"/>
                </a:lnTo>
                <a:lnTo>
                  <a:pt x="4127" y="2727"/>
                </a:lnTo>
                <a:close/>
                <a:moveTo>
                  <a:pt x="3051" y="3240"/>
                </a:moveTo>
                <a:lnTo>
                  <a:pt x="3207" y="3240"/>
                </a:lnTo>
                <a:lnTo>
                  <a:pt x="3207" y="2721"/>
                </a:lnTo>
                <a:lnTo>
                  <a:pt x="3208" y="2703"/>
                </a:lnTo>
                <a:lnTo>
                  <a:pt x="3210" y="2684"/>
                </a:lnTo>
                <a:lnTo>
                  <a:pt x="3214" y="2665"/>
                </a:lnTo>
                <a:lnTo>
                  <a:pt x="3219" y="2649"/>
                </a:lnTo>
                <a:lnTo>
                  <a:pt x="3224" y="2633"/>
                </a:lnTo>
                <a:lnTo>
                  <a:pt x="3231" y="2617"/>
                </a:lnTo>
                <a:lnTo>
                  <a:pt x="3239" y="2602"/>
                </a:lnTo>
                <a:lnTo>
                  <a:pt x="3249" y="2588"/>
                </a:lnTo>
                <a:lnTo>
                  <a:pt x="3259" y="2573"/>
                </a:lnTo>
                <a:lnTo>
                  <a:pt x="3271" y="2560"/>
                </a:lnTo>
                <a:lnTo>
                  <a:pt x="3283" y="2548"/>
                </a:lnTo>
                <a:lnTo>
                  <a:pt x="3296" y="2537"/>
                </a:lnTo>
                <a:lnTo>
                  <a:pt x="3309" y="2526"/>
                </a:lnTo>
                <a:lnTo>
                  <a:pt x="3325" y="2517"/>
                </a:lnTo>
                <a:lnTo>
                  <a:pt x="3340" y="2509"/>
                </a:lnTo>
                <a:lnTo>
                  <a:pt x="3356" y="2502"/>
                </a:lnTo>
                <a:lnTo>
                  <a:pt x="3373" y="2497"/>
                </a:lnTo>
                <a:lnTo>
                  <a:pt x="3391" y="2493"/>
                </a:lnTo>
                <a:lnTo>
                  <a:pt x="3410" y="2490"/>
                </a:lnTo>
                <a:lnTo>
                  <a:pt x="3428" y="2490"/>
                </a:lnTo>
                <a:lnTo>
                  <a:pt x="3441" y="2490"/>
                </a:lnTo>
                <a:lnTo>
                  <a:pt x="3454" y="2491"/>
                </a:lnTo>
                <a:lnTo>
                  <a:pt x="3467" y="2492"/>
                </a:lnTo>
                <a:lnTo>
                  <a:pt x="3479" y="2495"/>
                </a:lnTo>
                <a:lnTo>
                  <a:pt x="3490" y="2498"/>
                </a:lnTo>
                <a:lnTo>
                  <a:pt x="3500" y="2501"/>
                </a:lnTo>
                <a:lnTo>
                  <a:pt x="3512" y="2505"/>
                </a:lnTo>
                <a:lnTo>
                  <a:pt x="3521" y="2510"/>
                </a:lnTo>
                <a:lnTo>
                  <a:pt x="3530" y="2515"/>
                </a:lnTo>
                <a:lnTo>
                  <a:pt x="3539" y="2520"/>
                </a:lnTo>
                <a:lnTo>
                  <a:pt x="3547" y="2526"/>
                </a:lnTo>
                <a:lnTo>
                  <a:pt x="3555" y="2534"/>
                </a:lnTo>
                <a:lnTo>
                  <a:pt x="3563" y="2541"/>
                </a:lnTo>
                <a:lnTo>
                  <a:pt x="3570" y="2549"/>
                </a:lnTo>
                <a:lnTo>
                  <a:pt x="3576" y="2557"/>
                </a:lnTo>
                <a:lnTo>
                  <a:pt x="3582" y="2565"/>
                </a:lnTo>
                <a:lnTo>
                  <a:pt x="3588" y="2574"/>
                </a:lnTo>
                <a:lnTo>
                  <a:pt x="3593" y="2584"/>
                </a:lnTo>
                <a:lnTo>
                  <a:pt x="3598" y="2593"/>
                </a:lnTo>
                <a:lnTo>
                  <a:pt x="3602" y="2603"/>
                </a:lnTo>
                <a:lnTo>
                  <a:pt x="3610" y="2624"/>
                </a:lnTo>
                <a:lnTo>
                  <a:pt x="3616" y="2647"/>
                </a:lnTo>
                <a:lnTo>
                  <a:pt x="3621" y="2669"/>
                </a:lnTo>
                <a:lnTo>
                  <a:pt x="3624" y="2694"/>
                </a:lnTo>
                <a:lnTo>
                  <a:pt x="3626" y="2719"/>
                </a:lnTo>
                <a:lnTo>
                  <a:pt x="3627" y="2745"/>
                </a:lnTo>
                <a:lnTo>
                  <a:pt x="3627" y="3240"/>
                </a:lnTo>
                <a:lnTo>
                  <a:pt x="3783" y="3240"/>
                </a:lnTo>
                <a:lnTo>
                  <a:pt x="3783" y="2727"/>
                </a:lnTo>
                <a:lnTo>
                  <a:pt x="3782" y="2700"/>
                </a:lnTo>
                <a:lnTo>
                  <a:pt x="3780" y="2674"/>
                </a:lnTo>
                <a:lnTo>
                  <a:pt x="3778" y="2650"/>
                </a:lnTo>
                <a:lnTo>
                  <a:pt x="3775" y="2626"/>
                </a:lnTo>
                <a:lnTo>
                  <a:pt x="3770" y="2605"/>
                </a:lnTo>
                <a:lnTo>
                  <a:pt x="3765" y="2584"/>
                </a:lnTo>
                <a:lnTo>
                  <a:pt x="3759" y="2564"/>
                </a:lnTo>
                <a:lnTo>
                  <a:pt x="3751" y="2546"/>
                </a:lnTo>
                <a:lnTo>
                  <a:pt x="3744" y="2528"/>
                </a:lnTo>
                <a:lnTo>
                  <a:pt x="3736" y="2512"/>
                </a:lnTo>
                <a:lnTo>
                  <a:pt x="3727" y="2496"/>
                </a:lnTo>
                <a:lnTo>
                  <a:pt x="3718" y="2482"/>
                </a:lnTo>
                <a:lnTo>
                  <a:pt x="3708" y="2468"/>
                </a:lnTo>
                <a:lnTo>
                  <a:pt x="3697" y="2456"/>
                </a:lnTo>
                <a:lnTo>
                  <a:pt x="3687" y="2445"/>
                </a:lnTo>
                <a:lnTo>
                  <a:pt x="3676" y="2434"/>
                </a:lnTo>
                <a:lnTo>
                  <a:pt x="3664" y="2424"/>
                </a:lnTo>
                <a:lnTo>
                  <a:pt x="3652" y="2415"/>
                </a:lnTo>
                <a:lnTo>
                  <a:pt x="3640" y="2407"/>
                </a:lnTo>
                <a:lnTo>
                  <a:pt x="3628" y="2400"/>
                </a:lnTo>
                <a:lnTo>
                  <a:pt x="3615" y="2393"/>
                </a:lnTo>
                <a:lnTo>
                  <a:pt x="3602" y="2387"/>
                </a:lnTo>
                <a:lnTo>
                  <a:pt x="3589" y="2381"/>
                </a:lnTo>
                <a:lnTo>
                  <a:pt x="3577" y="2377"/>
                </a:lnTo>
                <a:lnTo>
                  <a:pt x="3564" y="2373"/>
                </a:lnTo>
                <a:lnTo>
                  <a:pt x="3551" y="2370"/>
                </a:lnTo>
                <a:lnTo>
                  <a:pt x="3539" y="2367"/>
                </a:lnTo>
                <a:lnTo>
                  <a:pt x="3526" y="2365"/>
                </a:lnTo>
                <a:lnTo>
                  <a:pt x="3502" y="2362"/>
                </a:lnTo>
                <a:lnTo>
                  <a:pt x="3479" y="2361"/>
                </a:lnTo>
                <a:lnTo>
                  <a:pt x="3453" y="2362"/>
                </a:lnTo>
                <a:lnTo>
                  <a:pt x="3428" y="2365"/>
                </a:lnTo>
                <a:lnTo>
                  <a:pt x="3403" y="2369"/>
                </a:lnTo>
                <a:lnTo>
                  <a:pt x="3381" y="2375"/>
                </a:lnTo>
                <a:lnTo>
                  <a:pt x="3358" y="2382"/>
                </a:lnTo>
                <a:lnTo>
                  <a:pt x="3338" y="2391"/>
                </a:lnTo>
                <a:lnTo>
                  <a:pt x="3319" y="2401"/>
                </a:lnTo>
                <a:lnTo>
                  <a:pt x="3300" y="2411"/>
                </a:lnTo>
                <a:lnTo>
                  <a:pt x="3283" y="2423"/>
                </a:lnTo>
                <a:lnTo>
                  <a:pt x="3267" y="2436"/>
                </a:lnTo>
                <a:lnTo>
                  <a:pt x="3251" y="2449"/>
                </a:lnTo>
                <a:lnTo>
                  <a:pt x="3238" y="2462"/>
                </a:lnTo>
                <a:lnTo>
                  <a:pt x="3225" y="2476"/>
                </a:lnTo>
                <a:lnTo>
                  <a:pt x="3214" y="2492"/>
                </a:lnTo>
                <a:lnTo>
                  <a:pt x="3204" y="2506"/>
                </a:lnTo>
                <a:lnTo>
                  <a:pt x="3195" y="2521"/>
                </a:lnTo>
                <a:lnTo>
                  <a:pt x="3192" y="2521"/>
                </a:lnTo>
                <a:lnTo>
                  <a:pt x="3183" y="2380"/>
                </a:lnTo>
                <a:lnTo>
                  <a:pt x="3044" y="2380"/>
                </a:lnTo>
                <a:lnTo>
                  <a:pt x="3046" y="2408"/>
                </a:lnTo>
                <a:lnTo>
                  <a:pt x="3048" y="2435"/>
                </a:lnTo>
                <a:lnTo>
                  <a:pt x="3049" y="2462"/>
                </a:lnTo>
                <a:lnTo>
                  <a:pt x="3050" y="2490"/>
                </a:lnTo>
                <a:lnTo>
                  <a:pt x="3050" y="2519"/>
                </a:lnTo>
                <a:lnTo>
                  <a:pt x="3051" y="2549"/>
                </a:lnTo>
                <a:lnTo>
                  <a:pt x="3051" y="2581"/>
                </a:lnTo>
                <a:lnTo>
                  <a:pt x="3051" y="2613"/>
                </a:lnTo>
                <a:lnTo>
                  <a:pt x="3051" y="3240"/>
                </a:lnTo>
                <a:close/>
                <a:moveTo>
                  <a:pt x="2712" y="2237"/>
                </a:moveTo>
                <a:lnTo>
                  <a:pt x="2724" y="2236"/>
                </a:lnTo>
                <a:lnTo>
                  <a:pt x="2734" y="2235"/>
                </a:lnTo>
                <a:lnTo>
                  <a:pt x="2744" y="2232"/>
                </a:lnTo>
                <a:lnTo>
                  <a:pt x="2753" y="2229"/>
                </a:lnTo>
                <a:lnTo>
                  <a:pt x="2762" y="2225"/>
                </a:lnTo>
                <a:lnTo>
                  <a:pt x="2770" y="2220"/>
                </a:lnTo>
                <a:lnTo>
                  <a:pt x="2778" y="2215"/>
                </a:lnTo>
                <a:lnTo>
                  <a:pt x="2784" y="2209"/>
                </a:lnTo>
                <a:lnTo>
                  <a:pt x="2790" y="2202"/>
                </a:lnTo>
                <a:lnTo>
                  <a:pt x="2795" y="2195"/>
                </a:lnTo>
                <a:lnTo>
                  <a:pt x="2800" y="2186"/>
                </a:lnTo>
                <a:lnTo>
                  <a:pt x="2803" y="2178"/>
                </a:lnTo>
                <a:lnTo>
                  <a:pt x="2806" y="2169"/>
                </a:lnTo>
                <a:lnTo>
                  <a:pt x="2808" y="2160"/>
                </a:lnTo>
                <a:lnTo>
                  <a:pt x="2809" y="2151"/>
                </a:lnTo>
                <a:lnTo>
                  <a:pt x="2810" y="2142"/>
                </a:lnTo>
                <a:lnTo>
                  <a:pt x="2809" y="2131"/>
                </a:lnTo>
                <a:lnTo>
                  <a:pt x="2808" y="2121"/>
                </a:lnTo>
                <a:lnTo>
                  <a:pt x="2806" y="2112"/>
                </a:lnTo>
                <a:lnTo>
                  <a:pt x="2803" y="2103"/>
                </a:lnTo>
                <a:lnTo>
                  <a:pt x="2799" y="2095"/>
                </a:lnTo>
                <a:lnTo>
                  <a:pt x="2795" y="2086"/>
                </a:lnTo>
                <a:lnTo>
                  <a:pt x="2790" y="2078"/>
                </a:lnTo>
                <a:lnTo>
                  <a:pt x="2784" y="2072"/>
                </a:lnTo>
                <a:lnTo>
                  <a:pt x="2777" y="2066"/>
                </a:lnTo>
                <a:lnTo>
                  <a:pt x="2770" y="2060"/>
                </a:lnTo>
                <a:lnTo>
                  <a:pt x="2761" y="2055"/>
                </a:lnTo>
                <a:lnTo>
                  <a:pt x="2753" y="2051"/>
                </a:lnTo>
                <a:lnTo>
                  <a:pt x="2744" y="2048"/>
                </a:lnTo>
                <a:lnTo>
                  <a:pt x="2735" y="2046"/>
                </a:lnTo>
                <a:lnTo>
                  <a:pt x="2725" y="2045"/>
                </a:lnTo>
                <a:lnTo>
                  <a:pt x="2714" y="2044"/>
                </a:lnTo>
                <a:lnTo>
                  <a:pt x="2703" y="2045"/>
                </a:lnTo>
                <a:lnTo>
                  <a:pt x="2693" y="2046"/>
                </a:lnTo>
                <a:lnTo>
                  <a:pt x="2684" y="2048"/>
                </a:lnTo>
                <a:lnTo>
                  <a:pt x="2675" y="2051"/>
                </a:lnTo>
                <a:lnTo>
                  <a:pt x="2665" y="2055"/>
                </a:lnTo>
                <a:lnTo>
                  <a:pt x="2657" y="2060"/>
                </a:lnTo>
                <a:lnTo>
                  <a:pt x="2650" y="2066"/>
                </a:lnTo>
                <a:lnTo>
                  <a:pt x="2644" y="2072"/>
                </a:lnTo>
                <a:lnTo>
                  <a:pt x="2638" y="2078"/>
                </a:lnTo>
                <a:lnTo>
                  <a:pt x="2632" y="2086"/>
                </a:lnTo>
                <a:lnTo>
                  <a:pt x="2628" y="2095"/>
                </a:lnTo>
                <a:lnTo>
                  <a:pt x="2624" y="2103"/>
                </a:lnTo>
                <a:lnTo>
                  <a:pt x="2621" y="2112"/>
                </a:lnTo>
                <a:lnTo>
                  <a:pt x="2619" y="2121"/>
                </a:lnTo>
                <a:lnTo>
                  <a:pt x="2618" y="2131"/>
                </a:lnTo>
                <a:lnTo>
                  <a:pt x="2616" y="2142"/>
                </a:lnTo>
                <a:lnTo>
                  <a:pt x="2618" y="2151"/>
                </a:lnTo>
                <a:lnTo>
                  <a:pt x="2619" y="2160"/>
                </a:lnTo>
                <a:lnTo>
                  <a:pt x="2621" y="2169"/>
                </a:lnTo>
                <a:lnTo>
                  <a:pt x="2624" y="2178"/>
                </a:lnTo>
                <a:lnTo>
                  <a:pt x="2627" y="2186"/>
                </a:lnTo>
                <a:lnTo>
                  <a:pt x="2632" y="2195"/>
                </a:lnTo>
                <a:lnTo>
                  <a:pt x="2637" y="2202"/>
                </a:lnTo>
                <a:lnTo>
                  <a:pt x="2643" y="2209"/>
                </a:lnTo>
                <a:lnTo>
                  <a:pt x="2649" y="2215"/>
                </a:lnTo>
                <a:lnTo>
                  <a:pt x="2656" y="2220"/>
                </a:lnTo>
                <a:lnTo>
                  <a:pt x="2663" y="2225"/>
                </a:lnTo>
                <a:lnTo>
                  <a:pt x="2673" y="2229"/>
                </a:lnTo>
                <a:lnTo>
                  <a:pt x="2681" y="2232"/>
                </a:lnTo>
                <a:lnTo>
                  <a:pt x="2690" y="2235"/>
                </a:lnTo>
                <a:lnTo>
                  <a:pt x="2700" y="2236"/>
                </a:lnTo>
                <a:lnTo>
                  <a:pt x="2710" y="2237"/>
                </a:lnTo>
                <a:lnTo>
                  <a:pt x="2712" y="2237"/>
                </a:lnTo>
                <a:close/>
                <a:moveTo>
                  <a:pt x="2792" y="3240"/>
                </a:moveTo>
                <a:lnTo>
                  <a:pt x="2792" y="2380"/>
                </a:lnTo>
                <a:lnTo>
                  <a:pt x="2636" y="2380"/>
                </a:lnTo>
                <a:lnTo>
                  <a:pt x="2636" y="3240"/>
                </a:lnTo>
                <a:lnTo>
                  <a:pt x="2792" y="3240"/>
                </a:lnTo>
                <a:close/>
                <a:moveTo>
                  <a:pt x="1876" y="3197"/>
                </a:moveTo>
                <a:lnTo>
                  <a:pt x="1899" y="3210"/>
                </a:lnTo>
                <a:lnTo>
                  <a:pt x="1925" y="3222"/>
                </a:lnTo>
                <a:lnTo>
                  <a:pt x="1953" y="3232"/>
                </a:lnTo>
                <a:lnTo>
                  <a:pt x="1983" y="3241"/>
                </a:lnTo>
                <a:lnTo>
                  <a:pt x="2014" y="3248"/>
                </a:lnTo>
                <a:lnTo>
                  <a:pt x="2048" y="3253"/>
                </a:lnTo>
                <a:lnTo>
                  <a:pt x="2064" y="3255"/>
                </a:lnTo>
                <a:lnTo>
                  <a:pt x="2082" y="3257"/>
                </a:lnTo>
                <a:lnTo>
                  <a:pt x="2099" y="3257"/>
                </a:lnTo>
                <a:lnTo>
                  <a:pt x="2116" y="3258"/>
                </a:lnTo>
                <a:lnTo>
                  <a:pt x="2135" y="3257"/>
                </a:lnTo>
                <a:lnTo>
                  <a:pt x="2153" y="3256"/>
                </a:lnTo>
                <a:lnTo>
                  <a:pt x="2170" y="3255"/>
                </a:lnTo>
                <a:lnTo>
                  <a:pt x="2188" y="3253"/>
                </a:lnTo>
                <a:lnTo>
                  <a:pt x="2204" y="3250"/>
                </a:lnTo>
                <a:lnTo>
                  <a:pt x="2220" y="3247"/>
                </a:lnTo>
                <a:lnTo>
                  <a:pt x="2236" y="3243"/>
                </a:lnTo>
                <a:lnTo>
                  <a:pt x="2251" y="3239"/>
                </a:lnTo>
                <a:lnTo>
                  <a:pt x="2265" y="3234"/>
                </a:lnTo>
                <a:lnTo>
                  <a:pt x="2280" y="3229"/>
                </a:lnTo>
                <a:lnTo>
                  <a:pt x="2293" y="3223"/>
                </a:lnTo>
                <a:lnTo>
                  <a:pt x="2305" y="3217"/>
                </a:lnTo>
                <a:lnTo>
                  <a:pt x="2317" y="3209"/>
                </a:lnTo>
                <a:lnTo>
                  <a:pt x="2330" y="3202"/>
                </a:lnTo>
                <a:lnTo>
                  <a:pt x="2341" y="3194"/>
                </a:lnTo>
                <a:lnTo>
                  <a:pt x="2351" y="3186"/>
                </a:lnTo>
                <a:lnTo>
                  <a:pt x="2361" y="3177"/>
                </a:lnTo>
                <a:lnTo>
                  <a:pt x="2371" y="3168"/>
                </a:lnTo>
                <a:lnTo>
                  <a:pt x="2380" y="3157"/>
                </a:lnTo>
                <a:lnTo>
                  <a:pt x="2388" y="3148"/>
                </a:lnTo>
                <a:lnTo>
                  <a:pt x="2395" y="3137"/>
                </a:lnTo>
                <a:lnTo>
                  <a:pt x="2402" y="3127"/>
                </a:lnTo>
                <a:lnTo>
                  <a:pt x="2408" y="3116"/>
                </a:lnTo>
                <a:lnTo>
                  <a:pt x="2414" y="3103"/>
                </a:lnTo>
                <a:lnTo>
                  <a:pt x="2420" y="3092"/>
                </a:lnTo>
                <a:lnTo>
                  <a:pt x="2424" y="3079"/>
                </a:lnTo>
                <a:lnTo>
                  <a:pt x="2428" y="3067"/>
                </a:lnTo>
                <a:lnTo>
                  <a:pt x="2431" y="3053"/>
                </a:lnTo>
                <a:lnTo>
                  <a:pt x="2433" y="3040"/>
                </a:lnTo>
                <a:lnTo>
                  <a:pt x="2435" y="3027"/>
                </a:lnTo>
                <a:lnTo>
                  <a:pt x="2436" y="3012"/>
                </a:lnTo>
                <a:lnTo>
                  <a:pt x="2436" y="2998"/>
                </a:lnTo>
                <a:lnTo>
                  <a:pt x="2435" y="2976"/>
                </a:lnTo>
                <a:lnTo>
                  <a:pt x="2432" y="2953"/>
                </a:lnTo>
                <a:lnTo>
                  <a:pt x="2428" y="2932"/>
                </a:lnTo>
                <a:lnTo>
                  <a:pt x="2422" y="2912"/>
                </a:lnTo>
                <a:lnTo>
                  <a:pt x="2413" y="2893"/>
                </a:lnTo>
                <a:lnTo>
                  <a:pt x="2403" y="2876"/>
                </a:lnTo>
                <a:lnTo>
                  <a:pt x="2392" y="2858"/>
                </a:lnTo>
                <a:lnTo>
                  <a:pt x="2379" y="2843"/>
                </a:lnTo>
                <a:lnTo>
                  <a:pt x="2363" y="2828"/>
                </a:lnTo>
                <a:lnTo>
                  <a:pt x="2346" y="2813"/>
                </a:lnTo>
                <a:lnTo>
                  <a:pt x="2328" y="2800"/>
                </a:lnTo>
                <a:lnTo>
                  <a:pt x="2308" y="2787"/>
                </a:lnTo>
                <a:lnTo>
                  <a:pt x="2286" y="2775"/>
                </a:lnTo>
                <a:lnTo>
                  <a:pt x="2262" y="2763"/>
                </a:lnTo>
                <a:lnTo>
                  <a:pt x="2237" y="2752"/>
                </a:lnTo>
                <a:lnTo>
                  <a:pt x="2210" y="2741"/>
                </a:lnTo>
                <a:lnTo>
                  <a:pt x="2171" y="2726"/>
                </a:lnTo>
                <a:lnTo>
                  <a:pt x="2138" y="2709"/>
                </a:lnTo>
                <a:lnTo>
                  <a:pt x="2124" y="2702"/>
                </a:lnTo>
                <a:lnTo>
                  <a:pt x="2110" y="2694"/>
                </a:lnTo>
                <a:lnTo>
                  <a:pt x="2098" y="2686"/>
                </a:lnTo>
                <a:lnTo>
                  <a:pt x="2088" y="2678"/>
                </a:lnTo>
                <a:lnTo>
                  <a:pt x="2079" y="2669"/>
                </a:lnTo>
                <a:lnTo>
                  <a:pt x="2070" y="2660"/>
                </a:lnTo>
                <a:lnTo>
                  <a:pt x="2064" y="2651"/>
                </a:lnTo>
                <a:lnTo>
                  <a:pt x="2058" y="2641"/>
                </a:lnTo>
                <a:lnTo>
                  <a:pt x="2054" y="2631"/>
                </a:lnTo>
                <a:lnTo>
                  <a:pt x="2051" y="2618"/>
                </a:lnTo>
                <a:lnTo>
                  <a:pt x="2049" y="2607"/>
                </a:lnTo>
                <a:lnTo>
                  <a:pt x="2049" y="2594"/>
                </a:lnTo>
                <a:lnTo>
                  <a:pt x="2049" y="2583"/>
                </a:lnTo>
                <a:lnTo>
                  <a:pt x="2051" y="2570"/>
                </a:lnTo>
                <a:lnTo>
                  <a:pt x="2054" y="2559"/>
                </a:lnTo>
                <a:lnTo>
                  <a:pt x="2058" y="2549"/>
                </a:lnTo>
                <a:lnTo>
                  <a:pt x="2063" y="2539"/>
                </a:lnTo>
                <a:lnTo>
                  <a:pt x="2069" y="2528"/>
                </a:lnTo>
                <a:lnTo>
                  <a:pt x="2077" y="2519"/>
                </a:lnTo>
                <a:lnTo>
                  <a:pt x="2086" y="2511"/>
                </a:lnTo>
                <a:lnTo>
                  <a:pt x="2095" y="2504"/>
                </a:lnTo>
                <a:lnTo>
                  <a:pt x="2105" y="2497"/>
                </a:lnTo>
                <a:lnTo>
                  <a:pt x="2117" y="2491"/>
                </a:lnTo>
                <a:lnTo>
                  <a:pt x="2130" y="2486"/>
                </a:lnTo>
                <a:lnTo>
                  <a:pt x="2144" y="2483"/>
                </a:lnTo>
                <a:lnTo>
                  <a:pt x="2158" y="2479"/>
                </a:lnTo>
                <a:lnTo>
                  <a:pt x="2175" y="2477"/>
                </a:lnTo>
                <a:lnTo>
                  <a:pt x="2191" y="2476"/>
                </a:lnTo>
                <a:lnTo>
                  <a:pt x="2206" y="2477"/>
                </a:lnTo>
                <a:lnTo>
                  <a:pt x="2220" y="2478"/>
                </a:lnTo>
                <a:lnTo>
                  <a:pt x="2234" y="2479"/>
                </a:lnTo>
                <a:lnTo>
                  <a:pt x="2247" y="2482"/>
                </a:lnTo>
                <a:lnTo>
                  <a:pt x="2273" y="2488"/>
                </a:lnTo>
                <a:lnTo>
                  <a:pt x="2296" y="2495"/>
                </a:lnTo>
                <a:lnTo>
                  <a:pt x="2317" y="2502"/>
                </a:lnTo>
                <a:lnTo>
                  <a:pt x="2336" y="2510"/>
                </a:lnTo>
                <a:lnTo>
                  <a:pt x="2352" y="2518"/>
                </a:lnTo>
                <a:lnTo>
                  <a:pt x="2366" y="2526"/>
                </a:lnTo>
                <a:lnTo>
                  <a:pt x="2404" y="2414"/>
                </a:lnTo>
                <a:lnTo>
                  <a:pt x="2385" y="2404"/>
                </a:lnTo>
                <a:lnTo>
                  <a:pt x="2364" y="2394"/>
                </a:lnTo>
                <a:lnTo>
                  <a:pt x="2340" y="2385"/>
                </a:lnTo>
                <a:lnTo>
                  <a:pt x="2314" y="2376"/>
                </a:lnTo>
                <a:lnTo>
                  <a:pt x="2287" y="2370"/>
                </a:lnTo>
                <a:lnTo>
                  <a:pt x="2257" y="2365"/>
                </a:lnTo>
                <a:lnTo>
                  <a:pt x="2227" y="2362"/>
                </a:lnTo>
                <a:lnTo>
                  <a:pt x="2195" y="2361"/>
                </a:lnTo>
                <a:lnTo>
                  <a:pt x="2178" y="2362"/>
                </a:lnTo>
                <a:lnTo>
                  <a:pt x="2161" y="2363"/>
                </a:lnTo>
                <a:lnTo>
                  <a:pt x="2145" y="2364"/>
                </a:lnTo>
                <a:lnTo>
                  <a:pt x="2130" y="2366"/>
                </a:lnTo>
                <a:lnTo>
                  <a:pt x="2114" y="2369"/>
                </a:lnTo>
                <a:lnTo>
                  <a:pt x="2099" y="2372"/>
                </a:lnTo>
                <a:lnTo>
                  <a:pt x="2085" y="2376"/>
                </a:lnTo>
                <a:lnTo>
                  <a:pt x="2071" y="2381"/>
                </a:lnTo>
                <a:lnTo>
                  <a:pt x="2057" y="2387"/>
                </a:lnTo>
                <a:lnTo>
                  <a:pt x="2045" y="2392"/>
                </a:lnTo>
                <a:lnTo>
                  <a:pt x="2033" y="2398"/>
                </a:lnTo>
                <a:lnTo>
                  <a:pt x="2020" y="2405"/>
                </a:lnTo>
                <a:lnTo>
                  <a:pt x="2009" y="2412"/>
                </a:lnTo>
                <a:lnTo>
                  <a:pt x="1998" y="2419"/>
                </a:lnTo>
                <a:lnTo>
                  <a:pt x="1988" y="2427"/>
                </a:lnTo>
                <a:lnTo>
                  <a:pt x="1978" y="2436"/>
                </a:lnTo>
                <a:lnTo>
                  <a:pt x="1968" y="2445"/>
                </a:lnTo>
                <a:lnTo>
                  <a:pt x="1959" y="2453"/>
                </a:lnTo>
                <a:lnTo>
                  <a:pt x="1951" y="2463"/>
                </a:lnTo>
                <a:lnTo>
                  <a:pt x="1944" y="2472"/>
                </a:lnTo>
                <a:lnTo>
                  <a:pt x="1937" y="2484"/>
                </a:lnTo>
                <a:lnTo>
                  <a:pt x="1930" y="2494"/>
                </a:lnTo>
                <a:lnTo>
                  <a:pt x="1925" y="2505"/>
                </a:lnTo>
                <a:lnTo>
                  <a:pt x="1918" y="2515"/>
                </a:lnTo>
                <a:lnTo>
                  <a:pt x="1914" y="2527"/>
                </a:lnTo>
                <a:lnTo>
                  <a:pt x="1910" y="2539"/>
                </a:lnTo>
                <a:lnTo>
                  <a:pt x="1906" y="2551"/>
                </a:lnTo>
                <a:lnTo>
                  <a:pt x="1903" y="2563"/>
                </a:lnTo>
                <a:lnTo>
                  <a:pt x="1901" y="2575"/>
                </a:lnTo>
                <a:lnTo>
                  <a:pt x="1899" y="2588"/>
                </a:lnTo>
                <a:lnTo>
                  <a:pt x="1898" y="2601"/>
                </a:lnTo>
                <a:lnTo>
                  <a:pt x="1898" y="2613"/>
                </a:lnTo>
                <a:lnTo>
                  <a:pt x="1899" y="2633"/>
                </a:lnTo>
                <a:lnTo>
                  <a:pt x="1902" y="2651"/>
                </a:lnTo>
                <a:lnTo>
                  <a:pt x="1906" y="2668"/>
                </a:lnTo>
                <a:lnTo>
                  <a:pt x="1912" y="2686"/>
                </a:lnTo>
                <a:lnTo>
                  <a:pt x="1919" y="2703"/>
                </a:lnTo>
                <a:lnTo>
                  <a:pt x="1930" y="2719"/>
                </a:lnTo>
                <a:lnTo>
                  <a:pt x="1941" y="2736"/>
                </a:lnTo>
                <a:lnTo>
                  <a:pt x="1954" y="2752"/>
                </a:lnTo>
                <a:lnTo>
                  <a:pt x="1969" y="2766"/>
                </a:lnTo>
                <a:lnTo>
                  <a:pt x="1986" y="2782"/>
                </a:lnTo>
                <a:lnTo>
                  <a:pt x="2005" y="2795"/>
                </a:lnTo>
                <a:lnTo>
                  <a:pt x="2026" y="2809"/>
                </a:lnTo>
                <a:lnTo>
                  <a:pt x="2048" y="2821"/>
                </a:lnTo>
                <a:lnTo>
                  <a:pt x="2072" y="2834"/>
                </a:lnTo>
                <a:lnTo>
                  <a:pt x="2099" y="2846"/>
                </a:lnTo>
                <a:lnTo>
                  <a:pt x="2127" y="2856"/>
                </a:lnTo>
                <a:lnTo>
                  <a:pt x="2148" y="2864"/>
                </a:lnTo>
                <a:lnTo>
                  <a:pt x="2166" y="2873"/>
                </a:lnTo>
                <a:lnTo>
                  <a:pt x="2184" y="2881"/>
                </a:lnTo>
                <a:lnTo>
                  <a:pt x="2200" y="2889"/>
                </a:lnTo>
                <a:lnTo>
                  <a:pt x="2214" y="2897"/>
                </a:lnTo>
                <a:lnTo>
                  <a:pt x="2227" y="2905"/>
                </a:lnTo>
                <a:lnTo>
                  <a:pt x="2239" y="2913"/>
                </a:lnTo>
                <a:lnTo>
                  <a:pt x="2249" y="2923"/>
                </a:lnTo>
                <a:lnTo>
                  <a:pt x="2257" y="2932"/>
                </a:lnTo>
                <a:lnTo>
                  <a:pt x="2265" y="2942"/>
                </a:lnTo>
                <a:lnTo>
                  <a:pt x="2272" y="2952"/>
                </a:lnTo>
                <a:lnTo>
                  <a:pt x="2277" y="2963"/>
                </a:lnTo>
                <a:lnTo>
                  <a:pt x="2280" y="2975"/>
                </a:lnTo>
                <a:lnTo>
                  <a:pt x="2283" y="2987"/>
                </a:lnTo>
                <a:lnTo>
                  <a:pt x="2285" y="2999"/>
                </a:lnTo>
                <a:lnTo>
                  <a:pt x="2285" y="3012"/>
                </a:lnTo>
                <a:lnTo>
                  <a:pt x="2285" y="3027"/>
                </a:lnTo>
                <a:lnTo>
                  <a:pt x="2283" y="3039"/>
                </a:lnTo>
                <a:lnTo>
                  <a:pt x="2280" y="3051"/>
                </a:lnTo>
                <a:lnTo>
                  <a:pt x="2275" y="3063"/>
                </a:lnTo>
                <a:lnTo>
                  <a:pt x="2269" y="3075"/>
                </a:lnTo>
                <a:lnTo>
                  <a:pt x="2262" y="3085"/>
                </a:lnTo>
                <a:lnTo>
                  <a:pt x="2254" y="3095"/>
                </a:lnTo>
                <a:lnTo>
                  <a:pt x="2244" y="3104"/>
                </a:lnTo>
                <a:lnTo>
                  <a:pt x="2234" y="3112"/>
                </a:lnTo>
                <a:lnTo>
                  <a:pt x="2222" y="3120"/>
                </a:lnTo>
                <a:lnTo>
                  <a:pt x="2208" y="3126"/>
                </a:lnTo>
                <a:lnTo>
                  <a:pt x="2193" y="3131"/>
                </a:lnTo>
                <a:lnTo>
                  <a:pt x="2177" y="3135"/>
                </a:lnTo>
                <a:lnTo>
                  <a:pt x="2159" y="3138"/>
                </a:lnTo>
                <a:lnTo>
                  <a:pt x="2140" y="3140"/>
                </a:lnTo>
                <a:lnTo>
                  <a:pt x="2119" y="3141"/>
                </a:lnTo>
                <a:lnTo>
                  <a:pt x="2105" y="3140"/>
                </a:lnTo>
                <a:lnTo>
                  <a:pt x="2091" y="3139"/>
                </a:lnTo>
                <a:lnTo>
                  <a:pt x="2076" y="3138"/>
                </a:lnTo>
                <a:lnTo>
                  <a:pt x="2061" y="3135"/>
                </a:lnTo>
                <a:lnTo>
                  <a:pt x="2033" y="3129"/>
                </a:lnTo>
                <a:lnTo>
                  <a:pt x="2005" y="3121"/>
                </a:lnTo>
                <a:lnTo>
                  <a:pt x="1979" y="3111"/>
                </a:lnTo>
                <a:lnTo>
                  <a:pt x="1954" y="3101"/>
                </a:lnTo>
                <a:lnTo>
                  <a:pt x="1932" y="3091"/>
                </a:lnTo>
                <a:lnTo>
                  <a:pt x="1912" y="3080"/>
                </a:lnTo>
                <a:lnTo>
                  <a:pt x="1876" y="3197"/>
                </a:lnTo>
                <a:close/>
                <a:moveTo>
                  <a:pt x="1674" y="2380"/>
                </a:moveTo>
                <a:lnTo>
                  <a:pt x="1518" y="2380"/>
                </a:lnTo>
                <a:lnTo>
                  <a:pt x="1518" y="2906"/>
                </a:lnTo>
                <a:lnTo>
                  <a:pt x="1517" y="2929"/>
                </a:lnTo>
                <a:lnTo>
                  <a:pt x="1514" y="2949"/>
                </a:lnTo>
                <a:lnTo>
                  <a:pt x="1510" y="2969"/>
                </a:lnTo>
                <a:lnTo>
                  <a:pt x="1504" y="2986"/>
                </a:lnTo>
                <a:lnTo>
                  <a:pt x="1498" y="2999"/>
                </a:lnTo>
                <a:lnTo>
                  <a:pt x="1492" y="3012"/>
                </a:lnTo>
                <a:lnTo>
                  <a:pt x="1484" y="3026"/>
                </a:lnTo>
                <a:lnTo>
                  <a:pt x="1474" y="3039"/>
                </a:lnTo>
                <a:lnTo>
                  <a:pt x="1465" y="3051"/>
                </a:lnTo>
                <a:lnTo>
                  <a:pt x="1454" y="3062"/>
                </a:lnTo>
                <a:lnTo>
                  <a:pt x="1443" y="3074"/>
                </a:lnTo>
                <a:lnTo>
                  <a:pt x="1430" y="3085"/>
                </a:lnTo>
                <a:lnTo>
                  <a:pt x="1416" y="3094"/>
                </a:lnTo>
                <a:lnTo>
                  <a:pt x="1402" y="3103"/>
                </a:lnTo>
                <a:lnTo>
                  <a:pt x="1387" y="3111"/>
                </a:lnTo>
                <a:lnTo>
                  <a:pt x="1370" y="3118"/>
                </a:lnTo>
                <a:lnTo>
                  <a:pt x="1354" y="3123"/>
                </a:lnTo>
                <a:lnTo>
                  <a:pt x="1336" y="3127"/>
                </a:lnTo>
                <a:lnTo>
                  <a:pt x="1317" y="3129"/>
                </a:lnTo>
                <a:lnTo>
                  <a:pt x="1299" y="3130"/>
                </a:lnTo>
                <a:lnTo>
                  <a:pt x="1286" y="3130"/>
                </a:lnTo>
                <a:lnTo>
                  <a:pt x="1273" y="3129"/>
                </a:lnTo>
                <a:lnTo>
                  <a:pt x="1261" y="3127"/>
                </a:lnTo>
                <a:lnTo>
                  <a:pt x="1250" y="3125"/>
                </a:lnTo>
                <a:lnTo>
                  <a:pt x="1239" y="3122"/>
                </a:lnTo>
                <a:lnTo>
                  <a:pt x="1228" y="3119"/>
                </a:lnTo>
                <a:lnTo>
                  <a:pt x="1218" y="3115"/>
                </a:lnTo>
                <a:lnTo>
                  <a:pt x="1209" y="3110"/>
                </a:lnTo>
                <a:lnTo>
                  <a:pt x="1200" y="3104"/>
                </a:lnTo>
                <a:lnTo>
                  <a:pt x="1192" y="3099"/>
                </a:lnTo>
                <a:lnTo>
                  <a:pt x="1184" y="3093"/>
                </a:lnTo>
                <a:lnTo>
                  <a:pt x="1176" y="3086"/>
                </a:lnTo>
                <a:lnTo>
                  <a:pt x="1169" y="3079"/>
                </a:lnTo>
                <a:lnTo>
                  <a:pt x="1162" y="3071"/>
                </a:lnTo>
                <a:lnTo>
                  <a:pt x="1156" y="3062"/>
                </a:lnTo>
                <a:lnTo>
                  <a:pt x="1150" y="3053"/>
                </a:lnTo>
                <a:lnTo>
                  <a:pt x="1145" y="3044"/>
                </a:lnTo>
                <a:lnTo>
                  <a:pt x="1140" y="3035"/>
                </a:lnTo>
                <a:lnTo>
                  <a:pt x="1135" y="3025"/>
                </a:lnTo>
                <a:lnTo>
                  <a:pt x="1130" y="3013"/>
                </a:lnTo>
                <a:lnTo>
                  <a:pt x="1123" y="2991"/>
                </a:lnTo>
                <a:lnTo>
                  <a:pt x="1117" y="2966"/>
                </a:lnTo>
                <a:lnTo>
                  <a:pt x="1112" y="2941"/>
                </a:lnTo>
                <a:lnTo>
                  <a:pt x="1109" y="2913"/>
                </a:lnTo>
                <a:lnTo>
                  <a:pt x="1107" y="2885"/>
                </a:lnTo>
                <a:lnTo>
                  <a:pt x="1107" y="2855"/>
                </a:lnTo>
                <a:lnTo>
                  <a:pt x="1107" y="2380"/>
                </a:lnTo>
                <a:lnTo>
                  <a:pt x="951" y="2380"/>
                </a:lnTo>
                <a:lnTo>
                  <a:pt x="951" y="2883"/>
                </a:lnTo>
                <a:lnTo>
                  <a:pt x="951" y="2910"/>
                </a:lnTo>
                <a:lnTo>
                  <a:pt x="953" y="2937"/>
                </a:lnTo>
                <a:lnTo>
                  <a:pt x="955" y="2961"/>
                </a:lnTo>
                <a:lnTo>
                  <a:pt x="958" y="2986"/>
                </a:lnTo>
                <a:lnTo>
                  <a:pt x="962" y="3008"/>
                </a:lnTo>
                <a:lnTo>
                  <a:pt x="966" y="3030"/>
                </a:lnTo>
                <a:lnTo>
                  <a:pt x="972" y="3049"/>
                </a:lnTo>
                <a:lnTo>
                  <a:pt x="978" y="3069"/>
                </a:lnTo>
                <a:lnTo>
                  <a:pt x="985" y="3087"/>
                </a:lnTo>
                <a:lnTo>
                  <a:pt x="992" y="3103"/>
                </a:lnTo>
                <a:lnTo>
                  <a:pt x="1000" y="3120"/>
                </a:lnTo>
                <a:lnTo>
                  <a:pt x="1009" y="3134"/>
                </a:lnTo>
                <a:lnTo>
                  <a:pt x="1018" y="3148"/>
                </a:lnTo>
                <a:lnTo>
                  <a:pt x="1027" y="3161"/>
                </a:lnTo>
                <a:lnTo>
                  <a:pt x="1038" y="3173"/>
                </a:lnTo>
                <a:lnTo>
                  <a:pt x="1048" y="3184"/>
                </a:lnTo>
                <a:lnTo>
                  <a:pt x="1059" y="3194"/>
                </a:lnTo>
                <a:lnTo>
                  <a:pt x="1070" y="3203"/>
                </a:lnTo>
                <a:lnTo>
                  <a:pt x="1082" y="3213"/>
                </a:lnTo>
                <a:lnTo>
                  <a:pt x="1094" y="3220"/>
                </a:lnTo>
                <a:lnTo>
                  <a:pt x="1106" y="3227"/>
                </a:lnTo>
                <a:lnTo>
                  <a:pt x="1118" y="3233"/>
                </a:lnTo>
                <a:lnTo>
                  <a:pt x="1131" y="3238"/>
                </a:lnTo>
                <a:lnTo>
                  <a:pt x="1144" y="3243"/>
                </a:lnTo>
                <a:lnTo>
                  <a:pt x="1157" y="3247"/>
                </a:lnTo>
                <a:lnTo>
                  <a:pt x="1169" y="3251"/>
                </a:lnTo>
                <a:lnTo>
                  <a:pt x="1183" y="3253"/>
                </a:lnTo>
                <a:lnTo>
                  <a:pt x="1196" y="3256"/>
                </a:lnTo>
                <a:lnTo>
                  <a:pt x="1221" y="3258"/>
                </a:lnTo>
                <a:lnTo>
                  <a:pt x="1247" y="3259"/>
                </a:lnTo>
                <a:lnTo>
                  <a:pt x="1274" y="3258"/>
                </a:lnTo>
                <a:lnTo>
                  <a:pt x="1301" y="3255"/>
                </a:lnTo>
                <a:lnTo>
                  <a:pt x="1326" y="3251"/>
                </a:lnTo>
                <a:lnTo>
                  <a:pt x="1350" y="3244"/>
                </a:lnTo>
                <a:lnTo>
                  <a:pt x="1372" y="3237"/>
                </a:lnTo>
                <a:lnTo>
                  <a:pt x="1394" y="3228"/>
                </a:lnTo>
                <a:lnTo>
                  <a:pt x="1413" y="3217"/>
                </a:lnTo>
                <a:lnTo>
                  <a:pt x="1432" y="3205"/>
                </a:lnTo>
                <a:lnTo>
                  <a:pt x="1449" y="3194"/>
                </a:lnTo>
                <a:lnTo>
                  <a:pt x="1464" y="3181"/>
                </a:lnTo>
                <a:lnTo>
                  <a:pt x="1478" y="3168"/>
                </a:lnTo>
                <a:lnTo>
                  <a:pt x="1492" y="3154"/>
                </a:lnTo>
                <a:lnTo>
                  <a:pt x="1503" y="3140"/>
                </a:lnTo>
                <a:lnTo>
                  <a:pt x="1513" y="3127"/>
                </a:lnTo>
                <a:lnTo>
                  <a:pt x="1523" y="3113"/>
                </a:lnTo>
                <a:lnTo>
                  <a:pt x="1531" y="3100"/>
                </a:lnTo>
                <a:lnTo>
                  <a:pt x="1535" y="3100"/>
                </a:lnTo>
                <a:lnTo>
                  <a:pt x="1543" y="3240"/>
                </a:lnTo>
                <a:lnTo>
                  <a:pt x="1682" y="3240"/>
                </a:lnTo>
                <a:lnTo>
                  <a:pt x="1680" y="3215"/>
                </a:lnTo>
                <a:lnTo>
                  <a:pt x="1679" y="3187"/>
                </a:lnTo>
                <a:lnTo>
                  <a:pt x="1678" y="3159"/>
                </a:lnTo>
                <a:lnTo>
                  <a:pt x="1676" y="3131"/>
                </a:lnTo>
                <a:lnTo>
                  <a:pt x="1675" y="3100"/>
                </a:lnTo>
                <a:lnTo>
                  <a:pt x="1674" y="3070"/>
                </a:lnTo>
                <a:lnTo>
                  <a:pt x="1674" y="3037"/>
                </a:lnTo>
                <a:lnTo>
                  <a:pt x="1674" y="3004"/>
                </a:lnTo>
                <a:lnTo>
                  <a:pt x="1674" y="2380"/>
                </a:lnTo>
                <a:close/>
                <a:moveTo>
                  <a:pt x="0" y="3236"/>
                </a:moveTo>
                <a:lnTo>
                  <a:pt x="20" y="3239"/>
                </a:lnTo>
                <a:lnTo>
                  <a:pt x="43" y="3242"/>
                </a:lnTo>
                <a:lnTo>
                  <a:pt x="70" y="3244"/>
                </a:lnTo>
                <a:lnTo>
                  <a:pt x="99" y="3246"/>
                </a:lnTo>
                <a:lnTo>
                  <a:pt x="130" y="3248"/>
                </a:lnTo>
                <a:lnTo>
                  <a:pt x="164" y="3250"/>
                </a:lnTo>
                <a:lnTo>
                  <a:pt x="201" y="3250"/>
                </a:lnTo>
                <a:lnTo>
                  <a:pt x="239" y="3251"/>
                </a:lnTo>
                <a:lnTo>
                  <a:pt x="275" y="3250"/>
                </a:lnTo>
                <a:lnTo>
                  <a:pt x="310" y="3249"/>
                </a:lnTo>
                <a:lnTo>
                  <a:pt x="343" y="3247"/>
                </a:lnTo>
                <a:lnTo>
                  <a:pt x="374" y="3244"/>
                </a:lnTo>
                <a:lnTo>
                  <a:pt x="405" y="3240"/>
                </a:lnTo>
                <a:lnTo>
                  <a:pt x="433" y="3236"/>
                </a:lnTo>
                <a:lnTo>
                  <a:pt x="461" y="3230"/>
                </a:lnTo>
                <a:lnTo>
                  <a:pt x="487" y="3224"/>
                </a:lnTo>
                <a:lnTo>
                  <a:pt x="512" y="3217"/>
                </a:lnTo>
                <a:lnTo>
                  <a:pt x="536" y="3207"/>
                </a:lnTo>
                <a:lnTo>
                  <a:pt x="558" y="3198"/>
                </a:lnTo>
                <a:lnTo>
                  <a:pt x="579" y="3189"/>
                </a:lnTo>
                <a:lnTo>
                  <a:pt x="599" y="3178"/>
                </a:lnTo>
                <a:lnTo>
                  <a:pt x="617" y="3166"/>
                </a:lnTo>
                <a:lnTo>
                  <a:pt x="634" y="3152"/>
                </a:lnTo>
                <a:lnTo>
                  <a:pt x="651" y="3139"/>
                </a:lnTo>
                <a:lnTo>
                  <a:pt x="662" y="3128"/>
                </a:lnTo>
                <a:lnTo>
                  <a:pt x="673" y="3116"/>
                </a:lnTo>
                <a:lnTo>
                  <a:pt x="683" y="3104"/>
                </a:lnTo>
                <a:lnTo>
                  <a:pt x="693" y="3091"/>
                </a:lnTo>
                <a:lnTo>
                  <a:pt x="702" y="3078"/>
                </a:lnTo>
                <a:lnTo>
                  <a:pt x="711" y="3064"/>
                </a:lnTo>
                <a:lnTo>
                  <a:pt x="718" y="3050"/>
                </a:lnTo>
                <a:lnTo>
                  <a:pt x="725" y="3036"/>
                </a:lnTo>
                <a:lnTo>
                  <a:pt x="731" y="3021"/>
                </a:lnTo>
                <a:lnTo>
                  <a:pt x="738" y="3005"/>
                </a:lnTo>
                <a:lnTo>
                  <a:pt x="743" y="2989"/>
                </a:lnTo>
                <a:lnTo>
                  <a:pt x="747" y="2972"/>
                </a:lnTo>
                <a:lnTo>
                  <a:pt x="750" y="2954"/>
                </a:lnTo>
                <a:lnTo>
                  <a:pt x="752" y="2937"/>
                </a:lnTo>
                <a:lnTo>
                  <a:pt x="753" y="2918"/>
                </a:lnTo>
                <a:lnTo>
                  <a:pt x="754" y="2899"/>
                </a:lnTo>
                <a:lnTo>
                  <a:pt x="753" y="2883"/>
                </a:lnTo>
                <a:lnTo>
                  <a:pt x="752" y="2866"/>
                </a:lnTo>
                <a:lnTo>
                  <a:pt x="750" y="2851"/>
                </a:lnTo>
                <a:lnTo>
                  <a:pt x="748" y="2837"/>
                </a:lnTo>
                <a:lnTo>
                  <a:pt x="745" y="2823"/>
                </a:lnTo>
                <a:lnTo>
                  <a:pt x="741" y="2808"/>
                </a:lnTo>
                <a:lnTo>
                  <a:pt x="736" y="2795"/>
                </a:lnTo>
                <a:lnTo>
                  <a:pt x="731" y="2782"/>
                </a:lnTo>
                <a:lnTo>
                  <a:pt x="725" y="2768"/>
                </a:lnTo>
                <a:lnTo>
                  <a:pt x="719" y="2757"/>
                </a:lnTo>
                <a:lnTo>
                  <a:pt x="713" y="2745"/>
                </a:lnTo>
                <a:lnTo>
                  <a:pt x="706" y="2734"/>
                </a:lnTo>
                <a:lnTo>
                  <a:pt x="698" y="2723"/>
                </a:lnTo>
                <a:lnTo>
                  <a:pt x="690" y="2713"/>
                </a:lnTo>
                <a:lnTo>
                  <a:pt x="681" y="2703"/>
                </a:lnTo>
                <a:lnTo>
                  <a:pt x="673" y="2694"/>
                </a:lnTo>
                <a:lnTo>
                  <a:pt x="655" y="2677"/>
                </a:lnTo>
                <a:lnTo>
                  <a:pt x="634" y="2660"/>
                </a:lnTo>
                <a:lnTo>
                  <a:pt x="614" y="2646"/>
                </a:lnTo>
                <a:lnTo>
                  <a:pt x="594" y="2634"/>
                </a:lnTo>
                <a:lnTo>
                  <a:pt x="572" y="2623"/>
                </a:lnTo>
                <a:lnTo>
                  <a:pt x="550" y="2614"/>
                </a:lnTo>
                <a:lnTo>
                  <a:pt x="528" y="2607"/>
                </a:lnTo>
                <a:lnTo>
                  <a:pt x="507" y="2601"/>
                </a:lnTo>
                <a:lnTo>
                  <a:pt x="507" y="2596"/>
                </a:lnTo>
                <a:lnTo>
                  <a:pt x="529" y="2587"/>
                </a:lnTo>
                <a:lnTo>
                  <a:pt x="552" y="2576"/>
                </a:lnTo>
                <a:lnTo>
                  <a:pt x="572" y="2565"/>
                </a:lnTo>
                <a:lnTo>
                  <a:pt x="591" y="2552"/>
                </a:lnTo>
                <a:lnTo>
                  <a:pt x="609" y="2539"/>
                </a:lnTo>
                <a:lnTo>
                  <a:pt x="625" y="2524"/>
                </a:lnTo>
                <a:lnTo>
                  <a:pt x="641" y="2508"/>
                </a:lnTo>
                <a:lnTo>
                  <a:pt x="655" y="2492"/>
                </a:lnTo>
                <a:lnTo>
                  <a:pt x="667" y="2474"/>
                </a:lnTo>
                <a:lnTo>
                  <a:pt x="678" y="2456"/>
                </a:lnTo>
                <a:lnTo>
                  <a:pt x="688" y="2437"/>
                </a:lnTo>
                <a:lnTo>
                  <a:pt x="695" y="2417"/>
                </a:lnTo>
                <a:lnTo>
                  <a:pt x="701" y="2397"/>
                </a:lnTo>
                <a:lnTo>
                  <a:pt x="706" y="2376"/>
                </a:lnTo>
                <a:lnTo>
                  <a:pt x="708" y="2355"/>
                </a:lnTo>
                <a:lnTo>
                  <a:pt x="709" y="2332"/>
                </a:lnTo>
                <a:lnTo>
                  <a:pt x="709" y="2315"/>
                </a:lnTo>
                <a:lnTo>
                  <a:pt x="708" y="2299"/>
                </a:lnTo>
                <a:lnTo>
                  <a:pt x="705" y="2282"/>
                </a:lnTo>
                <a:lnTo>
                  <a:pt x="702" y="2267"/>
                </a:lnTo>
                <a:lnTo>
                  <a:pt x="699" y="2252"/>
                </a:lnTo>
                <a:lnTo>
                  <a:pt x="694" y="2236"/>
                </a:lnTo>
                <a:lnTo>
                  <a:pt x="689" y="2223"/>
                </a:lnTo>
                <a:lnTo>
                  <a:pt x="682" y="2209"/>
                </a:lnTo>
                <a:lnTo>
                  <a:pt x="675" y="2197"/>
                </a:lnTo>
                <a:lnTo>
                  <a:pt x="667" y="2184"/>
                </a:lnTo>
                <a:lnTo>
                  <a:pt x="659" y="2172"/>
                </a:lnTo>
                <a:lnTo>
                  <a:pt x="650" y="2161"/>
                </a:lnTo>
                <a:lnTo>
                  <a:pt x="641" y="2151"/>
                </a:lnTo>
                <a:lnTo>
                  <a:pt x="630" y="2140"/>
                </a:lnTo>
                <a:lnTo>
                  <a:pt x="619" y="2130"/>
                </a:lnTo>
                <a:lnTo>
                  <a:pt x="608" y="2122"/>
                </a:lnTo>
                <a:lnTo>
                  <a:pt x="595" y="2111"/>
                </a:lnTo>
                <a:lnTo>
                  <a:pt x="579" y="2101"/>
                </a:lnTo>
                <a:lnTo>
                  <a:pt x="564" y="2091"/>
                </a:lnTo>
                <a:lnTo>
                  <a:pt x="548" y="2082"/>
                </a:lnTo>
                <a:lnTo>
                  <a:pt x="531" y="2075"/>
                </a:lnTo>
                <a:lnTo>
                  <a:pt x="514" y="2068"/>
                </a:lnTo>
                <a:lnTo>
                  <a:pt x="495" y="2061"/>
                </a:lnTo>
                <a:lnTo>
                  <a:pt x="475" y="2056"/>
                </a:lnTo>
                <a:lnTo>
                  <a:pt x="455" y="2051"/>
                </a:lnTo>
                <a:lnTo>
                  <a:pt x="433" y="2047"/>
                </a:lnTo>
                <a:lnTo>
                  <a:pt x="411" y="2042"/>
                </a:lnTo>
                <a:lnTo>
                  <a:pt x="387" y="2039"/>
                </a:lnTo>
                <a:lnTo>
                  <a:pt x="363" y="2037"/>
                </a:lnTo>
                <a:lnTo>
                  <a:pt x="337" y="2036"/>
                </a:lnTo>
                <a:lnTo>
                  <a:pt x="310" y="2035"/>
                </a:lnTo>
                <a:lnTo>
                  <a:pt x="281" y="2034"/>
                </a:lnTo>
                <a:lnTo>
                  <a:pt x="241" y="2035"/>
                </a:lnTo>
                <a:lnTo>
                  <a:pt x="202" y="2036"/>
                </a:lnTo>
                <a:lnTo>
                  <a:pt x="163" y="2039"/>
                </a:lnTo>
                <a:lnTo>
                  <a:pt x="126" y="2042"/>
                </a:lnTo>
                <a:lnTo>
                  <a:pt x="90" y="2046"/>
                </a:lnTo>
                <a:lnTo>
                  <a:pt x="57" y="2051"/>
                </a:lnTo>
                <a:lnTo>
                  <a:pt x="26" y="2056"/>
                </a:lnTo>
                <a:lnTo>
                  <a:pt x="0" y="2061"/>
                </a:lnTo>
                <a:lnTo>
                  <a:pt x="0" y="3236"/>
                </a:lnTo>
                <a:close/>
                <a:moveTo>
                  <a:pt x="154" y="2666"/>
                </a:moveTo>
                <a:lnTo>
                  <a:pt x="281" y="2666"/>
                </a:lnTo>
                <a:lnTo>
                  <a:pt x="313" y="2667"/>
                </a:lnTo>
                <a:lnTo>
                  <a:pt x="344" y="2670"/>
                </a:lnTo>
                <a:lnTo>
                  <a:pt x="373" y="2674"/>
                </a:lnTo>
                <a:lnTo>
                  <a:pt x="401" y="2680"/>
                </a:lnTo>
                <a:lnTo>
                  <a:pt x="415" y="2684"/>
                </a:lnTo>
                <a:lnTo>
                  <a:pt x="428" y="2688"/>
                </a:lnTo>
                <a:lnTo>
                  <a:pt x="441" y="2692"/>
                </a:lnTo>
                <a:lnTo>
                  <a:pt x="454" y="2697"/>
                </a:lnTo>
                <a:lnTo>
                  <a:pt x="466" y="2702"/>
                </a:lnTo>
                <a:lnTo>
                  <a:pt x="477" y="2708"/>
                </a:lnTo>
                <a:lnTo>
                  <a:pt x="488" y="2714"/>
                </a:lnTo>
                <a:lnTo>
                  <a:pt x="500" y="2721"/>
                </a:lnTo>
                <a:lnTo>
                  <a:pt x="510" y="2729"/>
                </a:lnTo>
                <a:lnTo>
                  <a:pt x="519" y="2737"/>
                </a:lnTo>
                <a:lnTo>
                  <a:pt x="528" y="2745"/>
                </a:lnTo>
                <a:lnTo>
                  <a:pt x="537" y="2753"/>
                </a:lnTo>
                <a:lnTo>
                  <a:pt x="546" y="2762"/>
                </a:lnTo>
                <a:lnTo>
                  <a:pt x="553" y="2772"/>
                </a:lnTo>
                <a:lnTo>
                  <a:pt x="560" y="2783"/>
                </a:lnTo>
                <a:lnTo>
                  <a:pt x="566" y="2793"/>
                </a:lnTo>
                <a:lnTo>
                  <a:pt x="571" y="2804"/>
                </a:lnTo>
                <a:lnTo>
                  <a:pt x="576" y="2816"/>
                </a:lnTo>
                <a:lnTo>
                  <a:pt x="580" y="2829"/>
                </a:lnTo>
                <a:lnTo>
                  <a:pt x="584" y="2841"/>
                </a:lnTo>
                <a:lnTo>
                  <a:pt x="586" y="2854"/>
                </a:lnTo>
                <a:lnTo>
                  <a:pt x="589" y="2868"/>
                </a:lnTo>
                <a:lnTo>
                  <a:pt x="590" y="2883"/>
                </a:lnTo>
                <a:lnTo>
                  <a:pt x="591" y="2897"/>
                </a:lnTo>
                <a:lnTo>
                  <a:pt x="590" y="2913"/>
                </a:lnTo>
                <a:lnTo>
                  <a:pt x="589" y="2929"/>
                </a:lnTo>
                <a:lnTo>
                  <a:pt x="586" y="2943"/>
                </a:lnTo>
                <a:lnTo>
                  <a:pt x="583" y="2957"/>
                </a:lnTo>
                <a:lnTo>
                  <a:pt x="580" y="2971"/>
                </a:lnTo>
                <a:lnTo>
                  <a:pt x="575" y="2984"/>
                </a:lnTo>
                <a:lnTo>
                  <a:pt x="571" y="2996"/>
                </a:lnTo>
                <a:lnTo>
                  <a:pt x="565" y="3007"/>
                </a:lnTo>
                <a:lnTo>
                  <a:pt x="559" y="3019"/>
                </a:lnTo>
                <a:lnTo>
                  <a:pt x="552" y="3029"/>
                </a:lnTo>
                <a:lnTo>
                  <a:pt x="544" y="3038"/>
                </a:lnTo>
                <a:lnTo>
                  <a:pt x="535" y="3047"/>
                </a:lnTo>
                <a:lnTo>
                  <a:pt x="526" y="3056"/>
                </a:lnTo>
                <a:lnTo>
                  <a:pt x="517" y="3064"/>
                </a:lnTo>
                <a:lnTo>
                  <a:pt x="507" y="3072"/>
                </a:lnTo>
                <a:lnTo>
                  <a:pt x="497" y="3079"/>
                </a:lnTo>
                <a:lnTo>
                  <a:pt x="485" y="3086"/>
                </a:lnTo>
                <a:lnTo>
                  <a:pt x="474" y="3092"/>
                </a:lnTo>
                <a:lnTo>
                  <a:pt x="463" y="3097"/>
                </a:lnTo>
                <a:lnTo>
                  <a:pt x="451" y="3102"/>
                </a:lnTo>
                <a:lnTo>
                  <a:pt x="425" y="3111"/>
                </a:lnTo>
                <a:lnTo>
                  <a:pt x="399" y="3119"/>
                </a:lnTo>
                <a:lnTo>
                  <a:pt x="371" y="3124"/>
                </a:lnTo>
                <a:lnTo>
                  <a:pt x="343" y="3127"/>
                </a:lnTo>
                <a:lnTo>
                  <a:pt x="313" y="3130"/>
                </a:lnTo>
                <a:lnTo>
                  <a:pt x="283" y="3130"/>
                </a:lnTo>
                <a:lnTo>
                  <a:pt x="245" y="3130"/>
                </a:lnTo>
                <a:lnTo>
                  <a:pt x="210" y="3129"/>
                </a:lnTo>
                <a:lnTo>
                  <a:pt x="180" y="3126"/>
                </a:lnTo>
                <a:lnTo>
                  <a:pt x="154" y="3123"/>
                </a:lnTo>
                <a:lnTo>
                  <a:pt x="154" y="2666"/>
                </a:lnTo>
                <a:close/>
                <a:moveTo>
                  <a:pt x="154" y="2164"/>
                </a:moveTo>
                <a:lnTo>
                  <a:pt x="176" y="2161"/>
                </a:lnTo>
                <a:lnTo>
                  <a:pt x="205" y="2157"/>
                </a:lnTo>
                <a:lnTo>
                  <a:pt x="243" y="2155"/>
                </a:lnTo>
                <a:lnTo>
                  <a:pt x="290" y="2154"/>
                </a:lnTo>
                <a:lnTo>
                  <a:pt x="319" y="2155"/>
                </a:lnTo>
                <a:lnTo>
                  <a:pt x="347" y="2157"/>
                </a:lnTo>
                <a:lnTo>
                  <a:pt x="372" y="2160"/>
                </a:lnTo>
                <a:lnTo>
                  <a:pt x="397" y="2165"/>
                </a:lnTo>
                <a:lnTo>
                  <a:pt x="420" y="2171"/>
                </a:lnTo>
                <a:lnTo>
                  <a:pt x="442" y="2179"/>
                </a:lnTo>
                <a:lnTo>
                  <a:pt x="452" y="2183"/>
                </a:lnTo>
                <a:lnTo>
                  <a:pt x="461" y="2188"/>
                </a:lnTo>
                <a:lnTo>
                  <a:pt x="471" y="2194"/>
                </a:lnTo>
                <a:lnTo>
                  <a:pt x="479" y="2200"/>
                </a:lnTo>
                <a:lnTo>
                  <a:pt x="487" y="2206"/>
                </a:lnTo>
                <a:lnTo>
                  <a:pt x="496" y="2212"/>
                </a:lnTo>
                <a:lnTo>
                  <a:pt x="503" y="2219"/>
                </a:lnTo>
                <a:lnTo>
                  <a:pt x="510" y="2226"/>
                </a:lnTo>
                <a:lnTo>
                  <a:pt x="516" y="2234"/>
                </a:lnTo>
                <a:lnTo>
                  <a:pt x="522" y="2243"/>
                </a:lnTo>
                <a:lnTo>
                  <a:pt x="527" y="2251"/>
                </a:lnTo>
                <a:lnTo>
                  <a:pt x="532" y="2260"/>
                </a:lnTo>
                <a:lnTo>
                  <a:pt x="536" y="2269"/>
                </a:lnTo>
                <a:lnTo>
                  <a:pt x="541" y="2279"/>
                </a:lnTo>
                <a:lnTo>
                  <a:pt x="544" y="2290"/>
                </a:lnTo>
                <a:lnTo>
                  <a:pt x="547" y="2301"/>
                </a:lnTo>
                <a:lnTo>
                  <a:pt x="549" y="2312"/>
                </a:lnTo>
                <a:lnTo>
                  <a:pt x="550" y="2324"/>
                </a:lnTo>
                <a:lnTo>
                  <a:pt x="551" y="2337"/>
                </a:lnTo>
                <a:lnTo>
                  <a:pt x="552" y="2349"/>
                </a:lnTo>
                <a:lnTo>
                  <a:pt x="551" y="2360"/>
                </a:lnTo>
                <a:lnTo>
                  <a:pt x="550" y="2370"/>
                </a:lnTo>
                <a:lnTo>
                  <a:pt x="549" y="2380"/>
                </a:lnTo>
                <a:lnTo>
                  <a:pt x="547" y="2391"/>
                </a:lnTo>
                <a:lnTo>
                  <a:pt x="545" y="2401"/>
                </a:lnTo>
                <a:lnTo>
                  <a:pt x="542" y="2410"/>
                </a:lnTo>
                <a:lnTo>
                  <a:pt x="537" y="2420"/>
                </a:lnTo>
                <a:lnTo>
                  <a:pt x="533" y="2429"/>
                </a:lnTo>
                <a:lnTo>
                  <a:pt x="529" y="2439"/>
                </a:lnTo>
                <a:lnTo>
                  <a:pt x="524" y="2447"/>
                </a:lnTo>
                <a:lnTo>
                  <a:pt x="518" y="2456"/>
                </a:lnTo>
                <a:lnTo>
                  <a:pt x="513" y="2464"/>
                </a:lnTo>
                <a:lnTo>
                  <a:pt x="506" y="2471"/>
                </a:lnTo>
                <a:lnTo>
                  <a:pt x="499" y="2479"/>
                </a:lnTo>
                <a:lnTo>
                  <a:pt x="492" y="2487"/>
                </a:lnTo>
                <a:lnTo>
                  <a:pt x="483" y="2494"/>
                </a:lnTo>
                <a:lnTo>
                  <a:pt x="475" y="2500"/>
                </a:lnTo>
                <a:lnTo>
                  <a:pt x="466" y="2506"/>
                </a:lnTo>
                <a:lnTo>
                  <a:pt x="456" y="2512"/>
                </a:lnTo>
                <a:lnTo>
                  <a:pt x="447" y="2517"/>
                </a:lnTo>
                <a:lnTo>
                  <a:pt x="436" y="2523"/>
                </a:lnTo>
                <a:lnTo>
                  <a:pt x="425" y="2527"/>
                </a:lnTo>
                <a:lnTo>
                  <a:pt x="414" y="2532"/>
                </a:lnTo>
                <a:lnTo>
                  <a:pt x="403" y="2536"/>
                </a:lnTo>
                <a:lnTo>
                  <a:pt x="391" y="2540"/>
                </a:lnTo>
                <a:lnTo>
                  <a:pt x="377" y="2543"/>
                </a:lnTo>
                <a:lnTo>
                  <a:pt x="365" y="2545"/>
                </a:lnTo>
                <a:lnTo>
                  <a:pt x="352" y="2548"/>
                </a:lnTo>
                <a:lnTo>
                  <a:pt x="323" y="2550"/>
                </a:lnTo>
                <a:lnTo>
                  <a:pt x="294" y="2551"/>
                </a:lnTo>
                <a:lnTo>
                  <a:pt x="154" y="2551"/>
                </a:lnTo>
                <a:lnTo>
                  <a:pt x="154" y="2164"/>
                </a:lnTo>
                <a:close/>
                <a:moveTo>
                  <a:pt x="0" y="18"/>
                </a:moveTo>
                <a:lnTo>
                  <a:pt x="0" y="1214"/>
                </a:lnTo>
                <a:lnTo>
                  <a:pt x="156" y="1214"/>
                </a:lnTo>
                <a:lnTo>
                  <a:pt x="156" y="18"/>
                </a:lnTo>
                <a:lnTo>
                  <a:pt x="0" y="18"/>
                </a:lnTo>
                <a:close/>
                <a:moveTo>
                  <a:pt x="653" y="1214"/>
                </a:moveTo>
                <a:lnTo>
                  <a:pt x="809" y="1214"/>
                </a:lnTo>
                <a:lnTo>
                  <a:pt x="809" y="149"/>
                </a:lnTo>
                <a:lnTo>
                  <a:pt x="1174" y="149"/>
                </a:lnTo>
                <a:lnTo>
                  <a:pt x="1174" y="18"/>
                </a:lnTo>
                <a:lnTo>
                  <a:pt x="288" y="18"/>
                </a:lnTo>
                <a:lnTo>
                  <a:pt x="288" y="149"/>
                </a:lnTo>
                <a:lnTo>
                  <a:pt x="653" y="149"/>
                </a:lnTo>
                <a:lnTo>
                  <a:pt x="653" y="1214"/>
                </a:lnTo>
                <a:close/>
                <a:moveTo>
                  <a:pt x="1623" y="1153"/>
                </a:moveTo>
                <a:lnTo>
                  <a:pt x="1636" y="1161"/>
                </a:lnTo>
                <a:lnTo>
                  <a:pt x="1650" y="1170"/>
                </a:lnTo>
                <a:lnTo>
                  <a:pt x="1665" y="1177"/>
                </a:lnTo>
                <a:lnTo>
                  <a:pt x="1682" y="1184"/>
                </a:lnTo>
                <a:lnTo>
                  <a:pt x="1699" y="1191"/>
                </a:lnTo>
                <a:lnTo>
                  <a:pt x="1717" y="1197"/>
                </a:lnTo>
                <a:lnTo>
                  <a:pt x="1737" y="1203"/>
                </a:lnTo>
                <a:lnTo>
                  <a:pt x="1756" y="1208"/>
                </a:lnTo>
                <a:lnTo>
                  <a:pt x="1777" y="1214"/>
                </a:lnTo>
                <a:lnTo>
                  <a:pt x="1798" y="1219"/>
                </a:lnTo>
                <a:lnTo>
                  <a:pt x="1819" y="1223"/>
                </a:lnTo>
                <a:lnTo>
                  <a:pt x="1841" y="1226"/>
                </a:lnTo>
                <a:lnTo>
                  <a:pt x="1863" y="1229"/>
                </a:lnTo>
                <a:lnTo>
                  <a:pt x="1885" y="1231"/>
                </a:lnTo>
                <a:lnTo>
                  <a:pt x="1906" y="1232"/>
                </a:lnTo>
                <a:lnTo>
                  <a:pt x="1929" y="1232"/>
                </a:lnTo>
                <a:lnTo>
                  <a:pt x="1954" y="1232"/>
                </a:lnTo>
                <a:lnTo>
                  <a:pt x="1980" y="1230"/>
                </a:lnTo>
                <a:lnTo>
                  <a:pt x="2004" y="1228"/>
                </a:lnTo>
                <a:lnTo>
                  <a:pt x="2028" y="1225"/>
                </a:lnTo>
                <a:lnTo>
                  <a:pt x="2050" y="1221"/>
                </a:lnTo>
                <a:lnTo>
                  <a:pt x="2071" y="1215"/>
                </a:lnTo>
                <a:lnTo>
                  <a:pt x="2093" y="1210"/>
                </a:lnTo>
                <a:lnTo>
                  <a:pt x="2112" y="1204"/>
                </a:lnTo>
                <a:lnTo>
                  <a:pt x="2132" y="1197"/>
                </a:lnTo>
                <a:lnTo>
                  <a:pt x="2150" y="1189"/>
                </a:lnTo>
                <a:lnTo>
                  <a:pt x="2167" y="1181"/>
                </a:lnTo>
                <a:lnTo>
                  <a:pt x="2184" y="1172"/>
                </a:lnTo>
                <a:lnTo>
                  <a:pt x="2200" y="1161"/>
                </a:lnTo>
                <a:lnTo>
                  <a:pt x="2215" y="1151"/>
                </a:lnTo>
                <a:lnTo>
                  <a:pt x="2230" y="1140"/>
                </a:lnTo>
                <a:lnTo>
                  <a:pt x="2243" y="1129"/>
                </a:lnTo>
                <a:lnTo>
                  <a:pt x="2255" y="1116"/>
                </a:lnTo>
                <a:lnTo>
                  <a:pt x="2266" y="1103"/>
                </a:lnTo>
                <a:lnTo>
                  <a:pt x="2278" y="1090"/>
                </a:lnTo>
                <a:lnTo>
                  <a:pt x="2288" y="1077"/>
                </a:lnTo>
                <a:lnTo>
                  <a:pt x="2297" y="1062"/>
                </a:lnTo>
                <a:lnTo>
                  <a:pt x="2305" y="1048"/>
                </a:lnTo>
                <a:lnTo>
                  <a:pt x="2313" y="1034"/>
                </a:lnTo>
                <a:lnTo>
                  <a:pt x="2319" y="1018"/>
                </a:lnTo>
                <a:lnTo>
                  <a:pt x="2326" y="1003"/>
                </a:lnTo>
                <a:lnTo>
                  <a:pt x="2331" y="987"/>
                </a:lnTo>
                <a:lnTo>
                  <a:pt x="2336" y="971"/>
                </a:lnTo>
                <a:lnTo>
                  <a:pt x="2339" y="955"/>
                </a:lnTo>
                <a:lnTo>
                  <a:pt x="2342" y="938"/>
                </a:lnTo>
                <a:lnTo>
                  <a:pt x="2344" y="921"/>
                </a:lnTo>
                <a:lnTo>
                  <a:pt x="2345" y="904"/>
                </a:lnTo>
                <a:lnTo>
                  <a:pt x="2345" y="888"/>
                </a:lnTo>
                <a:lnTo>
                  <a:pt x="2345" y="871"/>
                </a:lnTo>
                <a:lnTo>
                  <a:pt x="2344" y="855"/>
                </a:lnTo>
                <a:lnTo>
                  <a:pt x="2343" y="840"/>
                </a:lnTo>
                <a:lnTo>
                  <a:pt x="2341" y="825"/>
                </a:lnTo>
                <a:lnTo>
                  <a:pt x="2338" y="810"/>
                </a:lnTo>
                <a:lnTo>
                  <a:pt x="2335" y="797"/>
                </a:lnTo>
                <a:lnTo>
                  <a:pt x="2331" y="783"/>
                </a:lnTo>
                <a:lnTo>
                  <a:pt x="2327" y="769"/>
                </a:lnTo>
                <a:lnTo>
                  <a:pt x="2322" y="757"/>
                </a:lnTo>
                <a:lnTo>
                  <a:pt x="2315" y="744"/>
                </a:lnTo>
                <a:lnTo>
                  <a:pt x="2309" y="732"/>
                </a:lnTo>
                <a:lnTo>
                  <a:pt x="2302" y="720"/>
                </a:lnTo>
                <a:lnTo>
                  <a:pt x="2295" y="708"/>
                </a:lnTo>
                <a:lnTo>
                  <a:pt x="2287" y="697"/>
                </a:lnTo>
                <a:lnTo>
                  <a:pt x="2279" y="687"/>
                </a:lnTo>
                <a:lnTo>
                  <a:pt x="2269" y="675"/>
                </a:lnTo>
                <a:lnTo>
                  <a:pt x="2259" y="665"/>
                </a:lnTo>
                <a:lnTo>
                  <a:pt x="2249" y="655"/>
                </a:lnTo>
                <a:lnTo>
                  <a:pt x="2238" y="646"/>
                </a:lnTo>
                <a:lnTo>
                  <a:pt x="2227" y="636"/>
                </a:lnTo>
                <a:lnTo>
                  <a:pt x="2202" y="617"/>
                </a:lnTo>
                <a:lnTo>
                  <a:pt x="2175" y="600"/>
                </a:lnTo>
                <a:lnTo>
                  <a:pt x="2145" y="582"/>
                </a:lnTo>
                <a:lnTo>
                  <a:pt x="2113" y="567"/>
                </a:lnTo>
                <a:lnTo>
                  <a:pt x="2079" y="551"/>
                </a:lnTo>
                <a:lnTo>
                  <a:pt x="2042" y="536"/>
                </a:lnTo>
                <a:lnTo>
                  <a:pt x="2012" y="524"/>
                </a:lnTo>
                <a:lnTo>
                  <a:pt x="1985" y="512"/>
                </a:lnTo>
                <a:lnTo>
                  <a:pt x="1958" y="501"/>
                </a:lnTo>
                <a:lnTo>
                  <a:pt x="1935" y="489"/>
                </a:lnTo>
                <a:lnTo>
                  <a:pt x="1913" y="476"/>
                </a:lnTo>
                <a:lnTo>
                  <a:pt x="1894" y="464"/>
                </a:lnTo>
                <a:lnTo>
                  <a:pt x="1877" y="452"/>
                </a:lnTo>
                <a:lnTo>
                  <a:pt x="1861" y="439"/>
                </a:lnTo>
                <a:lnTo>
                  <a:pt x="1848" y="425"/>
                </a:lnTo>
                <a:lnTo>
                  <a:pt x="1836" y="411"/>
                </a:lnTo>
                <a:lnTo>
                  <a:pt x="1826" y="396"/>
                </a:lnTo>
                <a:lnTo>
                  <a:pt x="1818" y="380"/>
                </a:lnTo>
                <a:lnTo>
                  <a:pt x="1812" y="363"/>
                </a:lnTo>
                <a:lnTo>
                  <a:pt x="1807" y="346"/>
                </a:lnTo>
                <a:lnTo>
                  <a:pt x="1805" y="327"/>
                </a:lnTo>
                <a:lnTo>
                  <a:pt x="1804" y="307"/>
                </a:lnTo>
                <a:lnTo>
                  <a:pt x="1805" y="292"/>
                </a:lnTo>
                <a:lnTo>
                  <a:pt x="1807" y="276"/>
                </a:lnTo>
                <a:lnTo>
                  <a:pt x="1811" y="260"/>
                </a:lnTo>
                <a:lnTo>
                  <a:pt x="1816" y="245"/>
                </a:lnTo>
                <a:lnTo>
                  <a:pt x="1823" y="229"/>
                </a:lnTo>
                <a:lnTo>
                  <a:pt x="1833" y="214"/>
                </a:lnTo>
                <a:lnTo>
                  <a:pt x="1843" y="200"/>
                </a:lnTo>
                <a:lnTo>
                  <a:pt x="1855" y="186"/>
                </a:lnTo>
                <a:lnTo>
                  <a:pt x="1862" y="180"/>
                </a:lnTo>
                <a:lnTo>
                  <a:pt x="1870" y="174"/>
                </a:lnTo>
                <a:lnTo>
                  <a:pt x="1878" y="168"/>
                </a:lnTo>
                <a:lnTo>
                  <a:pt x="1887" y="163"/>
                </a:lnTo>
                <a:lnTo>
                  <a:pt x="1895" y="158"/>
                </a:lnTo>
                <a:lnTo>
                  <a:pt x="1905" y="153"/>
                </a:lnTo>
                <a:lnTo>
                  <a:pt x="1915" y="149"/>
                </a:lnTo>
                <a:lnTo>
                  <a:pt x="1926" y="144"/>
                </a:lnTo>
                <a:lnTo>
                  <a:pt x="1937" y="140"/>
                </a:lnTo>
                <a:lnTo>
                  <a:pt x="1948" y="137"/>
                </a:lnTo>
                <a:lnTo>
                  <a:pt x="1960" y="134"/>
                </a:lnTo>
                <a:lnTo>
                  <a:pt x="1972" y="132"/>
                </a:lnTo>
                <a:lnTo>
                  <a:pt x="1986" y="130"/>
                </a:lnTo>
                <a:lnTo>
                  <a:pt x="2000" y="129"/>
                </a:lnTo>
                <a:lnTo>
                  <a:pt x="2014" y="128"/>
                </a:lnTo>
                <a:lnTo>
                  <a:pt x="2030" y="127"/>
                </a:lnTo>
                <a:lnTo>
                  <a:pt x="2049" y="128"/>
                </a:lnTo>
                <a:lnTo>
                  <a:pt x="2068" y="129"/>
                </a:lnTo>
                <a:lnTo>
                  <a:pt x="2087" y="131"/>
                </a:lnTo>
                <a:lnTo>
                  <a:pt x="2105" y="133"/>
                </a:lnTo>
                <a:lnTo>
                  <a:pt x="2123" y="136"/>
                </a:lnTo>
                <a:lnTo>
                  <a:pt x="2139" y="139"/>
                </a:lnTo>
                <a:lnTo>
                  <a:pt x="2154" y="143"/>
                </a:lnTo>
                <a:lnTo>
                  <a:pt x="2168" y="148"/>
                </a:lnTo>
                <a:lnTo>
                  <a:pt x="2196" y="157"/>
                </a:lnTo>
                <a:lnTo>
                  <a:pt x="2219" y="166"/>
                </a:lnTo>
                <a:lnTo>
                  <a:pt x="2239" y="175"/>
                </a:lnTo>
                <a:lnTo>
                  <a:pt x="2255" y="184"/>
                </a:lnTo>
                <a:lnTo>
                  <a:pt x="2297" y="57"/>
                </a:lnTo>
                <a:lnTo>
                  <a:pt x="2277" y="46"/>
                </a:lnTo>
                <a:lnTo>
                  <a:pt x="2251" y="36"/>
                </a:lnTo>
                <a:lnTo>
                  <a:pt x="2224" y="26"/>
                </a:lnTo>
                <a:lnTo>
                  <a:pt x="2192" y="18"/>
                </a:lnTo>
                <a:lnTo>
                  <a:pt x="2175" y="14"/>
                </a:lnTo>
                <a:lnTo>
                  <a:pt x="2157" y="11"/>
                </a:lnTo>
                <a:lnTo>
                  <a:pt x="2139" y="8"/>
                </a:lnTo>
                <a:lnTo>
                  <a:pt x="2119" y="5"/>
                </a:lnTo>
                <a:lnTo>
                  <a:pt x="2099" y="3"/>
                </a:lnTo>
                <a:lnTo>
                  <a:pt x="2079" y="2"/>
                </a:lnTo>
                <a:lnTo>
                  <a:pt x="2057" y="1"/>
                </a:lnTo>
                <a:lnTo>
                  <a:pt x="2035" y="0"/>
                </a:lnTo>
                <a:lnTo>
                  <a:pt x="2013" y="1"/>
                </a:lnTo>
                <a:lnTo>
                  <a:pt x="1992" y="2"/>
                </a:lnTo>
                <a:lnTo>
                  <a:pt x="1971" y="4"/>
                </a:lnTo>
                <a:lnTo>
                  <a:pt x="1951" y="7"/>
                </a:lnTo>
                <a:lnTo>
                  <a:pt x="1932" y="10"/>
                </a:lnTo>
                <a:lnTo>
                  <a:pt x="1912" y="14"/>
                </a:lnTo>
                <a:lnTo>
                  <a:pt x="1894" y="19"/>
                </a:lnTo>
                <a:lnTo>
                  <a:pt x="1877" y="24"/>
                </a:lnTo>
                <a:lnTo>
                  <a:pt x="1859" y="31"/>
                </a:lnTo>
                <a:lnTo>
                  <a:pt x="1842" y="37"/>
                </a:lnTo>
                <a:lnTo>
                  <a:pt x="1826" y="45"/>
                </a:lnTo>
                <a:lnTo>
                  <a:pt x="1810" y="54"/>
                </a:lnTo>
                <a:lnTo>
                  <a:pt x="1795" y="63"/>
                </a:lnTo>
                <a:lnTo>
                  <a:pt x="1781" y="72"/>
                </a:lnTo>
                <a:lnTo>
                  <a:pt x="1767" y="82"/>
                </a:lnTo>
                <a:lnTo>
                  <a:pt x="1754" y="92"/>
                </a:lnTo>
                <a:lnTo>
                  <a:pt x="1742" y="104"/>
                </a:lnTo>
                <a:lnTo>
                  <a:pt x="1731" y="115"/>
                </a:lnTo>
                <a:lnTo>
                  <a:pt x="1719" y="127"/>
                </a:lnTo>
                <a:lnTo>
                  <a:pt x="1709" y="140"/>
                </a:lnTo>
                <a:lnTo>
                  <a:pt x="1700" y="153"/>
                </a:lnTo>
                <a:lnTo>
                  <a:pt x="1691" y="167"/>
                </a:lnTo>
                <a:lnTo>
                  <a:pt x="1683" y="181"/>
                </a:lnTo>
                <a:lnTo>
                  <a:pt x="1675" y="196"/>
                </a:lnTo>
                <a:lnTo>
                  <a:pt x="1669" y="210"/>
                </a:lnTo>
                <a:lnTo>
                  <a:pt x="1663" y="225"/>
                </a:lnTo>
                <a:lnTo>
                  <a:pt x="1659" y="241"/>
                </a:lnTo>
                <a:lnTo>
                  <a:pt x="1655" y="257"/>
                </a:lnTo>
                <a:lnTo>
                  <a:pt x="1652" y="273"/>
                </a:lnTo>
                <a:lnTo>
                  <a:pt x="1650" y="290"/>
                </a:lnTo>
                <a:lnTo>
                  <a:pt x="1648" y="308"/>
                </a:lnTo>
                <a:lnTo>
                  <a:pt x="1648" y="324"/>
                </a:lnTo>
                <a:lnTo>
                  <a:pt x="1648" y="341"/>
                </a:lnTo>
                <a:lnTo>
                  <a:pt x="1649" y="355"/>
                </a:lnTo>
                <a:lnTo>
                  <a:pt x="1651" y="370"/>
                </a:lnTo>
                <a:lnTo>
                  <a:pt x="1653" y="384"/>
                </a:lnTo>
                <a:lnTo>
                  <a:pt x="1656" y="399"/>
                </a:lnTo>
                <a:lnTo>
                  <a:pt x="1660" y="412"/>
                </a:lnTo>
                <a:lnTo>
                  <a:pt x="1665" y="425"/>
                </a:lnTo>
                <a:lnTo>
                  <a:pt x="1669" y="439"/>
                </a:lnTo>
                <a:lnTo>
                  <a:pt x="1675" y="451"/>
                </a:lnTo>
                <a:lnTo>
                  <a:pt x="1682" y="463"/>
                </a:lnTo>
                <a:lnTo>
                  <a:pt x="1689" y="475"/>
                </a:lnTo>
                <a:lnTo>
                  <a:pt x="1696" y="487"/>
                </a:lnTo>
                <a:lnTo>
                  <a:pt x="1705" y="499"/>
                </a:lnTo>
                <a:lnTo>
                  <a:pt x="1713" y="509"/>
                </a:lnTo>
                <a:lnTo>
                  <a:pt x="1722" y="520"/>
                </a:lnTo>
                <a:lnTo>
                  <a:pt x="1733" y="530"/>
                </a:lnTo>
                <a:lnTo>
                  <a:pt x="1743" y="541"/>
                </a:lnTo>
                <a:lnTo>
                  <a:pt x="1754" y="551"/>
                </a:lnTo>
                <a:lnTo>
                  <a:pt x="1766" y="560"/>
                </a:lnTo>
                <a:lnTo>
                  <a:pt x="1779" y="569"/>
                </a:lnTo>
                <a:lnTo>
                  <a:pt x="1804" y="588"/>
                </a:lnTo>
                <a:lnTo>
                  <a:pt x="1832" y="604"/>
                </a:lnTo>
                <a:lnTo>
                  <a:pt x="1862" y="620"/>
                </a:lnTo>
                <a:lnTo>
                  <a:pt x="1894" y="635"/>
                </a:lnTo>
                <a:lnTo>
                  <a:pt x="1929" y="649"/>
                </a:lnTo>
                <a:lnTo>
                  <a:pt x="1964" y="662"/>
                </a:lnTo>
                <a:lnTo>
                  <a:pt x="1993" y="673"/>
                </a:lnTo>
                <a:lnTo>
                  <a:pt x="2019" y="685"/>
                </a:lnTo>
                <a:lnTo>
                  <a:pt x="2045" y="697"/>
                </a:lnTo>
                <a:lnTo>
                  <a:pt x="2067" y="709"/>
                </a:lnTo>
                <a:lnTo>
                  <a:pt x="2088" y="721"/>
                </a:lnTo>
                <a:lnTo>
                  <a:pt x="2106" y="735"/>
                </a:lnTo>
                <a:lnTo>
                  <a:pt x="2123" y="748"/>
                </a:lnTo>
                <a:lnTo>
                  <a:pt x="2137" y="761"/>
                </a:lnTo>
                <a:lnTo>
                  <a:pt x="2150" y="776"/>
                </a:lnTo>
                <a:lnTo>
                  <a:pt x="2160" y="792"/>
                </a:lnTo>
                <a:lnTo>
                  <a:pt x="2169" y="807"/>
                </a:lnTo>
                <a:lnTo>
                  <a:pt x="2177" y="823"/>
                </a:lnTo>
                <a:lnTo>
                  <a:pt x="2183" y="842"/>
                </a:lnTo>
                <a:lnTo>
                  <a:pt x="2186" y="860"/>
                </a:lnTo>
                <a:lnTo>
                  <a:pt x="2189" y="880"/>
                </a:lnTo>
                <a:lnTo>
                  <a:pt x="2189" y="900"/>
                </a:lnTo>
                <a:lnTo>
                  <a:pt x="2189" y="911"/>
                </a:lnTo>
                <a:lnTo>
                  <a:pt x="2188" y="922"/>
                </a:lnTo>
                <a:lnTo>
                  <a:pt x="2187" y="933"/>
                </a:lnTo>
                <a:lnTo>
                  <a:pt x="2185" y="943"/>
                </a:lnTo>
                <a:lnTo>
                  <a:pt x="2183" y="953"/>
                </a:lnTo>
                <a:lnTo>
                  <a:pt x="2180" y="963"/>
                </a:lnTo>
                <a:lnTo>
                  <a:pt x="2177" y="972"/>
                </a:lnTo>
                <a:lnTo>
                  <a:pt x="2173" y="983"/>
                </a:lnTo>
                <a:lnTo>
                  <a:pt x="2167" y="992"/>
                </a:lnTo>
                <a:lnTo>
                  <a:pt x="2163" y="1000"/>
                </a:lnTo>
                <a:lnTo>
                  <a:pt x="2157" y="1008"/>
                </a:lnTo>
                <a:lnTo>
                  <a:pt x="2152" y="1016"/>
                </a:lnTo>
                <a:lnTo>
                  <a:pt x="2145" y="1025"/>
                </a:lnTo>
                <a:lnTo>
                  <a:pt x="2139" y="1032"/>
                </a:lnTo>
                <a:lnTo>
                  <a:pt x="2131" y="1040"/>
                </a:lnTo>
                <a:lnTo>
                  <a:pt x="2124" y="1046"/>
                </a:lnTo>
                <a:lnTo>
                  <a:pt x="2115" y="1053"/>
                </a:lnTo>
                <a:lnTo>
                  <a:pt x="2106" y="1059"/>
                </a:lnTo>
                <a:lnTo>
                  <a:pt x="2097" y="1064"/>
                </a:lnTo>
                <a:lnTo>
                  <a:pt x="2088" y="1069"/>
                </a:lnTo>
                <a:lnTo>
                  <a:pt x="2078" y="1075"/>
                </a:lnTo>
                <a:lnTo>
                  <a:pt x="2067" y="1080"/>
                </a:lnTo>
                <a:lnTo>
                  <a:pt x="2056" y="1084"/>
                </a:lnTo>
                <a:lnTo>
                  <a:pt x="2045" y="1088"/>
                </a:lnTo>
                <a:lnTo>
                  <a:pt x="2020" y="1094"/>
                </a:lnTo>
                <a:lnTo>
                  <a:pt x="1995" y="1098"/>
                </a:lnTo>
                <a:lnTo>
                  <a:pt x="1967" y="1101"/>
                </a:lnTo>
                <a:lnTo>
                  <a:pt x="1939" y="1102"/>
                </a:lnTo>
                <a:lnTo>
                  <a:pt x="1919" y="1102"/>
                </a:lnTo>
                <a:lnTo>
                  <a:pt x="1899" y="1101"/>
                </a:lnTo>
                <a:lnTo>
                  <a:pt x="1880" y="1099"/>
                </a:lnTo>
                <a:lnTo>
                  <a:pt x="1861" y="1096"/>
                </a:lnTo>
                <a:lnTo>
                  <a:pt x="1842" y="1093"/>
                </a:lnTo>
                <a:lnTo>
                  <a:pt x="1823" y="1089"/>
                </a:lnTo>
                <a:lnTo>
                  <a:pt x="1805" y="1085"/>
                </a:lnTo>
                <a:lnTo>
                  <a:pt x="1788" y="1080"/>
                </a:lnTo>
                <a:lnTo>
                  <a:pt x="1770" y="1075"/>
                </a:lnTo>
                <a:lnTo>
                  <a:pt x="1753" y="1068"/>
                </a:lnTo>
                <a:lnTo>
                  <a:pt x="1737" y="1062"/>
                </a:lnTo>
                <a:lnTo>
                  <a:pt x="1721" y="1056"/>
                </a:lnTo>
                <a:lnTo>
                  <a:pt x="1706" y="1049"/>
                </a:lnTo>
                <a:lnTo>
                  <a:pt x="1691" y="1041"/>
                </a:lnTo>
                <a:lnTo>
                  <a:pt x="1678" y="1034"/>
                </a:lnTo>
                <a:lnTo>
                  <a:pt x="1664" y="1026"/>
                </a:lnTo>
                <a:lnTo>
                  <a:pt x="1623" y="1153"/>
                </a:lnTo>
                <a:close/>
                <a:moveTo>
                  <a:pt x="3253" y="813"/>
                </a:moveTo>
                <a:lnTo>
                  <a:pt x="3256" y="799"/>
                </a:lnTo>
                <a:lnTo>
                  <a:pt x="3257" y="782"/>
                </a:lnTo>
                <a:lnTo>
                  <a:pt x="3258" y="762"/>
                </a:lnTo>
                <a:lnTo>
                  <a:pt x="3259" y="740"/>
                </a:lnTo>
                <a:lnTo>
                  <a:pt x="3258" y="709"/>
                </a:lnTo>
                <a:lnTo>
                  <a:pt x="3255" y="677"/>
                </a:lnTo>
                <a:lnTo>
                  <a:pt x="3253" y="661"/>
                </a:lnTo>
                <a:lnTo>
                  <a:pt x="3250" y="644"/>
                </a:lnTo>
                <a:lnTo>
                  <a:pt x="3247" y="627"/>
                </a:lnTo>
                <a:lnTo>
                  <a:pt x="3243" y="610"/>
                </a:lnTo>
                <a:lnTo>
                  <a:pt x="3239" y="593"/>
                </a:lnTo>
                <a:lnTo>
                  <a:pt x="3234" y="576"/>
                </a:lnTo>
                <a:lnTo>
                  <a:pt x="3228" y="559"/>
                </a:lnTo>
                <a:lnTo>
                  <a:pt x="3222" y="543"/>
                </a:lnTo>
                <a:lnTo>
                  <a:pt x="3214" y="526"/>
                </a:lnTo>
                <a:lnTo>
                  <a:pt x="3206" y="510"/>
                </a:lnTo>
                <a:lnTo>
                  <a:pt x="3197" y="494"/>
                </a:lnTo>
                <a:lnTo>
                  <a:pt x="3188" y="478"/>
                </a:lnTo>
                <a:lnTo>
                  <a:pt x="3177" y="463"/>
                </a:lnTo>
                <a:lnTo>
                  <a:pt x="3166" y="449"/>
                </a:lnTo>
                <a:lnTo>
                  <a:pt x="3154" y="435"/>
                </a:lnTo>
                <a:lnTo>
                  <a:pt x="3141" y="422"/>
                </a:lnTo>
                <a:lnTo>
                  <a:pt x="3127" y="409"/>
                </a:lnTo>
                <a:lnTo>
                  <a:pt x="3113" y="398"/>
                </a:lnTo>
                <a:lnTo>
                  <a:pt x="3096" y="386"/>
                </a:lnTo>
                <a:lnTo>
                  <a:pt x="3080" y="376"/>
                </a:lnTo>
                <a:lnTo>
                  <a:pt x="3061" y="367"/>
                </a:lnTo>
                <a:lnTo>
                  <a:pt x="3043" y="359"/>
                </a:lnTo>
                <a:lnTo>
                  <a:pt x="3023" y="352"/>
                </a:lnTo>
                <a:lnTo>
                  <a:pt x="3001" y="347"/>
                </a:lnTo>
                <a:lnTo>
                  <a:pt x="2980" y="342"/>
                </a:lnTo>
                <a:lnTo>
                  <a:pt x="2956" y="338"/>
                </a:lnTo>
                <a:lnTo>
                  <a:pt x="2932" y="336"/>
                </a:lnTo>
                <a:lnTo>
                  <a:pt x="2906" y="335"/>
                </a:lnTo>
                <a:lnTo>
                  <a:pt x="2883" y="335"/>
                </a:lnTo>
                <a:lnTo>
                  <a:pt x="2860" y="337"/>
                </a:lnTo>
                <a:lnTo>
                  <a:pt x="2838" y="341"/>
                </a:lnTo>
                <a:lnTo>
                  <a:pt x="2817" y="345"/>
                </a:lnTo>
                <a:lnTo>
                  <a:pt x="2796" y="350"/>
                </a:lnTo>
                <a:lnTo>
                  <a:pt x="2776" y="356"/>
                </a:lnTo>
                <a:lnTo>
                  <a:pt x="2756" y="363"/>
                </a:lnTo>
                <a:lnTo>
                  <a:pt x="2737" y="371"/>
                </a:lnTo>
                <a:lnTo>
                  <a:pt x="2719" y="380"/>
                </a:lnTo>
                <a:lnTo>
                  <a:pt x="2701" y="391"/>
                </a:lnTo>
                <a:lnTo>
                  <a:pt x="2685" y="402"/>
                </a:lnTo>
                <a:lnTo>
                  <a:pt x="2669" y="414"/>
                </a:lnTo>
                <a:lnTo>
                  <a:pt x="2652" y="426"/>
                </a:lnTo>
                <a:lnTo>
                  <a:pt x="2638" y="441"/>
                </a:lnTo>
                <a:lnTo>
                  <a:pt x="2624" y="455"/>
                </a:lnTo>
                <a:lnTo>
                  <a:pt x="2610" y="470"/>
                </a:lnTo>
                <a:lnTo>
                  <a:pt x="2597" y="485"/>
                </a:lnTo>
                <a:lnTo>
                  <a:pt x="2585" y="503"/>
                </a:lnTo>
                <a:lnTo>
                  <a:pt x="2574" y="520"/>
                </a:lnTo>
                <a:lnTo>
                  <a:pt x="2563" y="539"/>
                </a:lnTo>
                <a:lnTo>
                  <a:pt x="2554" y="557"/>
                </a:lnTo>
                <a:lnTo>
                  <a:pt x="2545" y="576"/>
                </a:lnTo>
                <a:lnTo>
                  <a:pt x="2537" y="597"/>
                </a:lnTo>
                <a:lnTo>
                  <a:pt x="2530" y="617"/>
                </a:lnTo>
                <a:lnTo>
                  <a:pt x="2523" y="638"/>
                </a:lnTo>
                <a:lnTo>
                  <a:pt x="2517" y="660"/>
                </a:lnTo>
                <a:lnTo>
                  <a:pt x="2512" y="682"/>
                </a:lnTo>
                <a:lnTo>
                  <a:pt x="2508" y="704"/>
                </a:lnTo>
                <a:lnTo>
                  <a:pt x="2505" y="727"/>
                </a:lnTo>
                <a:lnTo>
                  <a:pt x="2503" y="751"/>
                </a:lnTo>
                <a:lnTo>
                  <a:pt x="2502" y="774"/>
                </a:lnTo>
                <a:lnTo>
                  <a:pt x="2501" y="799"/>
                </a:lnTo>
                <a:lnTo>
                  <a:pt x="2502" y="822"/>
                </a:lnTo>
                <a:lnTo>
                  <a:pt x="2503" y="846"/>
                </a:lnTo>
                <a:lnTo>
                  <a:pt x="2505" y="868"/>
                </a:lnTo>
                <a:lnTo>
                  <a:pt x="2508" y="891"/>
                </a:lnTo>
                <a:lnTo>
                  <a:pt x="2513" y="913"/>
                </a:lnTo>
                <a:lnTo>
                  <a:pt x="2517" y="934"/>
                </a:lnTo>
                <a:lnTo>
                  <a:pt x="2524" y="955"/>
                </a:lnTo>
                <a:lnTo>
                  <a:pt x="2531" y="975"/>
                </a:lnTo>
                <a:lnTo>
                  <a:pt x="2538" y="994"/>
                </a:lnTo>
                <a:lnTo>
                  <a:pt x="2546" y="1013"/>
                </a:lnTo>
                <a:lnTo>
                  <a:pt x="2555" y="1032"/>
                </a:lnTo>
                <a:lnTo>
                  <a:pt x="2565" y="1049"/>
                </a:lnTo>
                <a:lnTo>
                  <a:pt x="2577" y="1065"/>
                </a:lnTo>
                <a:lnTo>
                  <a:pt x="2588" y="1082"/>
                </a:lnTo>
                <a:lnTo>
                  <a:pt x="2601" y="1097"/>
                </a:lnTo>
                <a:lnTo>
                  <a:pt x="2614" y="1112"/>
                </a:lnTo>
                <a:lnTo>
                  <a:pt x="2628" y="1126"/>
                </a:lnTo>
                <a:lnTo>
                  <a:pt x="2643" y="1139"/>
                </a:lnTo>
                <a:lnTo>
                  <a:pt x="2658" y="1151"/>
                </a:lnTo>
                <a:lnTo>
                  <a:pt x="2675" y="1162"/>
                </a:lnTo>
                <a:lnTo>
                  <a:pt x="2692" y="1174"/>
                </a:lnTo>
                <a:lnTo>
                  <a:pt x="2709" y="1184"/>
                </a:lnTo>
                <a:lnTo>
                  <a:pt x="2728" y="1192"/>
                </a:lnTo>
                <a:lnTo>
                  <a:pt x="2747" y="1200"/>
                </a:lnTo>
                <a:lnTo>
                  <a:pt x="2767" y="1207"/>
                </a:lnTo>
                <a:lnTo>
                  <a:pt x="2787" y="1214"/>
                </a:lnTo>
                <a:lnTo>
                  <a:pt x="2808" y="1220"/>
                </a:lnTo>
                <a:lnTo>
                  <a:pt x="2830" y="1224"/>
                </a:lnTo>
                <a:lnTo>
                  <a:pt x="2852" y="1228"/>
                </a:lnTo>
                <a:lnTo>
                  <a:pt x="2876" y="1230"/>
                </a:lnTo>
                <a:lnTo>
                  <a:pt x="2899" y="1232"/>
                </a:lnTo>
                <a:lnTo>
                  <a:pt x="2924" y="1232"/>
                </a:lnTo>
                <a:lnTo>
                  <a:pt x="2949" y="1232"/>
                </a:lnTo>
                <a:lnTo>
                  <a:pt x="2973" y="1231"/>
                </a:lnTo>
                <a:lnTo>
                  <a:pt x="2996" y="1229"/>
                </a:lnTo>
                <a:lnTo>
                  <a:pt x="3019" y="1227"/>
                </a:lnTo>
                <a:lnTo>
                  <a:pt x="3040" y="1225"/>
                </a:lnTo>
                <a:lnTo>
                  <a:pt x="3060" y="1222"/>
                </a:lnTo>
                <a:lnTo>
                  <a:pt x="3080" y="1218"/>
                </a:lnTo>
                <a:lnTo>
                  <a:pt x="3098" y="1213"/>
                </a:lnTo>
                <a:lnTo>
                  <a:pt x="3132" y="1205"/>
                </a:lnTo>
                <a:lnTo>
                  <a:pt x="3163" y="1196"/>
                </a:lnTo>
                <a:lnTo>
                  <a:pt x="3189" y="1186"/>
                </a:lnTo>
                <a:lnTo>
                  <a:pt x="3212" y="1177"/>
                </a:lnTo>
                <a:lnTo>
                  <a:pt x="3183" y="1064"/>
                </a:lnTo>
                <a:lnTo>
                  <a:pt x="3160" y="1074"/>
                </a:lnTo>
                <a:lnTo>
                  <a:pt x="3137" y="1083"/>
                </a:lnTo>
                <a:lnTo>
                  <a:pt x="3113" y="1090"/>
                </a:lnTo>
                <a:lnTo>
                  <a:pt x="3085" y="1096"/>
                </a:lnTo>
                <a:lnTo>
                  <a:pt x="3054" y="1102"/>
                </a:lnTo>
                <a:lnTo>
                  <a:pt x="3022" y="1106"/>
                </a:lnTo>
                <a:lnTo>
                  <a:pt x="2985" y="1108"/>
                </a:lnTo>
                <a:lnTo>
                  <a:pt x="2945" y="1109"/>
                </a:lnTo>
                <a:lnTo>
                  <a:pt x="2931" y="1109"/>
                </a:lnTo>
                <a:lnTo>
                  <a:pt x="2917" y="1108"/>
                </a:lnTo>
                <a:lnTo>
                  <a:pt x="2902" y="1107"/>
                </a:lnTo>
                <a:lnTo>
                  <a:pt x="2888" y="1105"/>
                </a:lnTo>
                <a:lnTo>
                  <a:pt x="2874" y="1103"/>
                </a:lnTo>
                <a:lnTo>
                  <a:pt x="2860" y="1100"/>
                </a:lnTo>
                <a:lnTo>
                  <a:pt x="2847" y="1096"/>
                </a:lnTo>
                <a:lnTo>
                  <a:pt x="2834" y="1092"/>
                </a:lnTo>
                <a:lnTo>
                  <a:pt x="2822" y="1088"/>
                </a:lnTo>
                <a:lnTo>
                  <a:pt x="2808" y="1083"/>
                </a:lnTo>
                <a:lnTo>
                  <a:pt x="2796" y="1077"/>
                </a:lnTo>
                <a:lnTo>
                  <a:pt x="2785" y="1071"/>
                </a:lnTo>
                <a:lnTo>
                  <a:pt x="2774" y="1063"/>
                </a:lnTo>
                <a:lnTo>
                  <a:pt x="2762" y="1056"/>
                </a:lnTo>
                <a:lnTo>
                  <a:pt x="2751" y="1048"/>
                </a:lnTo>
                <a:lnTo>
                  <a:pt x="2741" y="1040"/>
                </a:lnTo>
                <a:lnTo>
                  <a:pt x="2732" y="1031"/>
                </a:lnTo>
                <a:lnTo>
                  <a:pt x="2723" y="1020"/>
                </a:lnTo>
                <a:lnTo>
                  <a:pt x="2713" y="1010"/>
                </a:lnTo>
                <a:lnTo>
                  <a:pt x="2705" y="999"/>
                </a:lnTo>
                <a:lnTo>
                  <a:pt x="2697" y="987"/>
                </a:lnTo>
                <a:lnTo>
                  <a:pt x="2690" y="975"/>
                </a:lnTo>
                <a:lnTo>
                  <a:pt x="2684" y="961"/>
                </a:lnTo>
                <a:lnTo>
                  <a:pt x="2678" y="948"/>
                </a:lnTo>
                <a:lnTo>
                  <a:pt x="2672" y="933"/>
                </a:lnTo>
                <a:lnTo>
                  <a:pt x="2668" y="918"/>
                </a:lnTo>
                <a:lnTo>
                  <a:pt x="2663" y="902"/>
                </a:lnTo>
                <a:lnTo>
                  <a:pt x="2659" y="886"/>
                </a:lnTo>
                <a:lnTo>
                  <a:pt x="2656" y="868"/>
                </a:lnTo>
                <a:lnTo>
                  <a:pt x="2654" y="851"/>
                </a:lnTo>
                <a:lnTo>
                  <a:pt x="2653" y="832"/>
                </a:lnTo>
                <a:lnTo>
                  <a:pt x="2652" y="813"/>
                </a:lnTo>
                <a:lnTo>
                  <a:pt x="3253" y="813"/>
                </a:lnTo>
                <a:close/>
                <a:moveTo>
                  <a:pt x="2654" y="701"/>
                </a:moveTo>
                <a:lnTo>
                  <a:pt x="2657" y="680"/>
                </a:lnTo>
                <a:lnTo>
                  <a:pt x="2661" y="659"/>
                </a:lnTo>
                <a:lnTo>
                  <a:pt x="2668" y="638"/>
                </a:lnTo>
                <a:lnTo>
                  <a:pt x="2675" y="616"/>
                </a:lnTo>
                <a:lnTo>
                  <a:pt x="2683" y="594"/>
                </a:lnTo>
                <a:lnTo>
                  <a:pt x="2693" y="573"/>
                </a:lnTo>
                <a:lnTo>
                  <a:pt x="2705" y="553"/>
                </a:lnTo>
                <a:lnTo>
                  <a:pt x="2719" y="533"/>
                </a:lnTo>
                <a:lnTo>
                  <a:pt x="2726" y="524"/>
                </a:lnTo>
                <a:lnTo>
                  <a:pt x="2734" y="515"/>
                </a:lnTo>
                <a:lnTo>
                  <a:pt x="2742" y="507"/>
                </a:lnTo>
                <a:lnTo>
                  <a:pt x="2751" y="499"/>
                </a:lnTo>
                <a:lnTo>
                  <a:pt x="2760" y="492"/>
                </a:lnTo>
                <a:lnTo>
                  <a:pt x="2770" y="484"/>
                </a:lnTo>
                <a:lnTo>
                  <a:pt x="2780" y="477"/>
                </a:lnTo>
                <a:lnTo>
                  <a:pt x="2791" y="471"/>
                </a:lnTo>
                <a:lnTo>
                  <a:pt x="2801" y="466"/>
                </a:lnTo>
                <a:lnTo>
                  <a:pt x="2813" y="461"/>
                </a:lnTo>
                <a:lnTo>
                  <a:pt x="2826" y="457"/>
                </a:lnTo>
                <a:lnTo>
                  <a:pt x="2838" y="454"/>
                </a:lnTo>
                <a:lnTo>
                  <a:pt x="2851" y="451"/>
                </a:lnTo>
                <a:lnTo>
                  <a:pt x="2865" y="449"/>
                </a:lnTo>
                <a:lnTo>
                  <a:pt x="2879" y="448"/>
                </a:lnTo>
                <a:lnTo>
                  <a:pt x="2894" y="447"/>
                </a:lnTo>
                <a:lnTo>
                  <a:pt x="2909" y="448"/>
                </a:lnTo>
                <a:lnTo>
                  <a:pt x="2925" y="449"/>
                </a:lnTo>
                <a:lnTo>
                  <a:pt x="2939" y="451"/>
                </a:lnTo>
                <a:lnTo>
                  <a:pt x="2953" y="454"/>
                </a:lnTo>
                <a:lnTo>
                  <a:pt x="2966" y="458"/>
                </a:lnTo>
                <a:lnTo>
                  <a:pt x="2978" y="462"/>
                </a:lnTo>
                <a:lnTo>
                  <a:pt x="2990" y="467"/>
                </a:lnTo>
                <a:lnTo>
                  <a:pt x="3001" y="473"/>
                </a:lnTo>
                <a:lnTo>
                  <a:pt x="3011" y="479"/>
                </a:lnTo>
                <a:lnTo>
                  <a:pt x="3021" y="487"/>
                </a:lnTo>
                <a:lnTo>
                  <a:pt x="3030" y="494"/>
                </a:lnTo>
                <a:lnTo>
                  <a:pt x="3038" y="501"/>
                </a:lnTo>
                <a:lnTo>
                  <a:pt x="3046" y="510"/>
                </a:lnTo>
                <a:lnTo>
                  <a:pt x="3053" y="518"/>
                </a:lnTo>
                <a:lnTo>
                  <a:pt x="3060" y="527"/>
                </a:lnTo>
                <a:lnTo>
                  <a:pt x="3067" y="537"/>
                </a:lnTo>
                <a:lnTo>
                  <a:pt x="3073" y="547"/>
                </a:lnTo>
                <a:lnTo>
                  <a:pt x="3078" y="557"/>
                </a:lnTo>
                <a:lnTo>
                  <a:pt x="3083" y="566"/>
                </a:lnTo>
                <a:lnTo>
                  <a:pt x="3087" y="577"/>
                </a:lnTo>
                <a:lnTo>
                  <a:pt x="3094" y="598"/>
                </a:lnTo>
                <a:lnTo>
                  <a:pt x="3100" y="619"/>
                </a:lnTo>
                <a:lnTo>
                  <a:pt x="3104" y="641"/>
                </a:lnTo>
                <a:lnTo>
                  <a:pt x="3106" y="661"/>
                </a:lnTo>
                <a:lnTo>
                  <a:pt x="3108" y="682"/>
                </a:lnTo>
                <a:lnTo>
                  <a:pt x="3108" y="701"/>
                </a:lnTo>
                <a:lnTo>
                  <a:pt x="2654" y="701"/>
                </a:lnTo>
                <a:close/>
                <a:moveTo>
                  <a:pt x="3452" y="1214"/>
                </a:moveTo>
                <a:lnTo>
                  <a:pt x="3609" y="1214"/>
                </a:lnTo>
                <a:lnTo>
                  <a:pt x="3609" y="754"/>
                </a:lnTo>
                <a:lnTo>
                  <a:pt x="3609" y="736"/>
                </a:lnTo>
                <a:lnTo>
                  <a:pt x="3610" y="717"/>
                </a:lnTo>
                <a:lnTo>
                  <a:pt x="3612" y="699"/>
                </a:lnTo>
                <a:lnTo>
                  <a:pt x="3614" y="682"/>
                </a:lnTo>
                <a:lnTo>
                  <a:pt x="3619" y="660"/>
                </a:lnTo>
                <a:lnTo>
                  <a:pt x="3625" y="640"/>
                </a:lnTo>
                <a:lnTo>
                  <a:pt x="3632" y="620"/>
                </a:lnTo>
                <a:lnTo>
                  <a:pt x="3640" y="602"/>
                </a:lnTo>
                <a:lnTo>
                  <a:pt x="3649" y="585"/>
                </a:lnTo>
                <a:lnTo>
                  <a:pt x="3661" y="568"/>
                </a:lnTo>
                <a:lnTo>
                  <a:pt x="3673" y="553"/>
                </a:lnTo>
                <a:lnTo>
                  <a:pt x="3685" y="539"/>
                </a:lnTo>
                <a:lnTo>
                  <a:pt x="3699" y="526"/>
                </a:lnTo>
                <a:lnTo>
                  <a:pt x="3715" y="515"/>
                </a:lnTo>
                <a:lnTo>
                  <a:pt x="3730" y="506"/>
                </a:lnTo>
                <a:lnTo>
                  <a:pt x="3747" y="498"/>
                </a:lnTo>
                <a:lnTo>
                  <a:pt x="3765" y="492"/>
                </a:lnTo>
                <a:lnTo>
                  <a:pt x="3784" y="487"/>
                </a:lnTo>
                <a:lnTo>
                  <a:pt x="3803" y="483"/>
                </a:lnTo>
                <a:lnTo>
                  <a:pt x="3824" y="482"/>
                </a:lnTo>
                <a:lnTo>
                  <a:pt x="3838" y="483"/>
                </a:lnTo>
                <a:lnTo>
                  <a:pt x="3852" y="483"/>
                </a:lnTo>
                <a:lnTo>
                  <a:pt x="3865" y="484"/>
                </a:lnTo>
                <a:lnTo>
                  <a:pt x="3877" y="487"/>
                </a:lnTo>
                <a:lnTo>
                  <a:pt x="3877" y="338"/>
                </a:lnTo>
                <a:lnTo>
                  <a:pt x="3866" y="337"/>
                </a:lnTo>
                <a:lnTo>
                  <a:pt x="3856" y="336"/>
                </a:lnTo>
                <a:lnTo>
                  <a:pt x="3845" y="335"/>
                </a:lnTo>
                <a:lnTo>
                  <a:pt x="3834" y="335"/>
                </a:lnTo>
                <a:lnTo>
                  <a:pt x="3815" y="336"/>
                </a:lnTo>
                <a:lnTo>
                  <a:pt x="3795" y="338"/>
                </a:lnTo>
                <a:lnTo>
                  <a:pt x="3777" y="343"/>
                </a:lnTo>
                <a:lnTo>
                  <a:pt x="3758" y="349"/>
                </a:lnTo>
                <a:lnTo>
                  <a:pt x="3740" y="356"/>
                </a:lnTo>
                <a:lnTo>
                  <a:pt x="3723" y="364"/>
                </a:lnTo>
                <a:lnTo>
                  <a:pt x="3705" y="374"/>
                </a:lnTo>
                <a:lnTo>
                  <a:pt x="3689" y="386"/>
                </a:lnTo>
                <a:lnTo>
                  <a:pt x="3674" y="399"/>
                </a:lnTo>
                <a:lnTo>
                  <a:pt x="3660" y="413"/>
                </a:lnTo>
                <a:lnTo>
                  <a:pt x="3646" y="428"/>
                </a:lnTo>
                <a:lnTo>
                  <a:pt x="3634" y="446"/>
                </a:lnTo>
                <a:lnTo>
                  <a:pt x="3622" y="463"/>
                </a:lnTo>
                <a:lnTo>
                  <a:pt x="3612" y="482"/>
                </a:lnTo>
                <a:lnTo>
                  <a:pt x="3602" y="503"/>
                </a:lnTo>
                <a:lnTo>
                  <a:pt x="3594" y="523"/>
                </a:lnTo>
                <a:lnTo>
                  <a:pt x="3589" y="523"/>
                </a:lnTo>
                <a:lnTo>
                  <a:pt x="3582" y="355"/>
                </a:lnTo>
                <a:lnTo>
                  <a:pt x="3445" y="355"/>
                </a:lnTo>
                <a:lnTo>
                  <a:pt x="3447" y="385"/>
                </a:lnTo>
                <a:lnTo>
                  <a:pt x="3449" y="416"/>
                </a:lnTo>
                <a:lnTo>
                  <a:pt x="3450" y="448"/>
                </a:lnTo>
                <a:lnTo>
                  <a:pt x="3451" y="480"/>
                </a:lnTo>
                <a:lnTo>
                  <a:pt x="3451" y="515"/>
                </a:lnTo>
                <a:lnTo>
                  <a:pt x="3452" y="550"/>
                </a:lnTo>
                <a:lnTo>
                  <a:pt x="3452" y="586"/>
                </a:lnTo>
                <a:lnTo>
                  <a:pt x="3452" y="623"/>
                </a:lnTo>
                <a:lnTo>
                  <a:pt x="3452" y="1214"/>
                </a:lnTo>
                <a:close/>
                <a:moveTo>
                  <a:pt x="3971" y="355"/>
                </a:moveTo>
                <a:lnTo>
                  <a:pt x="4297" y="1214"/>
                </a:lnTo>
                <a:lnTo>
                  <a:pt x="4446" y="1214"/>
                </a:lnTo>
                <a:lnTo>
                  <a:pt x="4783" y="355"/>
                </a:lnTo>
                <a:lnTo>
                  <a:pt x="4620" y="355"/>
                </a:lnTo>
                <a:lnTo>
                  <a:pt x="4454" y="836"/>
                </a:lnTo>
                <a:lnTo>
                  <a:pt x="4442" y="865"/>
                </a:lnTo>
                <a:lnTo>
                  <a:pt x="4433" y="894"/>
                </a:lnTo>
                <a:lnTo>
                  <a:pt x="4423" y="922"/>
                </a:lnTo>
                <a:lnTo>
                  <a:pt x="4414" y="950"/>
                </a:lnTo>
                <a:lnTo>
                  <a:pt x="4405" y="978"/>
                </a:lnTo>
                <a:lnTo>
                  <a:pt x="4396" y="1004"/>
                </a:lnTo>
                <a:lnTo>
                  <a:pt x="4388" y="1031"/>
                </a:lnTo>
                <a:lnTo>
                  <a:pt x="4380" y="1058"/>
                </a:lnTo>
                <a:lnTo>
                  <a:pt x="4375" y="1058"/>
                </a:lnTo>
                <a:lnTo>
                  <a:pt x="4368" y="1031"/>
                </a:lnTo>
                <a:lnTo>
                  <a:pt x="4361" y="1004"/>
                </a:lnTo>
                <a:lnTo>
                  <a:pt x="4353" y="978"/>
                </a:lnTo>
                <a:lnTo>
                  <a:pt x="4344" y="950"/>
                </a:lnTo>
                <a:lnTo>
                  <a:pt x="4335" y="922"/>
                </a:lnTo>
                <a:lnTo>
                  <a:pt x="4326" y="894"/>
                </a:lnTo>
                <a:lnTo>
                  <a:pt x="4317" y="865"/>
                </a:lnTo>
                <a:lnTo>
                  <a:pt x="4306" y="836"/>
                </a:lnTo>
                <a:lnTo>
                  <a:pt x="4137" y="355"/>
                </a:lnTo>
                <a:lnTo>
                  <a:pt x="3971" y="355"/>
                </a:lnTo>
                <a:close/>
                <a:moveTo>
                  <a:pt x="5086" y="1214"/>
                </a:moveTo>
                <a:lnTo>
                  <a:pt x="5086" y="355"/>
                </a:lnTo>
                <a:lnTo>
                  <a:pt x="4930" y="355"/>
                </a:lnTo>
                <a:lnTo>
                  <a:pt x="4930" y="1214"/>
                </a:lnTo>
                <a:lnTo>
                  <a:pt x="5086" y="1214"/>
                </a:lnTo>
                <a:close/>
                <a:moveTo>
                  <a:pt x="5007" y="211"/>
                </a:moveTo>
                <a:lnTo>
                  <a:pt x="5018" y="211"/>
                </a:lnTo>
                <a:lnTo>
                  <a:pt x="5028" y="209"/>
                </a:lnTo>
                <a:lnTo>
                  <a:pt x="5038" y="207"/>
                </a:lnTo>
                <a:lnTo>
                  <a:pt x="5048" y="204"/>
                </a:lnTo>
                <a:lnTo>
                  <a:pt x="5057" y="200"/>
                </a:lnTo>
                <a:lnTo>
                  <a:pt x="5064" y="195"/>
                </a:lnTo>
                <a:lnTo>
                  <a:pt x="5072" y="188"/>
                </a:lnTo>
                <a:lnTo>
                  <a:pt x="5078" y="182"/>
                </a:lnTo>
                <a:lnTo>
                  <a:pt x="5084" y="175"/>
                </a:lnTo>
                <a:lnTo>
                  <a:pt x="5089" y="168"/>
                </a:lnTo>
                <a:lnTo>
                  <a:pt x="5094" y="160"/>
                </a:lnTo>
                <a:lnTo>
                  <a:pt x="5098" y="152"/>
                </a:lnTo>
                <a:lnTo>
                  <a:pt x="5101" y="143"/>
                </a:lnTo>
                <a:lnTo>
                  <a:pt x="5103" y="134"/>
                </a:lnTo>
                <a:lnTo>
                  <a:pt x="5104" y="125"/>
                </a:lnTo>
                <a:lnTo>
                  <a:pt x="5105" y="115"/>
                </a:lnTo>
                <a:lnTo>
                  <a:pt x="5104" y="105"/>
                </a:lnTo>
                <a:lnTo>
                  <a:pt x="5103" y="95"/>
                </a:lnTo>
                <a:lnTo>
                  <a:pt x="5101" y="85"/>
                </a:lnTo>
                <a:lnTo>
                  <a:pt x="5098" y="77"/>
                </a:lnTo>
                <a:lnTo>
                  <a:pt x="5094" y="68"/>
                </a:lnTo>
                <a:lnTo>
                  <a:pt x="5089" y="60"/>
                </a:lnTo>
                <a:lnTo>
                  <a:pt x="5084" y="53"/>
                </a:lnTo>
                <a:lnTo>
                  <a:pt x="5078" y="45"/>
                </a:lnTo>
                <a:lnTo>
                  <a:pt x="5071" y="39"/>
                </a:lnTo>
                <a:lnTo>
                  <a:pt x="5064" y="34"/>
                </a:lnTo>
                <a:lnTo>
                  <a:pt x="5056" y="29"/>
                </a:lnTo>
                <a:lnTo>
                  <a:pt x="5048" y="25"/>
                </a:lnTo>
                <a:lnTo>
                  <a:pt x="5038" y="22"/>
                </a:lnTo>
                <a:lnTo>
                  <a:pt x="5029" y="20"/>
                </a:lnTo>
                <a:lnTo>
                  <a:pt x="5019" y="18"/>
                </a:lnTo>
                <a:lnTo>
                  <a:pt x="5009" y="18"/>
                </a:lnTo>
                <a:lnTo>
                  <a:pt x="4998" y="18"/>
                </a:lnTo>
                <a:lnTo>
                  <a:pt x="4987" y="20"/>
                </a:lnTo>
                <a:lnTo>
                  <a:pt x="4978" y="22"/>
                </a:lnTo>
                <a:lnTo>
                  <a:pt x="4969" y="25"/>
                </a:lnTo>
                <a:lnTo>
                  <a:pt x="4960" y="29"/>
                </a:lnTo>
                <a:lnTo>
                  <a:pt x="4952" y="34"/>
                </a:lnTo>
                <a:lnTo>
                  <a:pt x="4945" y="39"/>
                </a:lnTo>
                <a:lnTo>
                  <a:pt x="4938" y="45"/>
                </a:lnTo>
                <a:lnTo>
                  <a:pt x="4932" y="53"/>
                </a:lnTo>
                <a:lnTo>
                  <a:pt x="4926" y="60"/>
                </a:lnTo>
                <a:lnTo>
                  <a:pt x="4922" y="68"/>
                </a:lnTo>
                <a:lnTo>
                  <a:pt x="4918" y="77"/>
                </a:lnTo>
                <a:lnTo>
                  <a:pt x="4915" y="85"/>
                </a:lnTo>
                <a:lnTo>
                  <a:pt x="4913" y="95"/>
                </a:lnTo>
                <a:lnTo>
                  <a:pt x="4912" y="105"/>
                </a:lnTo>
                <a:lnTo>
                  <a:pt x="4911" y="115"/>
                </a:lnTo>
                <a:lnTo>
                  <a:pt x="4912" y="125"/>
                </a:lnTo>
                <a:lnTo>
                  <a:pt x="4913" y="134"/>
                </a:lnTo>
                <a:lnTo>
                  <a:pt x="4915" y="143"/>
                </a:lnTo>
                <a:lnTo>
                  <a:pt x="4918" y="152"/>
                </a:lnTo>
                <a:lnTo>
                  <a:pt x="4921" y="160"/>
                </a:lnTo>
                <a:lnTo>
                  <a:pt x="4926" y="168"/>
                </a:lnTo>
                <a:lnTo>
                  <a:pt x="4931" y="175"/>
                </a:lnTo>
                <a:lnTo>
                  <a:pt x="4936" y="182"/>
                </a:lnTo>
                <a:lnTo>
                  <a:pt x="4944" y="188"/>
                </a:lnTo>
                <a:lnTo>
                  <a:pt x="4951" y="195"/>
                </a:lnTo>
                <a:lnTo>
                  <a:pt x="4958" y="200"/>
                </a:lnTo>
                <a:lnTo>
                  <a:pt x="4967" y="204"/>
                </a:lnTo>
                <a:lnTo>
                  <a:pt x="4975" y="207"/>
                </a:lnTo>
                <a:lnTo>
                  <a:pt x="4984" y="209"/>
                </a:lnTo>
                <a:lnTo>
                  <a:pt x="4995" y="211"/>
                </a:lnTo>
                <a:lnTo>
                  <a:pt x="5005" y="211"/>
                </a:lnTo>
                <a:lnTo>
                  <a:pt x="5007" y="211"/>
                </a:lnTo>
                <a:close/>
                <a:moveTo>
                  <a:pt x="5931" y="1064"/>
                </a:moveTo>
                <a:lnTo>
                  <a:pt x="5914" y="1073"/>
                </a:lnTo>
                <a:lnTo>
                  <a:pt x="5896" y="1080"/>
                </a:lnTo>
                <a:lnTo>
                  <a:pt x="5874" y="1087"/>
                </a:lnTo>
                <a:lnTo>
                  <a:pt x="5852" y="1093"/>
                </a:lnTo>
                <a:lnTo>
                  <a:pt x="5827" y="1098"/>
                </a:lnTo>
                <a:lnTo>
                  <a:pt x="5801" y="1102"/>
                </a:lnTo>
                <a:lnTo>
                  <a:pt x="5771" y="1105"/>
                </a:lnTo>
                <a:lnTo>
                  <a:pt x="5740" y="1106"/>
                </a:lnTo>
                <a:lnTo>
                  <a:pt x="5724" y="1105"/>
                </a:lnTo>
                <a:lnTo>
                  <a:pt x="5708" y="1104"/>
                </a:lnTo>
                <a:lnTo>
                  <a:pt x="5693" y="1102"/>
                </a:lnTo>
                <a:lnTo>
                  <a:pt x="5678" y="1100"/>
                </a:lnTo>
                <a:lnTo>
                  <a:pt x="5663" y="1097"/>
                </a:lnTo>
                <a:lnTo>
                  <a:pt x="5649" y="1093"/>
                </a:lnTo>
                <a:lnTo>
                  <a:pt x="5635" y="1089"/>
                </a:lnTo>
                <a:lnTo>
                  <a:pt x="5621" y="1084"/>
                </a:lnTo>
                <a:lnTo>
                  <a:pt x="5608" y="1078"/>
                </a:lnTo>
                <a:lnTo>
                  <a:pt x="5595" y="1072"/>
                </a:lnTo>
                <a:lnTo>
                  <a:pt x="5582" y="1064"/>
                </a:lnTo>
                <a:lnTo>
                  <a:pt x="5570" y="1056"/>
                </a:lnTo>
                <a:lnTo>
                  <a:pt x="5559" y="1048"/>
                </a:lnTo>
                <a:lnTo>
                  <a:pt x="5548" y="1039"/>
                </a:lnTo>
                <a:lnTo>
                  <a:pt x="5538" y="1030"/>
                </a:lnTo>
                <a:lnTo>
                  <a:pt x="5527" y="1019"/>
                </a:lnTo>
                <a:lnTo>
                  <a:pt x="5517" y="1009"/>
                </a:lnTo>
                <a:lnTo>
                  <a:pt x="5508" y="998"/>
                </a:lnTo>
                <a:lnTo>
                  <a:pt x="5499" y="986"/>
                </a:lnTo>
                <a:lnTo>
                  <a:pt x="5492" y="974"/>
                </a:lnTo>
                <a:lnTo>
                  <a:pt x="5483" y="960"/>
                </a:lnTo>
                <a:lnTo>
                  <a:pt x="5476" y="947"/>
                </a:lnTo>
                <a:lnTo>
                  <a:pt x="5470" y="933"/>
                </a:lnTo>
                <a:lnTo>
                  <a:pt x="5464" y="918"/>
                </a:lnTo>
                <a:lnTo>
                  <a:pt x="5459" y="903"/>
                </a:lnTo>
                <a:lnTo>
                  <a:pt x="5455" y="888"/>
                </a:lnTo>
                <a:lnTo>
                  <a:pt x="5451" y="871"/>
                </a:lnTo>
                <a:lnTo>
                  <a:pt x="5448" y="855"/>
                </a:lnTo>
                <a:lnTo>
                  <a:pt x="5445" y="839"/>
                </a:lnTo>
                <a:lnTo>
                  <a:pt x="5444" y="820"/>
                </a:lnTo>
                <a:lnTo>
                  <a:pt x="5442" y="803"/>
                </a:lnTo>
                <a:lnTo>
                  <a:pt x="5442" y="785"/>
                </a:lnTo>
                <a:lnTo>
                  <a:pt x="5442" y="768"/>
                </a:lnTo>
                <a:lnTo>
                  <a:pt x="5443" y="752"/>
                </a:lnTo>
                <a:lnTo>
                  <a:pt x="5445" y="736"/>
                </a:lnTo>
                <a:lnTo>
                  <a:pt x="5447" y="719"/>
                </a:lnTo>
                <a:lnTo>
                  <a:pt x="5450" y="704"/>
                </a:lnTo>
                <a:lnTo>
                  <a:pt x="5453" y="689"/>
                </a:lnTo>
                <a:lnTo>
                  <a:pt x="5457" y="673"/>
                </a:lnTo>
                <a:lnTo>
                  <a:pt x="5461" y="659"/>
                </a:lnTo>
                <a:lnTo>
                  <a:pt x="5466" y="645"/>
                </a:lnTo>
                <a:lnTo>
                  <a:pt x="5472" y="630"/>
                </a:lnTo>
                <a:lnTo>
                  <a:pt x="5478" y="617"/>
                </a:lnTo>
                <a:lnTo>
                  <a:pt x="5485" y="604"/>
                </a:lnTo>
                <a:lnTo>
                  <a:pt x="5494" y="591"/>
                </a:lnTo>
                <a:lnTo>
                  <a:pt x="5502" y="578"/>
                </a:lnTo>
                <a:lnTo>
                  <a:pt x="5510" y="567"/>
                </a:lnTo>
                <a:lnTo>
                  <a:pt x="5519" y="556"/>
                </a:lnTo>
                <a:lnTo>
                  <a:pt x="5529" y="545"/>
                </a:lnTo>
                <a:lnTo>
                  <a:pt x="5540" y="534"/>
                </a:lnTo>
                <a:lnTo>
                  <a:pt x="5551" y="524"/>
                </a:lnTo>
                <a:lnTo>
                  <a:pt x="5563" y="515"/>
                </a:lnTo>
                <a:lnTo>
                  <a:pt x="5574" y="507"/>
                </a:lnTo>
                <a:lnTo>
                  <a:pt x="5588" y="499"/>
                </a:lnTo>
                <a:lnTo>
                  <a:pt x="5601" y="492"/>
                </a:lnTo>
                <a:lnTo>
                  <a:pt x="5615" y="485"/>
                </a:lnTo>
                <a:lnTo>
                  <a:pt x="5629" y="479"/>
                </a:lnTo>
                <a:lnTo>
                  <a:pt x="5644" y="474"/>
                </a:lnTo>
                <a:lnTo>
                  <a:pt x="5659" y="470"/>
                </a:lnTo>
                <a:lnTo>
                  <a:pt x="5675" y="466"/>
                </a:lnTo>
                <a:lnTo>
                  <a:pt x="5692" y="463"/>
                </a:lnTo>
                <a:lnTo>
                  <a:pt x="5709" y="461"/>
                </a:lnTo>
                <a:lnTo>
                  <a:pt x="5727" y="460"/>
                </a:lnTo>
                <a:lnTo>
                  <a:pt x="5745" y="460"/>
                </a:lnTo>
                <a:lnTo>
                  <a:pt x="5775" y="461"/>
                </a:lnTo>
                <a:lnTo>
                  <a:pt x="5804" y="463"/>
                </a:lnTo>
                <a:lnTo>
                  <a:pt x="5830" y="467"/>
                </a:lnTo>
                <a:lnTo>
                  <a:pt x="5854" y="472"/>
                </a:lnTo>
                <a:lnTo>
                  <a:pt x="5875" y="479"/>
                </a:lnTo>
                <a:lnTo>
                  <a:pt x="5894" y="485"/>
                </a:lnTo>
                <a:lnTo>
                  <a:pt x="5911" y="493"/>
                </a:lnTo>
                <a:lnTo>
                  <a:pt x="5926" y="501"/>
                </a:lnTo>
                <a:lnTo>
                  <a:pt x="5961" y="381"/>
                </a:lnTo>
                <a:lnTo>
                  <a:pt x="5944" y="373"/>
                </a:lnTo>
                <a:lnTo>
                  <a:pt x="5922" y="365"/>
                </a:lnTo>
                <a:lnTo>
                  <a:pt x="5899" y="357"/>
                </a:lnTo>
                <a:lnTo>
                  <a:pt x="5872" y="350"/>
                </a:lnTo>
                <a:lnTo>
                  <a:pt x="5843" y="344"/>
                </a:lnTo>
                <a:lnTo>
                  <a:pt x="5812" y="339"/>
                </a:lnTo>
                <a:lnTo>
                  <a:pt x="5779" y="336"/>
                </a:lnTo>
                <a:lnTo>
                  <a:pt x="5745" y="335"/>
                </a:lnTo>
                <a:lnTo>
                  <a:pt x="5719" y="335"/>
                </a:lnTo>
                <a:lnTo>
                  <a:pt x="5694" y="337"/>
                </a:lnTo>
                <a:lnTo>
                  <a:pt x="5669" y="341"/>
                </a:lnTo>
                <a:lnTo>
                  <a:pt x="5645" y="345"/>
                </a:lnTo>
                <a:lnTo>
                  <a:pt x="5621" y="349"/>
                </a:lnTo>
                <a:lnTo>
                  <a:pt x="5599" y="355"/>
                </a:lnTo>
                <a:lnTo>
                  <a:pt x="5576" y="362"/>
                </a:lnTo>
                <a:lnTo>
                  <a:pt x="5555" y="370"/>
                </a:lnTo>
                <a:lnTo>
                  <a:pt x="5533" y="378"/>
                </a:lnTo>
                <a:lnTo>
                  <a:pt x="5514" y="388"/>
                </a:lnTo>
                <a:lnTo>
                  <a:pt x="5495" y="399"/>
                </a:lnTo>
                <a:lnTo>
                  <a:pt x="5476" y="411"/>
                </a:lnTo>
                <a:lnTo>
                  <a:pt x="5458" y="423"/>
                </a:lnTo>
                <a:lnTo>
                  <a:pt x="5441" y="436"/>
                </a:lnTo>
                <a:lnTo>
                  <a:pt x="5424" y="450"/>
                </a:lnTo>
                <a:lnTo>
                  <a:pt x="5409" y="465"/>
                </a:lnTo>
                <a:lnTo>
                  <a:pt x="5395" y="480"/>
                </a:lnTo>
                <a:lnTo>
                  <a:pt x="5380" y="497"/>
                </a:lnTo>
                <a:lnTo>
                  <a:pt x="5368" y="514"/>
                </a:lnTo>
                <a:lnTo>
                  <a:pt x="5356" y="532"/>
                </a:lnTo>
                <a:lnTo>
                  <a:pt x="5345" y="551"/>
                </a:lnTo>
                <a:lnTo>
                  <a:pt x="5334" y="570"/>
                </a:lnTo>
                <a:lnTo>
                  <a:pt x="5325" y="590"/>
                </a:lnTo>
                <a:lnTo>
                  <a:pt x="5316" y="610"/>
                </a:lnTo>
                <a:lnTo>
                  <a:pt x="5309" y="631"/>
                </a:lnTo>
                <a:lnTo>
                  <a:pt x="5303" y="653"/>
                </a:lnTo>
                <a:lnTo>
                  <a:pt x="5297" y="675"/>
                </a:lnTo>
                <a:lnTo>
                  <a:pt x="5293" y="698"/>
                </a:lnTo>
                <a:lnTo>
                  <a:pt x="5288" y="721"/>
                </a:lnTo>
                <a:lnTo>
                  <a:pt x="5285" y="745"/>
                </a:lnTo>
                <a:lnTo>
                  <a:pt x="5284" y="768"/>
                </a:lnTo>
                <a:lnTo>
                  <a:pt x="5283" y="793"/>
                </a:lnTo>
                <a:lnTo>
                  <a:pt x="5284" y="817"/>
                </a:lnTo>
                <a:lnTo>
                  <a:pt x="5285" y="842"/>
                </a:lnTo>
                <a:lnTo>
                  <a:pt x="5288" y="865"/>
                </a:lnTo>
                <a:lnTo>
                  <a:pt x="5292" y="888"/>
                </a:lnTo>
                <a:lnTo>
                  <a:pt x="5296" y="910"/>
                </a:lnTo>
                <a:lnTo>
                  <a:pt x="5301" y="932"/>
                </a:lnTo>
                <a:lnTo>
                  <a:pt x="5307" y="952"/>
                </a:lnTo>
                <a:lnTo>
                  <a:pt x="5314" y="972"/>
                </a:lnTo>
                <a:lnTo>
                  <a:pt x="5322" y="993"/>
                </a:lnTo>
                <a:lnTo>
                  <a:pt x="5330" y="1011"/>
                </a:lnTo>
                <a:lnTo>
                  <a:pt x="5341" y="1030"/>
                </a:lnTo>
                <a:lnTo>
                  <a:pt x="5351" y="1048"/>
                </a:lnTo>
                <a:lnTo>
                  <a:pt x="5362" y="1064"/>
                </a:lnTo>
                <a:lnTo>
                  <a:pt x="5374" y="1081"/>
                </a:lnTo>
                <a:lnTo>
                  <a:pt x="5386" y="1096"/>
                </a:lnTo>
                <a:lnTo>
                  <a:pt x="5401" y="1111"/>
                </a:lnTo>
                <a:lnTo>
                  <a:pt x="5415" y="1126"/>
                </a:lnTo>
                <a:lnTo>
                  <a:pt x="5429" y="1139"/>
                </a:lnTo>
                <a:lnTo>
                  <a:pt x="5446" y="1151"/>
                </a:lnTo>
                <a:lnTo>
                  <a:pt x="5462" y="1162"/>
                </a:lnTo>
                <a:lnTo>
                  <a:pt x="5479" y="1174"/>
                </a:lnTo>
                <a:lnTo>
                  <a:pt x="5498" y="1183"/>
                </a:lnTo>
                <a:lnTo>
                  <a:pt x="5516" y="1192"/>
                </a:lnTo>
                <a:lnTo>
                  <a:pt x="5535" y="1200"/>
                </a:lnTo>
                <a:lnTo>
                  <a:pt x="5555" y="1207"/>
                </a:lnTo>
                <a:lnTo>
                  <a:pt x="5575" y="1214"/>
                </a:lnTo>
                <a:lnTo>
                  <a:pt x="5597" y="1220"/>
                </a:lnTo>
                <a:lnTo>
                  <a:pt x="5618" y="1224"/>
                </a:lnTo>
                <a:lnTo>
                  <a:pt x="5641" y="1228"/>
                </a:lnTo>
                <a:lnTo>
                  <a:pt x="5664" y="1230"/>
                </a:lnTo>
                <a:lnTo>
                  <a:pt x="5688" y="1232"/>
                </a:lnTo>
                <a:lnTo>
                  <a:pt x="5711" y="1232"/>
                </a:lnTo>
                <a:lnTo>
                  <a:pt x="5732" y="1232"/>
                </a:lnTo>
                <a:lnTo>
                  <a:pt x="5754" y="1231"/>
                </a:lnTo>
                <a:lnTo>
                  <a:pt x="5773" y="1229"/>
                </a:lnTo>
                <a:lnTo>
                  <a:pt x="5793" y="1227"/>
                </a:lnTo>
                <a:lnTo>
                  <a:pt x="5829" y="1222"/>
                </a:lnTo>
                <a:lnTo>
                  <a:pt x="5863" y="1214"/>
                </a:lnTo>
                <a:lnTo>
                  <a:pt x="5893" y="1206"/>
                </a:lnTo>
                <a:lnTo>
                  <a:pt x="5918" y="1198"/>
                </a:lnTo>
                <a:lnTo>
                  <a:pt x="5941" y="1190"/>
                </a:lnTo>
                <a:lnTo>
                  <a:pt x="5958" y="1182"/>
                </a:lnTo>
                <a:lnTo>
                  <a:pt x="5931" y="1064"/>
                </a:lnTo>
                <a:close/>
                <a:moveTo>
                  <a:pt x="6820" y="813"/>
                </a:moveTo>
                <a:lnTo>
                  <a:pt x="6822" y="799"/>
                </a:lnTo>
                <a:lnTo>
                  <a:pt x="6825" y="782"/>
                </a:lnTo>
                <a:lnTo>
                  <a:pt x="6826" y="762"/>
                </a:lnTo>
                <a:lnTo>
                  <a:pt x="6826" y="740"/>
                </a:lnTo>
                <a:lnTo>
                  <a:pt x="6825" y="709"/>
                </a:lnTo>
                <a:lnTo>
                  <a:pt x="6822" y="677"/>
                </a:lnTo>
                <a:lnTo>
                  <a:pt x="6819" y="661"/>
                </a:lnTo>
                <a:lnTo>
                  <a:pt x="6817" y="644"/>
                </a:lnTo>
                <a:lnTo>
                  <a:pt x="6814" y="627"/>
                </a:lnTo>
                <a:lnTo>
                  <a:pt x="6810" y="610"/>
                </a:lnTo>
                <a:lnTo>
                  <a:pt x="6805" y="593"/>
                </a:lnTo>
                <a:lnTo>
                  <a:pt x="6800" y="576"/>
                </a:lnTo>
                <a:lnTo>
                  <a:pt x="6795" y="559"/>
                </a:lnTo>
                <a:lnTo>
                  <a:pt x="6788" y="543"/>
                </a:lnTo>
                <a:lnTo>
                  <a:pt x="6781" y="526"/>
                </a:lnTo>
                <a:lnTo>
                  <a:pt x="6772" y="510"/>
                </a:lnTo>
                <a:lnTo>
                  <a:pt x="6764" y="494"/>
                </a:lnTo>
                <a:lnTo>
                  <a:pt x="6754" y="478"/>
                </a:lnTo>
                <a:lnTo>
                  <a:pt x="6744" y="463"/>
                </a:lnTo>
                <a:lnTo>
                  <a:pt x="6733" y="449"/>
                </a:lnTo>
                <a:lnTo>
                  <a:pt x="6720" y="435"/>
                </a:lnTo>
                <a:lnTo>
                  <a:pt x="6707" y="422"/>
                </a:lnTo>
                <a:lnTo>
                  <a:pt x="6694" y="409"/>
                </a:lnTo>
                <a:lnTo>
                  <a:pt x="6679" y="398"/>
                </a:lnTo>
                <a:lnTo>
                  <a:pt x="6663" y="386"/>
                </a:lnTo>
                <a:lnTo>
                  <a:pt x="6646" y="376"/>
                </a:lnTo>
                <a:lnTo>
                  <a:pt x="6629" y="367"/>
                </a:lnTo>
                <a:lnTo>
                  <a:pt x="6609" y="359"/>
                </a:lnTo>
                <a:lnTo>
                  <a:pt x="6590" y="352"/>
                </a:lnTo>
                <a:lnTo>
                  <a:pt x="6568" y="347"/>
                </a:lnTo>
                <a:lnTo>
                  <a:pt x="6546" y="342"/>
                </a:lnTo>
                <a:lnTo>
                  <a:pt x="6522" y="338"/>
                </a:lnTo>
                <a:lnTo>
                  <a:pt x="6498" y="336"/>
                </a:lnTo>
                <a:lnTo>
                  <a:pt x="6472" y="335"/>
                </a:lnTo>
                <a:lnTo>
                  <a:pt x="6449" y="335"/>
                </a:lnTo>
                <a:lnTo>
                  <a:pt x="6426" y="337"/>
                </a:lnTo>
                <a:lnTo>
                  <a:pt x="6405" y="341"/>
                </a:lnTo>
                <a:lnTo>
                  <a:pt x="6384" y="345"/>
                </a:lnTo>
                <a:lnTo>
                  <a:pt x="6362" y="350"/>
                </a:lnTo>
                <a:lnTo>
                  <a:pt x="6343" y="356"/>
                </a:lnTo>
                <a:lnTo>
                  <a:pt x="6322" y="363"/>
                </a:lnTo>
                <a:lnTo>
                  <a:pt x="6304" y="371"/>
                </a:lnTo>
                <a:lnTo>
                  <a:pt x="6286" y="380"/>
                </a:lnTo>
                <a:lnTo>
                  <a:pt x="6268" y="391"/>
                </a:lnTo>
                <a:lnTo>
                  <a:pt x="6251" y="402"/>
                </a:lnTo>
                <a:lnTo>
                  <a:pt x="6235" y="414"/>
                </a:lnTo>
                <a:lnTo>
                  <a:pt x="6219" y="426"/>
                </a:lnTo>
                <a:lnTo>
                  <a:pt x="6204" y="441"/>
                </a:lnTo>
                <a:lnTo>
                  <a:pt x="6190" y="455"/>
                </a:lnTo>
                <a:lnTo>
                  <a:pt x="6176" y="470"/>
                </a:lnTo>
                <a:lnTo>
                  <a:pt x="6164" y="485"/>
                </a:lnTo>
                <a:lnTo>
                  <a:pt x="6152" y="503"/>
                </a:lnTo>
                <a:lnTo>
                  <a:pt x="6141" y="520"/>
                </a:lnTo>
                <a:lnTo>
                  <a:pt x="6131" y="539"/>
                </a:lnTo>
                <a:lnTo>
                  <a:pt x="6120" y="557"/>
                </a:lnTo>
                <a:lnTo>
                  <a:pt x="6111" y="576"/>
                </a:lnTo>
                <a:lnTo>
                  <a:pt x="6103" y="597"/>
                </a:lnTo>
                <a:lnTo>
                  <a:pt x="6096" y="617"/>
                </a:lnTo>
                <a:lnTo>
                  <a:pt x="6090" y="638"/>
                </a:lnTo>
                <a:lnTo>
                  <a:pt x="6084" y="660"/>
                </a:lnTo>
                <a:lnTo>
                  <a:pt x="6079" y="682"/>
                </a:lnTo>
                <a:lnTo>
                  <a:pt x="6075" y="704"/>
                </a:lnTo>
                <a:lnTo>
                  <a:pt x="6072" y="727"/>
                </a:lnTo>
                <a:lnTo>
                  <a:pt x="6070" y="751"/>
                </a:lnTo>
                <a:lnTo>
                  <a:pt x="6068" y="774"/>
                </a:lnTo>
                <a:lnTo>
                  <a:pt x="6068" y="799"/>
                </a:lnTo>
                <a:lnTo>
                  <a:pt x="6068" y="822"/>
                </a:lnTo>
                <a:lnTo>
                  <a:pt x="6070" y="846"/>
                </a:lnTo>
                <a:lnTo>
                  <a:pt x="6072" y="868"/>
                </a:lnTo>
                <a:lnTo>
                  <a:pt x="6075" y="891"/>
                </a:lnTo>
                <a:lnTo>
                  <a:pt x="6079" y="913"/>
                </a:lnTo>
                <a:lnTo>
                  <a:pt x="6085" y="934"/>
                </a:lnTo>
                <a:lnTo>
                  <a:pt x="6091" y="955"/>
                </a:lnTo>
                <a:lnTo>
                  <a:pt x="6097" y="975"/>
                </a:lnTo>
                <a:lnTo>
                  <a:pt x="6105" y="994"/>
                </a:lnTo>
                <a:lnTo>
                  <a:pt x="6113" y="1013"/>
                </a:lnTo>
                <a:lnTo>
                  <a:pt x="6122" y="1032"/>
                </a:lnTo>
                <a:lnTo>
                  <a:pt x="6133" y="1049"/>
                </a:lnTo>
                <a:lnTo>
                  <a:pt x="6144" y="1065"/>
                </a:lnTo>
                <a:lnTo>
                  <a:pt x="6155" y="1082"/>
                </a:lnTo>
                <a:lnTo>
                  <a:pt x="6167" y="1097"/>
                </a:lnTo>
                <a:lnTo>
                  <a:pt x="6181" y="1112"/>
                </a:lnTo>
                <a:lnTo>
                  <a:pt x="6195" y="1126"/>
                </a:lnTo>
                <a:lnTo>
                  <a:pt x="6209" y="1139"/>
                </a:lnTo>
                <a:lnTo>
                  <a:pt x="6225" y="1151"/>
                </a:lnTo>
                <a:lnTo>
                  <a:pt x="6242" y="1162"/>
                </a:lnTo>
                <a:lnTo>
                  <a:pt x="6258" y="1174"/>
                </a:lnTo>
                <a:lnTo>
                  <a:pt x="6276" y="1184"/>
                </a:lnTo>
                <a:lnTo>
                  <a:pt x="6295" y="1192"/>
                </a:lnTo>
                <a:lnTo>
                  <a:pt x="6313" y="1200"/>
                </a:lnTo>
                <a:lnTo>
                  <a:pt x="6334" y="1207"/>
                </a:lnTo>
                <a:lnTo>
                  <a:pt x="6354" y="1214"/>
                </a:lnTo>
                <a:lnTo>
                  <a:pt x="6375" y="1220"/>
                </a:lnTo>
                <a:lnTo>
                  <a:pt x="6397" y="1224"/>
                </a:lnTo>
                <a:lnTo>
                  <a:pt x="6419" y="1228"/>
                </a:lnTo>
                <a:lnTo>
                  <a:pt x="6443" y="1230"/>
                </a:lnTo>
                <a:lnTo>
                  <a:pt x="6466" y="1232"/>
                </a:lnTo>
                <a:lnTo>
                  <a:pt x="6491" y="1232"/>
                </a:lnTo>
                <a:lnTo>
                  <a:pt x="6515" y="1232"/>
                </a:lnTo>
                <a:lnTo>
                  <a:pt x="6540" y="1231"/>
                </a:lnTo>
                <a:lnTo>
                  <a:pt x="6563" y="1229"/>
                </a:lnTo>
                <a:lnTo>
                  <a:pt x="6585" y="1227"/>
                </a:lnTo>
                <a:lnTo>
                  <a:pt x="6606" y="1225"/>
                </a:lnTo>
                <a:lnTo>
                  <a:pt x="6627" y="1222"/>
                </a:lnTo>
                <a:lnTo>
                  <a:pt x="6646" y="1218"/>
                </a:lnTo>
                <a:lnTo>
                  <a:pt x="6664" y="1213"/>
                </a:lnTo>
                <a:lnTo>
                  <a:pt x="6699" y="1205"/>
                </a:lnTo>
                <a:lnTo>
                  <a:pt x="6729" y="1196"/>
                </a:lnTo>
                <a:lnTo>
                  <a:pt x="6755" y="1186"/>
                </a:lnTo>
                <a:lnTo>
                  <a:pt x="6778" y="1177"/>
                </a:lnTo>
                <a:lnTo>
                  <a:pt x="6749" y="1064"/>
                </a:lnTo>
                <a:lnTo>
                  <a:pt x="6728" y="1074"/>
                </a:lnTo>
                <a:lnTo>
                  <a:pt x="6704" y="1083"/>
                </a:lnTo>
                <a:lnTo>
                  <a:pt x="6679" y="1090"/>
                </a:lnTo>
                <a:lnTo>
                  <a:pt x="6651" y="1096"/>
                </a:lnTo>
                <a:lnTo>
                  <a:pt x="6621" y="1102"/>
                </a:lnTo>
                <a:lnTo>
                  <a:pt x="6588" y="1106"/>
                </a:lnTo>
                <a:lnTo>
                  <a:pt x="6552" y="1108"/>
                </a:lnTo>
                <a:lnTo>
                  <a:pt x="6511" y="1109"/>
                </a:lnTo>
                <a:lnTo>
                  <a:pt x="6497" y="1109"/>
                </a:lnTo>
                <a:lnTo>
                  <a:pt x="6483" y="1108"/>
                </a:lnTo>
                <a:lnTo>
                  <a:pt x="6468" y="1107"/>
                </a:lnTo>
                <a:lnTo>
                  <a:pt x="6454" y="1105"/>
                </a:lnTo>
                <a:lnTo>
                  <a:pt x="6441" y="1103"/>
                </a:lnTo>
                <a:lnTo>
                  <a:pt x="6426" y="1100"/>
                </a:lnTo>
                <a:lnTo>
                  <a:pt x="6413" y="1096"/>
                </a:lnTo>
                <a:lnTo>
                  <a:pt x="6401" y="1092"/>
                </a:lnTo>
                <a:lnTo>
                  <a:pt x="6388" y="1088"/>
                </a:lnTo>
                <a:lnTo>
                  <a:pt x="6375" y="1083"/>
                </a:lnTo>
                <a:lnTo>
                  <a:pt x="6363" y="1077"/>
                </a:lnTo>
                <a:lnTo>
                  <a:pt x="6351" y="1071"/>
                </a:lnTo>
                <a:lnTo>
                  <a:pt x="6340" y="1063"/>
                </a:lnTo>
                <a:lnTo>
                  <a:pt x="6329" y="1056"/>
                </a:lnTo>
                <a:lnTo>
                  <a:pt x="6318" y="1048"/>
                </a:lnTo>
                <a:lnTo>
                  <a:pt x="6308" y="1040"/>
                </a:lnTo>
                <a:lnTo>
                  <a:pt x="6298" y="1031"/>
                </a:lnTo>
                <a:lnTo>
                  <a:pt x="6289" y="1020"/>
                </a:lnTo>
                <a:lnTo>
                  <a:pt x="6281" y="1010"/>
                </a:lnTo>
                <a:lnTo>
                  <a:pt x="6272" y="999"/>
                </a:lnTo>
                <a:lnTo>
                  <a:pt x="6264" y="987"/>
                </a:lnTo>
                <a:lnTo>
                  <a:pt x="6257" y="975"/>
                </a:lnTo>
                <a:lnTo>
                  <a:pt x="6250" y="961"/>
                </a:lnTo>
                <a:lnTo>
                  <a:pt x="6244" y="948"/>
                </a:lnTo>
                <a:lnTo>
                  <a:pt x="6239" y="933"/>
                </a:lnTo>
                <a:lnTo>
                  <a:pt x="6234" y="918"/>
                </a:lnTo>
                <a:lnTo>
                  <a:pt x="6230" y="902"/>
                </a:lnTo>
                <a:lnTo>
                  <a:pt x="6226" y="886"/>
                </a:lnTo>
                <a:lnTo>
                  <a:pt x="6223" y="868"/>
                </a:lnTo>
                <a:lnTo>
                  <a:pt x="6221" y="851"/>
                </a:lnTo>
                <a:lnTo>
                  <a:pt x="6219" y="832"/>
                </a:lnTo>
                <a:lnTo>
                  <a:pt x="6219" y="813"/>
                </a:lnTo>
                <a:lnTo>
                  <a:pt x="6820" y="813"/>
                </a:lnTo>
                <a:close/>
                <a:moveTo>
                  <a:pt x="6220" y="701"/>
                </a:moveTo>
                <a:lnTo>
                  <a:pt x="6223" y="680"/>
                </a:lnTo>
                <a:lnTo>
                  <a:pt x="6227" y="659"/>
                </a:lnTo>
                <a:lnTo>
                  <a:pt x="6234" y="638"/>
                </a:lnTo>
                <a:lnTo>
                  <a:pt x="6241" y="616"/>
                </a:lnTo>
                <a:lnTo>
                  <a:pt x="6250" y="594"/>
                </a:lnTo>
                <a:lnTo>
                  <a:pt x="6260" y="573"/>
                </a:lnTo>
                <a:lnTo>
                  <a:pt x="6271" y="553"/>
                </a:lnTo>
                <a:lnTo>
                  <a:pt x="6286" y="533"/>
                </a:lnTo>
                <a:lnTo>
                  <a:pt x="6293" y="524"/>
                </a:lnTo>
                <a:lnTo>
                  <a:pt x="6300" y="515"/>
                </a:lnTo>
                <a:lnTo>
                  <a:pt x="6309" y="507"/>
                </a:lnTo>
                <a:lnTo>
                  <a:pt x="6317" y="499"/>
                </a:lnTo>
                <a:lnTo>
                  <a:pt x="6326" y="492"/>
                </a:lnTo>
                <a:lnTo>
                  <a:pt x="6337" y="484"/>
                </a:lnTo>
                <a:lnTo>
                  <a:pt x="6347" y="477"/>
                </a:lnTo>
                <a:lnTo>
                  <a:pt x="6357" y="471"/>
                </a:lnTo>
                <a:lnTo>
                  <a:pt x="6368" y="466"/>
                </a:lnTo>
                <a:lnTo>
                  <a:pt x="6380" y="461"/>
                </a:lnTo>
                <a:lnTo>
                  <a:pt x="6392" y="457"/>
                </a:lnTo>
                <a:lnTo>
                  <a:pt x="6405" y="454"/>
                </a:lnTo>
                <a:lnTo>
                  <a:pt x="6417" y="451"/>
                </a:lnTo>
                <a:lnTo>
                  <a:pt x="6432" y="449"/>
                </a:lnTo>
                <a:lnTo>
                  <a:pt x="6446" y="448"/>
                </a:lnTo>
                <a:lnTo>
                  <a:pt x="6460" y="447"/>
                </a:lnTo>
                <a:lnTo>
                  <a:pt x="6476" y="448"/>
                </a:lnTo>
                <a:lnTo>
                  <a:pt x="6491" y="449"/>
                </a:lnTo>
                <a:lnTo>
                  <a:pt x="6506" y="451"/>
                </a:lnTo>
                <a:lnTo>
                  <a:pt x="6519" y="454"/>
                </a:lnTo>
                <a:lnTo>
                  <a:pt x="6533" y="458"/>
                </a:lnTo>
                <a:lnTo>
                  <a:pt x="6545" y="462"/>
                </a:lnTo>
                <a:lnTo>
                  <a:pt x="6556" y="467"/>
                </a:lnTo>
                <a:lnTo>
                  <a:pt x="6567" y="473"/>
                </a:lnTo>
                <a:lnTo>
                  <a:pt x="6578" y="479"/>
                </a:lnTo>
                <a:lnTo>
                  <a:pt x="6588" y="487"/>
                </a:lnTo>
                <a:lnTo>
                  <a:pt x="6597" y="494"/>
                </a:lnTo>
                <a:lnTo>
                  <a:pt x="6605" y="501"/>
                </a:lnTo>
                <a:lnTo>
                  <a:pt x="6613" y="510"/>
                </a:lnTo>
                <a:lnTo>
                  <a:pt x="6620" y="518"/>
                </a:lnTo>
                <a:lnTo>
                  <a:pt x="6628" y="527"/>
                </a:lnTo>
                <a:lnTo>
                  <a:pt x="6634" y="537"/>
                </a:lnTo>
                <a:lnTo>
                  <a:pt x="6639" y="547"/>
                </a:lnTo>
                <a:lnTo>
                  <a:pt x="6645" y="557"/>
                </a:lnTo>
                <a:lnTo>
                  <a:pt x="6649" y="566"/>
                </a:lnTo>
                <a:lnTo>
                  <a:pt x="6654" y="577"/>
                </a:lnTo>
                <a:lnTo>
                  <a:pt x="6661" y="598"/>
                </a:lnTo>
                <a:lnTo>
                  <a:pt x="6666" y="619"/>
                </a:lnTo>
                <a:lnTo>
                  <a:pt x="6670" y="641"/>
                </a:lnTo>
                <a:lnTo>
                  <a:pt x="6673" y="661"/>
                </a:lnTo>
                <a:lnTo>
                  <a:pt x="6674" y="682"/>
                </a:lnTo>
                <a:lnTo>
                  <a:pt x="6674" y="701"/>
                </a:lnTo>
                <a:lnTo>
                  <a:pt x="6220" y="701"/>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latin typeface="+mn-lt"/>
            </a:endParaRPr>
          </a:p>
        </p:txBody>
      </p:sp>
      <p:grpSp>
        <p:nvGrpSpPr>
          <p:cNvPr id="66565" name="Group 5"/>
          <p:cNvGrpSpPr>
            <a:grpSpLocks noChangeAspect="1"/>
          </p:cNvGrpSpPr>
          <p:nvPr/>
        </p:nvGrpSpPr>
        <p:grpSpPr bwMode="auto">
          <a:xfrm>
            <a:off x="423863" y="428625"/>
            <a:ext cx="3262312" cy="376238"/>
            <a:chOff x="267" y="270"/>
            <a:chExt cx="2055" cy="237"/>
          </a:xfrm>
        </p:grpSpPr>
        <p:sp>
          <p:nvSpPr>
            <p:cNvPr id="14" name="AutoShape 4"/>
            <p:cNvSpPr>
              <a:spLocks noChangeAspect="1" noChangeArrowheads="1" noTextEdit="1"/>
            </p:cNvSpPr>
            <p:nvPr userDrawn="1"/>
          </p:nvSpPr>
          <p:spPr bwMode="auto">
            <a:xfrm>
              <a:off x="267" y="270"/>
              <a:ext cx="2055" cy="237"/>
            </a:xfrm>
            <a:prstGeom prst="rect">
              <a:avLst/>
            </a:prstGeom>
            <a:noFill/>
            <a:ln w="9525">
              <a:noFill/>
              <a:miter lim="800000"/>
              <a:headEnd/>
              <a:tailEnd/>
            </a:ln>
          </p:spPr>
          <p:txBody>
            <a:bodyPr/>
            <a:lstStyle/>
            <a:p>
              <a:pPr fontAlgn="auto">
                <a:spcBef>
                  <a:spcPts val="0"/>
                </a:spcBef>
                <a:spcAft>
                  <a:spcPts val="0"/>
                </a:spcAft>
                <a:defRPr/>
              </a:pPr>
              <a:endParaRPr lang="en-US" sz="1800" i="0" dirty="0">
                <a:latin typeface="+mn-lt"/>
              </a:endParaRPr>
            </a:p>
          </p:txBody>
        </p:sp>
        <p:sp>
          <p:nvSpPr>
            <p:cNvPr id="15" name="Freeform 6"/>
            <p:cNvSpPr>
              <a:spLocks noEditPoints="1"/>
            </p:cNvSpPr>
            <p:nvPr userDrawn="1"/>
          </p:nvSpPr>
          <p:spPr bwMode="auto">
            <a:xfrm>
              <a:off x="1382" y="270"/>
              <a:ext cx="462" cy="8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latin typeface="+mn-lt"/>
              </a:endParaRPr>
            </a:p>
          </p:txBody>
        </p:sp>
        <p:sp>
          <p:nvSpPr>
            <p:cNvPr id="16" name="Freeform 7"/>
            <p:cNvSpPr>
              <a:spLocks noEditPoints="1"/>
            </p:cNvSpPr>
            <p:nvPr userDrawn="1"/>
          </p:nvSpPr>
          <p:spPr bwMode="auto">
            <a:xfrm>
              <a:off x="617" y="270"/>
              <a:ext cx="737" cy="8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latin typeface="+mn-lt"/>
              </a:endParaRPr>
            </a:p>
          </p:txBody>
        </p:sp>
        <p:sp>
          <p:nvSpPr>
            <p:cNvPr id="17" name="Freeform 8"/>
            <p:cNvSpPr>
              <a:spLocks noEditPoints="1"/>
            </p:cNvSpPr>
            <p:nvPr userDrawn="1"/>
          </p:nvSpPr>
          <p:spPr bwMode="auto">
            <a:xfrm>
              <a:off x="267" y="271"/>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latin typeface="+mn-lt"/>
              </a:endParaRPr>
            </a:p>
          </p:txBody>
        </p:sp>
        <p:sp>
          <p:nvSpPr>
            <p:cNvPr id="18" name="Freeform 9"/>
            <p:cNvSpPr>
              <a:spLocks noEditPoints="1"/>
            </p:cNvSpPr>
            <p:nvPr userDrawn="1"/>
          </p:nvSpPr>
          <p:spPr bwMode="auto">
            <a:xfrm>
              <a:off x="1328" y="402"/>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B4D7F1"/>
            </a:solidFill>
            <a:ln w="9525">
              <a:noFill/>
              <a:round/>
              <a:headEnd/>
              <a:tailEnd/>
            </a:ln>
          </p:spPr>
          <p:txBody>
            <a:bodyPr/>
            <a:lstStyle/>
            <a:p>
              <a:pPr fontAlgn="auto">
                <a:spcBef>
                  <a:spcPts val="0"/>
                </a:spcBef>
                <a:spcAft>
                  <a:spcPts val="0"/>
                </a:spcAft>
                <a:defRPr/>
              </a:pPr>
              <a:endParaRPr lang="en-US" sz="1800" i="0" dirty="0">
                <a:latin typeface="+mn-lt"/>
              </a:endParaRPr>
            </a:p>
          </p:txBody>
        </p:sp>
      </p:grpSp>
      <p:sp>
        <p:nvSpPr>
          <p:cNvPr id="19" name="Freeform 9"/>
          <p:cNvSpPr>
            <a:spLocks noEditPoints="1"/>
          </p:cNvSpPr>
          <p:nvPr/>
        </p:nvSpPr>
        <p:spPr bwMode="auto">
          <a:xfrm>
            <a:off x="8181975" y="425450"/>
            <a:ext cx="485775" cy="423863"/>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latin typeface="+mn-lt"/>
            </a:endParaRPr>
          </a:p>
        </p:txBody>
      </p:sp>
      <p:pic>
        <p:nvPicPr>
          <p:cNvPr id="66567" name="Picture 4" descr="Q:\Repro 2\New guidelines 2011_12\Final 260411\PPT\OLD\050511\WMF\TATA Patter revised.wmf"/>
          <p:cNvPicPr>
            <a:picLocks noChangeAspect="1" noChangeArrowheads="1"/>
          </p:cNvPicPr>
          <p:nvPr/>
        </p:nvPicPr>
        <p:blipFill>
          <a:blip r:embed="rId13" cstate="print"/>
          <a:srcRect/>
          <a:stretch>
            <a:fillRect/>
          </a:stretch>
        </p:blipFill>
        <p:spPr bwMode="auto">
          <a:xfrm>
            <a:off x="0" y="1344613"/>
            <a:ext cx="2462213" cy="1260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0" r:id="rId1"/>
    <p:sldLayoutId id="2147484059" r:id="rId2"/>
    <p:sldLayoutId id="2147484058" r:id="rId3"/>
    <p:sldLayoutId id="2147484057" r:id="rId4"/>
    <p:sldLayoutId id="2147484056" r:id="rId5"/>
    <p:sldLayoutId id="2147484055" r:id="rId6"/>
    <p:sldLayoutId id="2147484054" r:id="rId7"/>
    <p:sldLayoutId id="2147484053" r:id="rId8"/>
    <p:sldLayoutId id="2147484052" r:id="rId9"/>
    <p:sldLayoutId id="2147484051" r:id="rId10"/>
    <p:sldLayoutId id="2147484050" r:id="rId11"/>
  </p:sldLayoutIdLst>
  <p:timing>
    <p:tnLst>
      <p:par>
        <p:cTn id="1" dur="indefinite" restart="never" nodeType="tmRoot"/>
      </p:par>
    </p:tnLst>
  </p:timing>
  <p:txStyles>
    <p:titleStyle>
      <a:lvl1pPr algn="l" rtl="0" eaLnBrk="0" fontAlgn="base" hangingPunct="0">
        <a:spcBef>
          <a:spcPct val="0"/>
        </a:spcBef>
        <a:spcAft>
          <a:spcPct val="0"/>
        </a:spcAft>
        <a:defRPr sz="3000">
          <a:solidFill>
            <a:schemeClr val="bg1"/>
          </a:solidFill>
          <a:latin typeface="+mj-lt"/>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6" cstate="print"/>
          <a:srcRect/>
          <a:stretch>
            <a:fillRect/>
          </a:stretch>
        </p:blipFill>
        <p:spPr bwMode="auto">
          <a:xfrm>
            <a:off x="-28575" y="0"/>
            <a:ext cx="9163050" cy="6848475"/>
          </a:xfrm>
          <a:prstGeom prst="rect">
            <a:avLst/>
          </a:prstGeom>
          <a:noFill/>
          <a:ln w="9525">
            <a:noFill/>
            <a:miter lim="800000"/>
            <a:headEnd/>
            <a:tailEnd/>
          </a:ln>
        </p:spPr>
      </p:pic>
      <p:sp>
        <p:nvSpPr>
          <p:cNvPr id="1027"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188075"/>
            <a:ext cx="2133600" cy="365125"/>
          </a:xfrm>
          <a:prstGeom prst="rect">
            <a:avLst/>
          </a:prstGeom>
        </p:spPr>
        <p:txBody>
          <a:bodyPr vert="horz" lIns="91440" tIns="45720" rIns="91440" bIns="45720" rtlCol="0" anchor="ctr"/>
          <a:lstStyle>
            <a:lvl1pPr algn="r" fontAlgn="auto">
              <a:spcBef>
                <a:spcPts val="0"/>
              </a:spcBef>
              <a:spcAft>
                <a:spcPts val="0"/>
              </a:spcAft>
              <a:defRPr sz="1200" b="0" i="0">
                <a:solidFill>
                  <a:schemeClr val="tx1">
                    <a:tint val="75000"/>
                  </a:schemeClr>
                </a:solidFill>
                <a:latin typeface="+mn-lt"/>
              </a:defRPr>
            </a:lvl1pPr>
          </a:lstStyle>
          <a:p>
            <a:pPr>
              <a:defRPr/>
            </a:pPr>
            <a:fld id="{7BF9B6C7-19EB-411B-9BBC-C946388A926C}" type="slidenum">
              <a:rPr lang="en-US">
                <a:solidFill>
                  <a:prstClr val="black">
                    <a:tint val="75000"/>
                  </a:prstClr>
                </a:solidFill>
              </a:rPr>
              <a:pPr>
                <a:defRPr/>
              </a:pPr>
              <a:t>‹#›</a:t>
            </a:fld>
            <a:endParaRPr lang="en-US" dirty="0">
              <a:solidFill>
                <a:prstClr val="black">
                  <a:tint val="75000"/>
                </a:prstClr>
              </a:solidFill>
            </a:endParaRPr>
          </a:p>
        </p:txBody>
      </p:sp>
      <p:pic>
        <p:nvPicPr>
          <p:cNvPr id="1030" name="Picture 15" descr="Corporate Research Logo"/>
          <p:cNvPicPr>
            <a:picLocks noChangeAspect="1" noChangeArrowheads="1"/>
          </p:cNvPicPr>
          <p:nvPr userDrawn="1"/>
        </p:nvPicPr>
        <p:blipFill>
          <a:blip r:embed="rId7" cstate="print"/>
          <a:srcRect/>
          <a:stretch>
            <a:fillRect/>
          </a:stretch>
        </p:blipFill>
        <p:spPr bwMode="auto">
          <a:xfrm>
            <a:off x="8153400" y="0"/>
            <a:ext cx="990600" cy="762000"/>
          </a:xfrm>
          <a:prstGeom prst="rect">
            <a:avLst/>
          </a:prstGeom>
          <a:noFill/>
          <a:ln w="9525">
            <a:noFill/>
            <a:miter lim="800000"/>
            <a:headEnd/>
            <a:tailEnd/>
          </a:ln>
        </p:spPr>
      </p:pic>
    </p:spTree>
    <p:extLst>
      <p:ext uri="{BB962C8B-B14F-4D97-AF65-F5344CB8AC3E}">
        <p14:creationId xmlns:p14="http://schemas.microsoft.com/office/powerpoint/2010/main" xmlns="" val="2016624966"/>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228600" y="304800"/>
            <a:ext cx="304800" cy="1524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prstClr val="white"/>
              </a:solidFill>
            </a:endParaRPr>
          </a:p>
        </p:txBody>
      </p:sp>
      <p:sp>
        <p:nvSpPr>
          <p:cNvPr id="81" name="Rectangle 80"/>
          <p:cNvSpPr/>
          <p:nvPr/>
        </p:nvSpPr>
        <p:spPr>
          <a:xfrm>
            <a:off x="0" y="0"/>
            <a:ext cx="9144000" cy="762000"/>
          </a:xfrm>
          <a:prstGeom prst="rect">
            <a:avLst/>
          </a:prstGeom>
          <a:gradFill flip="none" rotWithShape="1">
            <a:gsLst>
              <a:gs pos="10000">
                <a:srgbClr val="0067AC"/>
              </a:gs>
              <a:gs pos="100000">
                <a:srgbClr val="56BBED"/>
              </a:gs>
            </a:gsLst>
            <a:lin ang="912000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prstClr val="white"/>
              </a:solidFill>
            </a:endParaRPr>
          </a:p>
        </p:txBody>
      </p:sp>
      <p:sp>
        <p:nvSpPr>
          <p:cNvPr id="1028" name="Title Placeholder 1"/>
          <p:cNvSpPr>
            <a:spLocks noGrp="1"/>
          </p:cNvSpPr>
          <p:nvPr>
            <p:ph type="title"/>
          </p:nvPr>
        </p:nvSpPr>
        <p:spPr bwMode="auto">
          <a:xfrm>
            <a:off x="1295400" y="125413"/>
            <a:ext cx="6934200" cy="487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nvPr>
        </p:nvSpPr>
        <p:spPr bwMode="auto">
          <a:xfrm>
            <a:off x="228600" y="838200"/>
            <a:ext cx="86868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endParaRPr lang="en-US" smtClean="0"/>
          </a:p>
        </p:txBody>
      </p:sp>
      <p:grpSp>
        <p:nvGrpSpPr>
          <p:cNvPr id="1030" name="Group 8"/>
          <p:cNvGrpSpPr>
            <a:grpSpLocks noChangeAspect="1"/>
          </p:cNvGrpSpPr>
          <p:nvPr/>
        </p:nvGrpSpPr>
        <p:grpSpPr bwMode="auto">
          <a:xfrm>
            <a:off x="425450" y="6502400"/>
            <a:ext cx="2422525" cy="279400"/>
            <a:chOff x="240" y="3744"/>
            <a:chExt cx="2055" cy="237"/>
          </a:xfrm>
        </p:grpSpPr>
        <p:sp>
          <p:nvSpPr>
            <p:cNvPr id="76" name="AutoShape 7"/>
            <p:cNvSpPr>
              <a:spLocks noChangeAspect="1" noChangeArrowheads="1" noTextEdit="1"/>
            </p:cNvSpPr>
            <p:nvPr userDrawn="1"/>
          </p:nvSpPr>
          <p:spPr bwMode="auto">
            <a:xfrm>
              <a:off x="240" y="3744"/>
              <a:ext cx="2055" cy="237"/>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77" name="Freeform 9"/>
            <p:cNvSpPr>
              <a:spLocks noEditPoints="1"/>
            </p:cNvSpPr>
            <p:nvPr userDrawn="1"/>
          </p:nvSpPr>
          <p:spPr bwMode="auto">
            <a:xfrm>
              <a:off x="1355" y="3744"/>
              <a:ext cx="462" cy="79"/>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78" name="Freeform 10"/>
            <p:cNvSpPr>
              <a:spLocks noEditPoints="1"/>
            </p:cNvSpPr>
            <p:nvPr userDrawn="1"/>
          </p:nvSpPr>
          <p:spPr bwMode="auto">
            <a:xfrm>
              <a:off x="590" y="3744"/>
              <a:ext cx="737" cy="79"/>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79" name="Freeform 11"/>
            <p:cNvSpPr>
              <a:spLocks noEditPoints="1"/>
            </p:cNvSpPr>
            <p:nvPr userDrawn="1"/>
          </p:nvSpPr>
          <p:spPr bwMode="auto">
            <a:xfrm>
              <a:off x="240" y="3745"/>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4473B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80" name="Freeform 12"/>
            <p:cNvSpPr>
              <a:spLocks noEditPoints="1"/>
            </p:cNvSpPr>
            <p:nvPr userDrawn="1"/>
          </p:nvSpPr>
          <p:spPr bwMode="auto">
            <a:xfrm>
              <a:off x="1301" y="3876"/>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7D99CA"/>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gr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pic>
        <p:nvPicPr>
          <p:cNvPr id="1032" name="Picture 2" descr="Q:\Repro 2\New guidelines 2011_12\Final 260411\PPT\OLD\050511\WMF\text slide pattern_2 boxes_060511.wmf"/>
          <p:cNvPicPr>
            <a:picLocks noChangeAspect="1" noChangeArrowheads="1"/>
          </p:cNvPicPr>
          <p:nvPr/>
        </p:nvPicPr>
        <p:blipFill>
          <a:blip r:embed="rId15" cstate="print"/>
          <a:srcRect/>
          <a:stretch>
            <a:fillRect/>
          </a:stretch>
        </p:blipFill>
        <p:spPr bwMode="auto">
          <a:xfrm>
            <a:off x="0" y="0"/>
            <a:ext cx="1244600" cy="762000"/>
          </a:xfrm>
          <a:prstGeom prst="rect">
            <a:avLst/>
          </a:prstGeom>
          <a:noFill/>
          <a:ln w="9525">
            <a:noFill/>
            <a:miter lim="800000"/>
            <a:headEnd/>
            <a:tailEnd/>
          </a:ln>
        </p:spPr>
      </p:pic>
      <p:pic>
        <p:nvPicPr>
          <p:cNvPr id="1033" name="Picture 2" descr="C:\Documents and Settings\362221\My Documents\TCS\Miscellaneous\Corporate Research Logo.JPG"/>
          <p:cNvPicPr>
            <a:picLocks noChangeAspect="1" noChangeArrowheads="1"/>
          </p:cNvPicPr>
          <p:nvPr/>
        </p:nvPicPr>
        <p:blipFill>
          <a:blip r:embed="rId16" cstate="print"/>
          <a:srcRect/>
          <a:stretch>
            <a:fillRect/>
          </a:stretch>
        </p:blipFill>
        <p:spPr bwMode="auto">
          <a:xfrm>
            <a:off x="8305800" y="0"/>
            <a:ext cx="838200" cy="762000"/>
          </a:xfrm>
          <a:prstGeom prst="rect">
            <a:avLst/>
          </a:prstGeom>
          <a:noFill/>
          <a:ln w="9525">
            <a:noFill/>
            <a:miter lim="800000"/>
            <a:headEnd/>
            <a:tailEnd/>
          </a:ln>
        </p:spPr>
      </p:pic>
      <p:sp>
        <p:nvSpPr>
          <p:cNvPr id="16" name="Slide Number Placeholder 3"/>
          <p:cNvSpPr txBox="1">
            <a:spLocks noGrp="1"/>
          </p:cNvSpPr>
          <p:nvPr/>
        </p:nvSpPr>
        <p:spPr bwMode="auto">
          <a:xfrm>
            <a:off x="4240213" y="6405563"/>
            <a:ext cx="663575" cy="360362"/>
          </a:xfrm>
          <a:prstGeom prst="rect">
            <a:avLst/>
          </a:prstGeom>
          <a:noFill/>
          <a:ln w="9525">
            <a:noFill/>
            <a:miter lim="800000"/>
            <a:headEnd/>
            <a:tailEnd/>
          </a:ln>
        </p:spPr>
        <p:txBody>
          <a:bodyPr lIns="98854" tIns="49427" rIns="98854" bIns="49427" anchor="ctr"/>
          <a:lstStyle/>
          <a:p>
            <a:pPr algn="ctr">
              <a:defRPr/>
            </a:pPr>
            <a:r>
              <a:rPr lang="en-US" sz="1000" i="0" dirty="0">
                <a:solidFill>
                  <a:srgbClr val="4E84C4"/>
                </a:solidFill>
                <a:latin typeface="Arial" pitchFamily="34" charset="0"/>
              </a:rPr>
              <a:t>- </a:t>
            </a:r>
            <a:fld id="{9DC7C7C0-FB84-458B-BC5C-1D23FD7D31F8}" type="slidenum">
              <a:rPr lang="en-US" sz="1000" i="0">
                <a:solidFill>
                  <a:srgbClr val="4E84C4"/>
                </a:solidFill>
                <a:latin typeface="Arial" pitchFamily="34" charset="0"/>
              </a:rPr>
              <a:pPr algn="ctr">
                <a:defRPr/>
              </a:pPr>
              <a:t>‹#›</a:t>
            </a:fld>
            <a:r>
              <a:rPr lang="en-US" sz="1000" i="0" dirty="0">
                <a:solidFill>
                  <a:srgbClr val="4E84C4"/>
                </a:solidFill>
                <a:latin typeface="Arial" pitchFamily="34" charset="0"/>
              </a:rPr>
              <a:t> -</a:t>
            </a:r>
          </a:p>
        </p:txBody>
      </p:sp>
    </p:spTree>
    <p:extLst>
      <p:ext uri="{BB962C8B-B14F-4D97-AF65-F5344CB8AC3E}">
        <p14:creationId xmlns:p14="http://schemas.microsoft.com/office/powerpoint/2010/main" xmlns="" val="4188473268"/>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Lst>
  <p:transition>
    <p:fade/>
  </p:transition>
  <p:hf hdr="0" ftr="0" dt="0"/>
  <p:txStyles>
    <p:titleStyle>
      <a:lvl1pPr algn="l" rtl="0" eaLnBrk="0" fontAlgn="base" hangingPunct="0">
        <a:spcBef>
          <a:spcPct val="0"/>
        </a:spcBef>
        <a:spcAft>
          <a:spcPct val="0"/>
        </a:spcAft>
        <a:defRPr sz="2200" b="1" kern="1200">
          <a:solidFill>
            <a:schemeClr val="bg1"/>
          </a:solidFill>
          <a:latin typeface="Myriad Pro" pitchFamily="34" charset="0"/>
          <a:ea typeface="+mj-ea"/>
          <a:cs typeface="+mj-cs"/>
        </a:defRPr>
      </a:lvl1pPr>
      <a:lvl2pPr algn="l" rtl="0" eaLnBrk="0" fontAlgn="base" hangingPunct="0">
        <a:spcBef>
          <a:spcPct val="0"/>
        </a:spcBef>
        <a:spcAft>
          <a:spcPct val="0"/>
        </a:spcAft>
        <a:defRPr sz="2200" b="1">
          <a:solidFill>
            <a:schemeClr val="bg1"/>
          </a:solidFill>
          <a:latin typeface="Myriad Pro"/>
        </a:defRPr>
      </a:lvl2pPr>
      <a:lvl3pPr algn="l" rtl="0" eaLnBrk="0" fontAlgn="base" hangingPunct="0">
        <a:spcBef>
          <a:spcPct val="0"/>
        </a:spcBef>
        <a:spcAft>
          <a:spcPct val="0"/>
        </a:spcAft>
        <a:defRPr sz="2200" b="1">
          <a:solidFill>
            <a:schemeClr val="bg1"/>
          </a:solidFill>
          <a:latin typeface="Myriad Pro"/>
        </a:defRPr>
      </a:lvl3pPr>
      <a:lvl4pPr algn="l" rtl="0" eaLnBrk="0" fontAlgn="base" hangingPunct="0">
        <a:spcBef>
          <a:spcPct val="0"/>
        </a:spcBef>
        <a:spcAft>
          <a:spcPct val="0"/>
        </a:spcAft>
        <a:defRPr sz="2200" b="1">
          <a:solidFill>
            <a:schemeClr val="bg1"/>
          </a:solidFill>
          <a:latin typeface="Myriad Pro"/>
        </a:defRPr>
      </a:lvl4pPr>
      <a:lvl5pPr algn="l" rtl="0" eaLnBrk="0" fontAlgn="base" hangingPunct="0">
        <a:spcBef>
          <a:spcPct val="0"/>
        </a:spcBef>
        <a:spcAft>
          <a:spcPct val="0"/>
        </a:spcAft>
        <a:defRPr sz="2200" b="1">
          <a:solidFill>
            <a:schemeClr val="bg1"/>
          </a:solidFill>
          <a:latin typeface="Myriad Pro"/>
        </a:defRPr>
      </a:lvl5pPr>
      <a:lvl6pPr marL="457200" algn="l" rtl="0" fontAlgn="base">
        <a:spcBef>
          <a:spcPct val="0"/>
        </a:spcBef>
        <a:spcAft>
          <a:spcPct val="0"/>
        </a:spcAft>
        <a:defRPr sz="2200" b="1">
          <a:solidFill>
            <a:schemeClr val="bg1"/>
          </a:solidFill>
          <a:latin typeface="Myriad Pro"/>
        </a:defRPr>
      </a:lvl6pPr>
      <a:lvl7pPr marL="914400" algn="l" rtl="0" fontAlgn="base">
        <a:spcBef>
          <a:spcPct val="0"/>
        </a:spcBef>
        <a:spcAft>
          <a:spcPct val="0"/>
        </a:spcAft>
        <a:defRPr sz="2200" b="1">
          <a:solidFill>
            <a:schemeClr val="bg1"/>
          </a:solidFill>
          <a:latin typeface="Myriad Pro"/>
        </a:defRPr>
      </a:lvl7pPr>
      <a:lvl8pPr marL="1371600" algn="l" rtl="0" fontAlgn="base">
        <a:spcBef>
          <a:spcPct val="0"/>
        </a:spcBef>
        <a:spcAft>
          <a:spcPct val="0"/>
        </a:spcAft>
        <a:defRPr sz="2200" b="1">
          <a:solidFill>
            <a:schemeClr val="bg1"/>
          </a:solidFill>
          <a:latin typeface="Myriad Pro"/>
        </a:defRPr>
      </a:lvl8pPr>
      <a:lvl9pPr marL="1828800" algn="l" rtl="0" fontAlgn="base">
        <a:spcBef>
          <a:spcPct val="0"/>
        </a:spcBef>
        <a:spcAft>
          <a:spcPct val="0"/>
        </a:spcAft>
        <a:defRPr sz="2200" b="1">
          <a:solidFill>
            <a:schemeClr val="bg1"/>
          </a:solidFill>
          <a:latin typeface="Myriad Pro"/>
        </a:defRPr>
      </a:lvl9pPr>
    </p:titleStyle>
    <p:bodyStyle>
      <a:lvl1pPr marL="342900" indent="-342900" algn="l" rtl="0" eaLnBrk="0" fontAlgn="base" hangingPunct="0">
        <a:spcBef>
          <a:spcPct val="20000"/>
        </a:spcBef>
        <a:spcAft>
          <a:spcPct val="0"/>
        </a:spcAft>
        <a:buClr>
          <a:srgbClr val="4E84C4"/>
        </a:buClr>
        <a:buFont typeface="Wingdings" pitchFamily="2" charset="2"/>
        <a:buChar char="§"/>
        <a:defRPr sz="3200" kern="1200">
          <a:solidFill>
            <a:schemeClr val="tx1"/>
          </a:solidFill>
          <a:latin typeface="Myriad Pro" pitchFamily="34" charset="0"/>
          <a:ea typeface="+mn-ea"/>
          <a:cs typeface="+mn-cs"/>
        </a:defRPr>
      </a:lvl1pPr>
      <a:lvl2pPr marL="742950" indent="-285750" algn="l" rtl="0" eaLnBrk="0" fontAlgn="base" hangingPunct="0">
        <a:spcBef>
          <a:spcPct val="20000"/>
        </a:spcBef>
        <a:spcAft>
          <a:spcPct val="0"/>
        </a:spcAft>
        <a:buClr>
          <a:srgbClr val="4E84C4"/>
        </a:buClr>
        <a:buFont typeface="Myriad Pro"/>
        <a:buChar char="–"/>
        <a:defRPr sz="1600" kern="1200">
          <a:solidFill>
            <a:schemeClr val="tx1"/>
          </a:solidFill>
          <a:latin typeface="Myriad Pro" pitchFamily="34" charset="0"/>
          <a:ea typeface="+mn-ea"/>
          <a:cs typeface="+mn-cs"/>
        </a:defRPr>
      </a:lvl2pPr>
      <a:lvl3pPr marL="1143000" indent="-228600" algn="l" rtl="0" eaLnBrk="0" fontAlgn="base" hangingPunct="0">
        <a:spcBef>
          <a:spcPct val="20000"/>
        </a:spcBef>
        <a:spcAft>
          <a:spcPct val="0"/>
        </a:spcAft>
        <a:buClr>
          <a:srgbClr val="4E84C4"/>
        </a:buClr>
        <a:buFont typeface="Courier New" pitchFamily="49" charset="0"/>
        <a:buChar char="o"/>
        <a:defRPr sz="1400" kern="1200">
          <a:solidFill>
            <a:schemeClr val="tx1"/>
          </a:solidFill>
          <a:latin typeface="Myriad Pro" pitchFamily="34" charset="0"/>
          <a:ea typeface="+mn-ea"/>
          <a:cs typeface="+mn-cs"/>
        </a:defRPr>
      </a:lvl3pPr>
      <a:lvl4pPr marL="1600200" indent="-228600" algn="l" rtl="0" eaLnBrk="0" fontAlgn="base" hangingPunct="0">
        <a:spcBef>
          <a:spcPct val="20000"/>
        </a:spcBef>
        <a:spcAft>
          <a:spcPct val="0"/>
        </a:spcAft>
        <a:buClr>
          <a:srgbClr val="4E84C4"/>
        </a:buClr>
        <a:buFont typeface="Arial" pitchFamily="34" charset="0"/>
        <a:buChar char="•"/>
        <a:defRPr sz="2000" kern="1200">
          <a:solidFill>
            <a:schemeClr val="tx1"/>
          </a:solidFill>
          <a:latin typeface="Myriad Pro" pitchFamily="34" charset="0"/>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6" cstate="print"/>
          <a:srcRect/>
          <a:stretch>
            <a:fillRect/>
          </a:stretch>
        </p:blipFill>
        <p:spPr bwMode="auto">
          <a:xfrm>
            <a:off x="-28575" y="0"/>
            <a:ext cx="9163050" cy="6848475"/>
          </a:xfrm>
          <a:prstGeom prst="rect">
            <a:avLst/>
          </a:prstGeom>
          <a:noFill/>
          <a:ln w="9525">
            <a:noFill/>
            <a:miter lim="800000"/>
            <a:headEnd/>
            <a:tailEnd/>
          </a:ln>
        </p:spPr>
      </p:pic>
      <p:sp>
        <p:nvSpPr>
          <p:cNvPr id="1027"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65125" y="904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6553200" y="6188075"/>
            <a:ext cx="2133600" cy="365125"/>
          </a:xfrm>
          <a:prstGeom prst="rect">
            <a:avLst/>
          </a:prstGeom>
        </p:spPr>
        <p:txBody>
          <a:bodyPr vert="horz" lIns="91440" tIns="45720" rIns="91440" bIns="45720" rtlCol="0" anchor="ctr"/>
          <a:lstStyle>
            <a:lvl1pPr algn="r" fontAlgn="auto">
              <a:spcBef>
                <a:spcPts val="0"/>
              </a:spcBef>
              <a:spcAft>
                <a:spcPts val="0"/>
              </a:spcAft>
              <a:defRPr sz="1200" b="0" i="0">
                <a:solidFill>
                  <a:schemeClr val="tx1">
                    <a:tint val="75000"/>
                  </a:schemeClr>
                </a:solidFill>
                <a:latin typeface="+mn-lt"/>
              </a:defRPr>
            </a:lvl1pPr>
          </a:lstStyle>
          <a:p>
            <a:pPr>
              <a:defRPr/>
            </a:pPr>
            <a:fld id="{7BF9B6C7-19EB-411B-9BBC-C946388A926C}" type="slidenum">
              <a:rPr lang="en-US">
                <a:solidFill>
                  <a:prstClr val="black">
                    <a:tint val="75000"/>
                  </a:prstClr>
                </a:solidFill>
              </a:rPr>
              <a:pPr>
                <a:defRPr/>
              </a:pPr>
              <a:t>‹#›</a:t>
            </a:fld>
            <a:endParaRPr lang="en-US" dirty="0">
              <a:solidFill>
                <a:prstClr val="black">
                  <a:tint val="75000"/>
                </a:prstClr>
              </a:solidFill>
            </a:endParaRPr>
          </a:p>
        </p:txBody>
      </p:sp>
      <p:pic>
        <p:nvPicPr>
          <p:cNvPr id="1030" name="Picture 15" descr="Corporate Research Logo"/>
          <p:cNvPicPr>
            <a:picLocks noChangeAspect="1" noChangeArrowheads="1"/>
          </p:cNvPicPr>
          <p:nvPr userDrawn="1"/>
        </p:nvPicPr>
        <p:blipFill>
          <a:blip r:embed="rId7" cstate="print"/>
          <a:srcRect/>
          <a:stretch>
            <a:fillRect/>
          </a:stretch>
        </p:blipFill>
        <p:spPr bwMode="auto">
          <a:xfrm>
            <a:off x="8153400" y="0"/>
            <a:ext cx="990600" cy="762000"/>
          </a:xfrm>
          <a:prstGeom prst="rect">
            <a:avLst/>
          </a:prstGeom>
          <a:noFill/>
          <a:ln w="9525">
            <a:noFill/>
            <a:miter lim="800000"/>
            <a:headEnd/>
            <a:tailEnd/>
          </a:ln>
        </p:spPr>
      </p:pic>
    </p:spTree>
    <p:extLst>
      <p:ext uri="{BB962C8B-B14F-4D97-AF65-F5344CB8AC3E}">
        <p14:creationId xmlns:p14="http://schemas.microsoft.com/office/powerpoint/2010/main" xmlns="" val="2768622530"/>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itle Placeholder 1"/>
          <p:cNvSpPr>
            <a:spLocks noGrp="1"/>
          </p:cNvSpPr>
          <p:nvPr>
            <p:ph type="title"/>
          </p:nvPr>
        </p:nvSpPr>
        <p:spPr bwMode="auto">
          <a:xfrm>
            <a:off x="1279525" y="66675"/>
            <a:ext cx="7467600"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466725" y="917575"/>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pic>
        <p:nvPicPr>
          <p:cNvPr id="2053" name="Picture 15" descr="Corporate Research Logo"/>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53400" y="0"/>
            <a:ext cx="990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77768705"/>
      </p:ext>
    </p:extLst>
  </p:cSld>
  <p:clrMap bg1="lt1" tx1="dk1" bg2="lt2" tx2="dk2" accent1="accent1" accent2="accent2" accent3="accent3" accent4="accent4" accent5="accent5" accent6="accent6" hlink="hlink" folHlink="folHlink"/>
  <p:sldLayoutIdLst>
    <p:sldLayoutId id="2147484089" r:id="rId1"/>
    <p:sldLayoutId id="2147484090"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eaLnBrk="1" fontAlgn="base" hangingPunct="1">
        <a:spcBef>
          <a:spcPct val="0"/>
        </a:spcBef>
        <a:spcAft>
          <a:spcPct val="0"/>
        </a:spcAft>
        <a:defRPr sz="2800">
          <a:solidFill>
            <a:schemeClr val="bg1"/>
          </a:solidFill>
          <a:latin typeface="Myriad Pro"/>
        </a:defRPr>
      </a:lvl6pPr>
      <a:lvl7pPr marL="914400" algn="ctr" rtl="0" eaLnBrk="1" fontAlgn="base" hangingPunct="1">
        <a:spcBef>
          <a:spcPct val="0"/>
        </a:spcBef>
        <a:spcAft>
          <a:spcPct val="0"/>
        </a:spcAft>
        <a:defRPr sz="2800">
          <a:solidFill>
            <a:schemeClr val="bg1"/>
          </a:solidFill>
          <a:latin typeface="Myriad Pro"/>
        </a:defRPr>
      </a:lvl7pPr>
      <a:lvl8pPr marL="1371600" algn="ctr" rtl="0" eaLnBrk="1" fontAlgn="base" hangingPunct="1">
        <a:spcBef>
          <a:spcPct val="0"/>
        </a:spcBef>
        <a:spcAft>
          <a:spcPct val="0"/>
        </a:spcAft>
        <a:defRPr sz="2800">
          <a:solidFill>
            <a:schemeClr val="bg1"/>
          </a:solidFill>
          <a:latin typeface="Myriad Pro"/>
        </a:defRPr>
      </a:lvl8pPr>
      <a:lvl9pPr marL="1828800" algn="ctr" rtl="0" eaLnBrk="1" fontAlgn="base" hangingPunct="1">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000000"/>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l="19376" t="20410" r="5469" b="9375"/>
          <a:stretch>
            <a:fillRect/>
          </a:stretch>
        </p:blipFill>
        <p:spPr bwMode="auto">
          <a:xfrm>
            <a:off x="-28575" y="0"/>
            <a:ext cx="9163050" cy="684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itle Placeholder 1"/>
          <p:cNvSpPr>
            <a:spLocks noGrp="1"/>
          </p:cNvSpPr>
          <p:nvPr>
            <p:ph type="title"/>
          </p:nvPr>
        </p:nvSpPr>
        <p:spPr bwMode="auto">
          <a:xfrm>
            <a:off x="1279525" y="66675"/>
            <a:ext cx="7467600"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Text Placeholder 2"/>
          <p:cNvSpPr>
            <a:spLocks noGrp="1"/>
          </p:cNvSpPr>
          <p:nvPr>
            <p:ph type="body" idx="1"/>
          </p:nvPr>
        </p:nvSpPr>
        <p:spPr bwMode="auto">
          <a:xfrm>
            <a:off x="466725" y="917575"/>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pic>
        <p:nvPicPr>
          <p:cNvPr id="2053" name="Picture 15" descr="Corporate Research Logo"/>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53400" y="0"/>
            <a:ext cx="990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93621037"/>
      </p:ext>
    </p:extLst>
  </p:cSld>
  <p:clrMap bg1="lt1" tx1="dk1" bg2="lt2" tx2="dk2" accent1="accent1" accent2="accent2" accent3="accent3" accent4="accent4" accent5="accent5" accent6="accent6" hlink="hlink" folHlink="folHlink"/>
  <p:sldLayoutIdLst>
    <p:sldLayoutId id="2147484093" r:id="rId1"/>
    <p:sldLayoutId id="2147484094"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eaLnBrk="1" fontAlgn="base" hangingPunct="1">
        <a:spcBef>
          <a:spcPct val="0"/>
        </a:spcBef>
        <a:spcAft>
          <a:spcPct val="0"/>
        </a:spcAft>
        <a:defRPr sz="2800">
          <a:solidFill>
            <a:schemeClr val="bg1"/>
          </a:solidFill>
          <a:latin typeface="Myriad Pro"/>
        </a:defRPr>
      </a:lvl6pPr>
      <a:lvl7pPr marL="914400" algn="ctr" rtl="0" eaLnBrk="1" fontAlgn="base" hangingPunct="1">
        <a:spcBef>
          <a:spcPct val="0"/>
        </a:spcBef>
        <a:spcAft>
          <a:spcPct val="0"/>
        </a:spcAft>
        <a:defRPr sz="2800">
          <a:solidFill>
            <a:schemeClr val="bg1"/>
          </a:solidFill>
          <a:latin typeface="Myriad Pro"/>
        </a:defRPr>
      </a:lvl7pPr>
      <a:lvl8pPr marL="1371600" algn="ctr" rtl="0" eaLnBrk="1" fontAlgn="base" hangingPunct="1">
        <a:spcBef>
          <a:spcPct val="0"/>
        </a:spcBef>
        <a:spcAft>
          <a:spcPct val="0"/>
        </a:spcAft>
        <a:defRPr sz="2800">
          <a:solidFill>
            <a:schemeClr val="bg1"/>
          </a:solidFill>
          <a:latin typeface="Myriad Pro"/>
        </a:defRPr>
      </a:lvl8pPr>
      <a:lvl9pPr marL="1828800" algn="ctr" rtl="0" eaLnBrk="1" fontAlgn="base" hangingPunct="1">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000000"/>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4" cstate="print"/>
          <a:srcRect/>
          <a:stretch>
            <a:fillRect/>
          </a:stretch>
        </p:blipFill>
        <p:spPr bwMode="auto">
          <a:xfrm>
            <a:off x="-28575" y="0"/>
            <a:ext cx="9163050" cy="6848475"/>
          </a:xfrm>
          <a:prstGeom prst="rect">
            <a:avLst/>
          </a:prstGeom>
          <a:noFill/>
          <a:ln w="9525">
            <a:noFill/>
            <a:miter lim="800000"/>
            <a:headEnd/>
            <a:tailEnd/>
          </a:ln>
        </p:spPr>
      </p:pic>
      <p:sp>
        <p:nvSpPr>
          <p:cNvPr id="13315"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6" name="Text Placeholder 2"/>
          <p:cNvSpPr>
            <a:spLocks noGrp="1"/>
          </p:cNvSpPr>
          <p:nvPr>
            <p:ph type="body" idx="1"/>
          </p:nvPr>
        </p:nvSpPr>
        <p:spPr bwMode="auto">
          <a:xfrm>
            <a:off x="466725" y="9175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pic>
        <p:nvPicPr>
          <p:cNvPr id="13317" name="Picture 15" descr="Corporate Research Logo"/>
          <p:cNvPicPr>
            <a:picLocks noChangeAspect="1" noChangeArrowheads="1"/>
          </p:cNvPicPr>
          <p:nvPr/>
        </p:nvPicPr>
        <p:blipFill>
          <a:blip r:embed="rId5" cstate="print"/>
          <a:srcRect/>
          <a:stretch>
            <a:fillRect/>
          </a:stretch>
        </p:blipFill>
        <p:spPr bwMode="auto">
          <a:xfrm>
            <a:off x="8153400" y="0"/>
            <a:ext cx="990600" cy="762000"/>
          </a:xfrm>
          <a:prstGeom prst="rect">
            <a:avLst/>
          </a:prstGeom>
          <a:noFill/>
          <a:ln w="9525">
            <a:noFill/>
            <a:miter lim="800000"/>
            <a:headEnd/>
            <a:tailEnd/>
          </a:ln>
        </p:spPr>
      </p:pic>
    </p:spTree>
    <p:extLst>
      <p:ext uri="{BB962C8B-B14F-4D97-AF65-F5344CB8AC3E}">
        <p14:creationId xmlns:p14="http://schemas.microsoft.com/office/powerpoint/2010/main" xmlns="" val="3926898046"/>
      </p:ext>
    </p:extLst>
  </p:cSld>
  <p:clrMap bg1="lt1" tx1="dk1" bg2="lt2" tx2="dk2" accent1="accent1" accent2="accent2" accent3="accent3" accent4="accent4" accent5="accent5" accent6="accent6" hlink="hlink" folHlink="folHlink"/>
  <p:sldLayoutIdLst>
    <p:sldLayoutId id="2147484096" r:id="rId1"/>
    <p:sldLayoutId id="2147484097"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2800" kern="1200" dirty="0">
          <a:solidFill>
            <a:schemeClr val="bg1"/>
          </a:solidFill>
          <a:latin typeface="Myriad Pro" pitchFamily="34" charset="0"/>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eaLnBrk="1" fontAlgn="base" hangingPunct="1">
        <a:spcBef>
          <a:spcPct val="0"/>
        </a:spcBef>
        <a:spcAft>
          <a:spcPct val="0"/>
        </a:spcAft>
        <a:defRPr sz="2800">
          <a:solidFill>
            <a:schemeClr val="bg1"/>
          </a:solidFill>
          <a:latin typeface="Myriad Pro"/>
        </a:defRPr>
      </a:lvl6pPr>
      <a:lvl7pPr marL="914400" algn="ctr" rtl="0" eaLnBrk="1" fontAlgn="base" hangingPunct="1">
        <a:spcBef>
          <a:spcPct val="0"/>
        </a:spcBef>
        <a:spcAft>
          <a:spcPct val="0"/>
        </a:spcAft>
        <a:defRPr sz="2800">
          <a:solidFill>
            <a:schemeClr val="bg1"/>
          </a:solidFill>
          <a:latin typeface="Myriad Pro"/>
        </a:defRPr>
      </a:lvl7pPr>
      <a:lvl8pPr marL="1371600" algn="ctr" rtl="0" eaLnBrk="1" fontAlgn="base" hangingPunct="1">
        <a:spcBef>
          <a:spcPct val="0"/>
        </a:spcBef>
        <a:spcAft>
          <a:spcPct val="0"/>
        </a:spcAft>
        <a:defRPr sz="2800">
          <a:solidFill>
            <a:schemeClr val="bg1"/>
          </a:solidFill>
          <a:latin typeface="Myriad Pro"/>
        </a:defRPr>
      </a:lvl8pPr>
      <a:lvl9pPr marL="1828800" algn="ctr" rtl="0" eaLnBrk="1" fontAlgn="base" hangingPunct="1">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lang="en-US" sz="2200" kern="1200" dirty="0">
          <a:solidFill>
            <a:srgbClr val="000000"/>
          </a:solidFill>
          <a:latin typeface="Myriad Pro"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eaLnBrk="0" fontAlgn="base" hangingPunct="0">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67AC"/>
            </a:gs>
            <a:gs pos="10001">
              <a:srgbClr val="0067AC"/>
            </a:gs>
            <a:gs pos="100000">
              <a:srgbClr val="56BBED"/>
            </a:gs>
          </a:gsLst>
          <a:lin ang="9120000"/>
        </a:gradFill>
        <a:effectLst/>
      </p:bgPr>
    </p:bg>
    <p:spTree>
      <p:nvGrpSpPr>
        <p:cNvPr id="1" name=""/>
        <p:cNvGrpSpPr/>
        <p:nvPr/>
      </p:nvGrpSpPr>
      <p:grpSpPr>
        <a:xfrm>
          <a:off x="0" y="0"/>
          <a:ext cx="0" cy="0"/>
          <a:chOff x="0" y="0"/>
          <a:chExt cx="0" cy="0"/>
        </a:xfrm>
      </p:grpSpPr>
      <p:sp>
        <p:nvSpPr>
          <p:cNvPr id="6" name="TextBox 5"/>
          <p:cNvSpPr txBox="1"/>
          <p:nvPr/>
        </p:nvSpPr>
        <p:spPr>
          <a:xfrm>
            <a:off x="495300" y="2933700"/>
            <a:ext cx="8077200" cy="554038"/>
          </a:xfrm>
          <a:prstGeom prst="rect">
            <a:avLst/>
          </a:prstGeom>
          <a:noFill/>
        </p:spPr>
        <p:txBody>
          <a:bodyPr/>
          <a:lstStyle/>
          <a:p>
            <a:pPr fontAlgn="auto">
              <a:spcAft>
                <a:spcPts val="0"/>
              </a:spcAft>
              <a:defRPr/>
            </a:pPr>
            <a:r>
              <a:rPr lang="en-US" sz="3000" i="0" dirty="0">
                <a:solidFill>
                  <a:srgbClr val="FFFFFF"/>
                </a:solidFill>
                <a:latin typeface="Myriad Pro" pitchFamily="34" charset="0"/>
              </a:rPr>
              <a:t>Thank You</a:t>
            </a:r>
          </a:p>
        </p:txBody>
      </p:sp>
      <p:sp>
        <p:nvSpPr>
          <p:cNvPr id="7" name="Rectangle 56"/>
          <p:cNvSpPr>
            <a:spLocks noChangeArrowheads="1"/>
          </p:cNvSpPr>
          <p:nvPr/>
        </p:nvSpPr>
        <p:spPr bwMode="auto">
          <a:xfrm>
            <a:off x="0" y="1976438"/>
            <a:ext cx="9144000" cy="847725"/>
          </a:xfrm>
          <a:prstGeom prst="rect">
            <a:avLst/>
          </a:prstGeom>
          <a:solidFill>
            <a:srgbClr val="0067AC"/>
          </a:solid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62" name="Freeform 6"/>
          <p:cNvSpPr>
            <a:spLocks noChangeAspect="1" noEditPoints="1"/>
          </p:cNvSpPr>
          <p:nvPr/>
        </p:nvSpPr>
        <p:spPr bwMode="auto">
          <a:xfrm>
            <a:off x="425451" y="5899150"/>
            <a:ext cx="1370013" cy="579438"/>
          </a:xfrm>
          <a:custGeom>
            <a:avLst/>
            <a:gdLst/>
            <a:ahLst/>
            <a:cxnLst>
              <a:cxn ang="0">
                <a:pos x="7259" y="452"/>
              </a:cxn>
              <a:cxn ang="0">
                <a:pos x="7360" y="1038"/>
              </a:cxn>
              <a:cxn ang="0">
                <a:pos x="8402" y="4682"/>
              </a:cxn>
              <a:cxn ang="0">
                <a:pos x="236" y="4403"/>
              </a:cxn>
              <a:cxn ang="0">
                <a:pos x="650" y="5315"/>
              </a:cxn>
              <a:cxn ang="0">
                <a:pos x="10" y="4582"/>
              </a:cxn>
              <a:cxn ang="0">
                <a:pos x="1283" y="4446"/>
              </a:cxn>
              <a:cxn ang="0">
                <a:pos x="2443" y="5310"/>
              </a:cxn>
              <a:cxn ang="0">
                <a:pos x="3347" y="4997"/>
              </a:cxn>
              <a:cxn ang="0">
                <a:pos x="2829" y="4604"/>
              </a:cxn>
              <a:cxn ang="0">
                <a:pos x="3682" y="5037"/>
              </a:cxn>
              <a:cxn ang="0">
                <a:pos x="4038" y="5169"/>
              </a:cxn>
              <a:cxn ang="0">
                <a:pos x="3681" y="4495"/>
              </a:cxn>
              <a:cxn ang="0">
                <a:pos x="4750" y="5150"/>
              </a:cxn>
              <a:cxn ang="0">
                <a:pos x="5715" y="4659"/>
              </a:cxn>
              <a:cxn ang="0">
                <a:pos x="6165" y="4876"/>
              </a:cxn>
              <a:cxn ang="0">
                <a:pos x="6032" y="5043"/>
              </a:cxn>
              <a:cxn ang="0">
                <a:pos x="6847" y="4187"/>
              </a:cxn>
              <a:cxn ang="0">
                <a:pos x="7892" y="4489"/>
              </a:cxn>
              <a:cxn ang="0">
                <a:pos x="8285" y="4592"/>
              </a:cxn>
              <a:cxn ang="0">
                <a:pos x="8666" y="5541"/>
              </a:cxn>
              <a:cxn ang="0">
                <a:pos x="13212" y="3247"/>
              </a:cxn>
              <a:cxn ang="0">
                <a:pos x="13278" y="2370"/>
              </a:cxn>
              <a:cxn ang="0">
                <a:pos x="13024" y="3129"/>
              </a:cxn>
              <a:cxn ang="0">
                <a:pos x="12368" y="2361"/>
              </a:cxn>
              <a:cxn ang="0">
                <a:pos x="11439" y="2374"/>
              </a:cxn>
              <a:cxn ang="0">
                <a:pos x="11126" y="3037"/>
              </a:cxn>
              <a:cxn ang="0">
                <a:pos x="11500" y="3058"/>
              </a:cxn>
              <a:cxn ang="0">
                <a:pos x="9999" y="2223"/>
              </a:cxn>
              <a:cxn ang="0">
                <a:pos x="9416" y="3111"/>
              </a:cxn>
              <a:cxn ang="0">
                <a:pos x="9705" y="3100"/>
              </a:cxn>
              <a:cxn ang="0">
                <a:pos x="7685" y="2454"/>
              </a:cxn>
              <a:cxn ang="0">
                <a:pos x="7705" y="2691"/>
              </a:cxn>
              <a:cxn ang="0">
                <a:pos x="6679" y="3195"/>
              </a:cxn>
              <a:cxn ang="0">
                <a:pos x="6833" y="2332"/>
              </a:cxn>
              <a:cxn ang="0">
                <a:pos x="6694" y="2451"/>
              </a:cxn>
              <a:cxn ang="0">
                <a:pos x="5759" y="3255"/>
              </a:cxn>
              <a:cxn ang="0">
                <a:pos x="6012" y="2502"/>
              </a:cxn>
              <a:cxn ang="0">
                <a:pos x="5888" y="3131"/>
              </a:cxn>
              <a:cxn ang="0">
                <a:pos x="5040" y="2594"/>
              </a:cxn>
              <a:cxn ang="0">
                <a:pos x="5206" y="2897"/>
              </a:cxn>
              <a:cxn ang="0">
                <a:pos x="4096" y="2480"/>
              </a:cxn>
              <a:cxn ang="0">
                <a:pos x="4195" y="3046"/>
              </a:cxn>
              <a:cxn ang="0">
                <a:pos x="3391" y="2493"/>
              </a:cxn>
              <a:cxn ang="0">
                <a:pos x="3051" y="2613"/>
              </a:cxn>
              <a:cxn ang="0">
                <a:pos x="2204" y="3250"/>
              </a:cxn>
              <a:cxn ang="0">
                <a:pos x="2314" y="2376"/>
              </a:cxn>
              <a:cxn ang="0">
                <a:pos x="2061" y="3135"/>
              </a:cxn>
              <a:cxn ang="0">
                <a:pos x="1221" y="3258"/>
              </a:cxn>
              <a:cxn ang="0">
                <a:pos x="634" y="2660"/>
              </a:cxn>
              <a:cxn ang="0">
                <a:pos x="576" y="2816"/>
              </a:cxn>
              <a:cxn ang="0">
                <a:pos x="447" y="2517"/>
              </a:cxn>
              <a:cxn ang="0">
                <a:pos x="2295" y="708"/>
              </a:cxn>
              <a:cxn ang="0">
                <a:pos x="1842" y="37"/>
              </a:cxn>
              <a:cxn ang="0">
                <a:pos x="2045" y="1088"/>
              </a:cxn>
              <a:cxn ang="0">
                <a:pos x="2501" y="799"/>
              </a:cxn>
              <a:cxn ang="0">
                <a:pos x="2657" y="680"/>
              </a:cxn>
              <a:cxn ang="0">
                <a:pos x="3723" y="364"/>
              </a:cxn>
              <a:cxn ang="0">
                <a:pos x="4978" y="22"/>
              </a:cxn>
              <a:cxn ang="0">
                <a:pos x="5529" y="545"/>
              </a:cxn>
              <a:cxn ang="0">
                <a:pos x="5535" y="1200"/>
              </a:cxn>
              <a:cxn ang="0">
                <a:pos x="6070" y="846"/>
              </a:cxn>
              <a:cxn ang="0">
                <a:pos x="6234" y="638"/>
              </a:cxn>
            </a:cxnLst>
            <a:rect l="0" t="0" r="r" b="b"/>
            <a:pathLst>
              <a:path w="13427" h="5676">
                <a:moveTo>
                  <a:pt x="6960" y="1172"/>
                </a:moveTo>
                <a:lnTo>
                  <a:pt x="6985" y="1184"/>
                </a:lnTo>
                <a:lnTo>
                  <a:pt x="7010" y="1196"/>
                </a:lnTo>
                <a:lnTo>
                  <a:pt x="7039" y="1206"/>
                </a:lnTo>
                <a:lnTo>
                  <a:pt x="7068" y="1215"/>
                </a:lnTo>
                <a:lnTo>
                  <a:pt x="7100" y="1223"/>
                </a:lnTo>
                <a:lnTo>
                  <a:pt x="7133" y="1228"/>
                </a:lnTo>
                <a:lnTo>
                  <a:pt x="7150" y="1230"/>
                </a:lnTo>
                <a:lnTo>
                  <a:pt x="7167" y="1231"/>
                </a:lnTo>
                <a:lnTo>
                  <a:pt x="7185" y="1232"/>
                </a:lnTo>
                <a:lnTo>
                  <a:pt x="7202" y="1232"/>
                </a:lnTo>
                <a:lnTo>
                  <a:pt x="7221" y="1232"/>
                </a:lnTo>
                <a:lnTo>
                  <a:pt x="7239" y="1231"/>
                </a:lnTo>
                <a:lnTo>
                  <a:pt x="7256" y="1230"/>
                </a:lnTo>
                <a:lnTo>
                  <a:pt x="7274" y="1227"/>
                </a:lnTo>
                <a:lnTo>
                  <a:pt x="7290" y="1225"/>
                </a:lnTo>
                <a:lnTo>
                  <a:pt x="7306" y="1222"/>
                </a:lnTo>
                <a:lnTo>
                  <a:pt x="7322" y="1218"/>
                </a:lnTo>
                <a:lnTo>
                  <a:pt x="7337" y="1213"/>
                </a:lnTo>
                <a:lnTo>
                  <a:pt x="7351" y="1208"/>
                </a:lnTo>
                <a:lnTo>
                  <a:pt x="7364" y="1202"/>
                </a:lnTo>
                <a:lnTo>
                  <a:pt x="7379" y="1197"/>
                </a:lnTo>
                <a:lnTo>
                  <a:pt x="7391" y="1190"/>
                </a:lnTo>
                <a:lnTo>
                  <a:pt x="7403" y="1183"/>
                </a:lnTo>
                <a:lnTo>
                  <a:pt x="7415" y="1176"/>
                </a:lnTo>
                <a:lnTo>
                  <a:pt x="7427" y="1168"/>
                </a:lnTo>
                <a:lnTo>
                  <a:pt x="7437" y="1159"/>
                </a:lnTo>
                <a:lnTo>
                  <a:pt x="7447" y="1151"/>
                </a:lnTo>
                <a:lnTo>
                  <a:pt x="7456" y="1142"/>
                </a:lnTo>
                <a:lnTo>
                  <a:pt x="7464" y="1132"/>
                </a:lnTo>
                <a:lnTo>
                  <a:pt x="7473" y="1122"/>
                </a:lnTo>
                <a:lnTo>
                  <a:pt x="7481" y="1111"/>
                </a:lnTo>
                <a:lnTo>
                  <a:pt x="7488" y="1100"/>
                </a:lnTo>
                <a:lnTo>
                  <a:pt x="7494" y="1089"/>
                </a:lnTo>
                <a:lnTo>
                  <a:pt x="7499" y="1078"/>
                </a:lnTo>
                <a:lnTo>
                  <a:pt x="7504" y="1065"/>
                </a:lnTo>
                <a:lnTo>
                  <a:pt x="7509" y="1053"/>
                </a:lnTo>
                <a:lnTo>
                  <a:pt x="7512" y="1041"/>
                </a:lnTo>
                <a:lnTo>
                  <a:pt x="7515" y="1028"/>
                </a:lnTo>
                <a:lnTo>
                  <a:pt x="7519" y="1014"/>
                </a:lnTo>
                <a:lnTo>
                  <a:pt x="7520" y="1001"/>
                </a:lnTo>
                <a:lnTo>
                  <a:pt x="7521" y="987"/>
                </a:lnTo>
                <a:lnTo>
                  <a:pt x="7522" y="972"/>
                </a:lnTo>
                <a:lnTo>
                  <a:pt x="7521" y="949"/>
                </a:lnTo>
                <a:lnTo>
                  <a:pt x="7518" y="928"/>
                </a:lnTo>
                <a:lnTo>
                  <a:pt x="7513" y="906"/>
                </a:lnTo>
                <a:lnTo>
                  <a:pt x="7506" y="886"/>
                </a:lnTo>
                <a:lnTo>
                  <a:pt x="7499" y="867"/>
                </a:lnTo>
                <a:lnTo>
                  <a:pt x="7489" y="849"/>
                </a:lnTo>
                <a:lnTo>
                  <a:pt x="7478" y="833"/>
                </a:lnTo>
                <a:lnTo>
                  <a:pt x="7463" y="816"/>
                </a:lnTo>
                <a:lnTo>
                  <a:pt x="7449" y="801"/>
                </a:lnTo>
                <a:lnTo>
                  <a:pt x="7432" y="787"/>
                </a:lnTo>
                <a:lnTo>
                  <a:pt x="7413" y="773"/>
                </a:lnTo>
                <a:lnTo>
                  <a:pt x="7393" y="761"/>
                </a:lnTo>
                <a:lnTo>
                  <a:pt x="7372" y="749"/>
                </a:lnTo>
                <a:lnTo>
                  <a:pt x="7348" y="737"/>
                </a:lnTo>
                <a:lnTo>
                  <a:pt x="7323" y="725"/>
                </a:lnTo>
                <a:lnTo>
                  <a:pt x="7296" y="715"/>
                </a:lnTo>
                <a:lnTo>
                  <a:pt x="7257" y="699"/>
                </a:lnTo>
                <a:lnTo>
                  <a:pt x="7224" y="684"/>
                </a:lnTo>
                <a:lnTo>
                  <a:pt x="7209" y="675"/>
                </a:lnTo>
                <a:lnTo>
                  <a:pt x="7196" y="668"/>
                </a:lnTo>
                <a:lnTo>
                  <a:pt x="7184" y="660"/>
                </a:lnTo>
                <a:lnTo>
                  <a:pt x="7174" y="652"/>
                </a:lnTo>
                <a:lnTo>
                  <a:pt x="7164" y="643"/>
                </a:lnTo>
                <a:lnTo>
                  <a:pt x="7156" y="634"/>
                </a:lnTo>
                <a:lnTo>
                  <a:pt x="7149" y="624"/>
                </a:lnTo>
                <a:lnTo>
                  <a:pt x="7144" y="614"/>
                </a:lnTo>
                <a:lnTo>
                  <a:pt x="7140" y="604"/>
                </a:lnTo>
                <a:lnTo>
                  <a:pt x="7137" y="593"/>
                </a:lnTo>
                <a:lnTo>
                  <a:pt x="7135" y="580"/>
                </a:lnTo>
                <a:lnTo>
                  <a:pt x="7135" y="568"/>
                </a:lnTo>
                <a:lnTo>
                  <a:pt x="7135" y="556"/>
                </a:lnTo>
                <a:lnTo>
                  <a:pt x="7137" y="545"/>
                </a:lnTo>
                <a:lnTo>
                  <a:pt x="7140" y="533"/>
                </a:lnTo>
                <a:lnTo>
                  <a:pt x="7144" y="522"/>
                </a:lnTo>
                <a:lnTo>
                  <a:pt x="7149" y="512"/>
                </a:lnTo>
                <a:lnTo>
                  <a:pt x="7155" y="503"/>
                </a:lnTo>
                <a:lnTo>
                  <a:pt x="7162" y="494"/>
                </a:lnTo>
                <a:lnTo>
                  <a:pt x="7171" y="485"/>
                </a:lnTo>
                <a:lnTo>
                  <a:pt x="7181" y="477"/>
                </a:lnTo>
                <a:lnTo>
                  <a:pt x="7191" y="471"/>
                </a:lnTo>
                <a:lnTo>
                  <a:pt x="7202" y="465"/>
                </a:lnTo>
                <a:lnTo>
                  <a:pt x="7215" y="460"/>
                </a:lnTo>
                <a:lnTo>
                  <a:pt x="7229" y="456"/>
                </a:lnTo>
                <a:lnTo>
                  <a:pt x="7244" y="453"/>
                </a:lnTo>
                <a:lnTo>
                  <a:pt x="7259" y="452"/>
                </a:lnTo>
                <a:lnTo>
                  <a:pt x="7277" y="451"/>
                </a:lnTo>
                <a:lnTo>
                  <a:pt x="7291" y="451"/>
                </a:lnTo>
                <a:lnTo>
                  <a:pt x="7305" y="452"/>
                </a:lnTo>
                <a:lnTo>
                  <a:pt x="7320" y="454"/>
                </a:lnTo>
                <a:lnTo>
                  <a:pt x="7333" y="456"/>
                </a:lnTo>
                <a:lnTo>
                  <a:pt x="7358" y="461"/>
                </a:lnTo>
                <a:lnTo>
                  <a:pt x="7382" y="468"/>
                </a:lnTo>
                <a:lnTo>
                  <a:pt x="7403" y="476"/>
                </a:lnTo>
                <a:lnTo>
                  <a:pt x="7422" y="484"/>
                </a:lnTo>
                <a:lnTo>
                  <a:pt x="7438" y="493"/>
                </a:lnTo>
                <a:lnTo>
                  <a:pt x="7452" y="501"/>
                </a:lnTo>
                <a:lnTo>
                  <a:pt x="7489" y="388"/>
                </a:lnTo>
                <a:lnTo>
                  <a:pt x="7471" y="377"/>
                </a:lnTo>
                <a:lnTo>
                  <a:pt x="7449" y="367"/>
                </a:lnTo>
                <a:lnTo>
                  <a:pt x="7426" y="359"/>
                </a:lnTo>
                <a:lnTo>
                  <a:pt x="7400" y="351"/>
                </a:lnTo>
                <a:lnTo>
                  <a:pt x="7373" y="345"/>
                </a:lnTo>
                <a:lnTo>
                  <a:pt x="7343" y="339"/>
                </a:lnTo>
                <a:lnTo>
                  <a:pt x="7312" y="336"/>
                </a:lnTo>
                <a:lnTo>
                  <a:pt x="7280" y="335"/>
                </a:lnTo>
                <a:lnTo>
                  <a:pt x="7263" y="335"/>
                </a:lnTo>
                <a:lnTo>
                  <a:pt x="7246" y="336"/>
                </a:lnTo>
                <a:lnTo>
                  <a:pt x="7231" y="338"/>
                </a:lnTo>
                <a:lnTo>
                  <a:pt x="7214" y="341"/>
                </a:lnTo>
                <a:lnTo>
                  <a:pt x="7199" y="344"/>
                </a:lnTo>
                <a:lnTo>
                  <a:pt x="7185" y="347"/>
                </a:lnTo>
                <a:lnTo>
                  <a:pt x="7171" y="351"/>
                </a:lnTo>
                <a:lnTo>
                  <a:pt x="7156" y="355"/>
                </a:lnTo>
                <a:lnTo>
                  <a:pt x="7143" y="360"/>
                </a:lnTo>
                <a:lnTo>
                  <a:pt x="7131" y="366"/>
                </a:lnTo>
                <a:lnTo>
                  <a:pt x="7117" y="372"/>
                </a:lnTo>
                <a:lnTo>
                  <a:pt x="7106" y="378"/>
                </a:lnTo>
                <a:lnTo>
                  <a:pt x="7094" y="385"/>
                </a:lnTo>
                <a:lnTo>
                  <a:pt x="7084" y="394"/>
                </a:lnTo>
                <a:lnTo>
                  <a:pt x="7074" y="401"/>
                </a:lnTo>
                <a:lnTo>
                  <a:pt x="7063" y="410"/>
                </a:lnTo>
                <a:lnTo>
                  <a:pt x="7054" y="418"/>
                </a:lnTo>
                <a:lnTo>
                  <a:pt x="7045" y="427"/>
                </a:lnTo>
                <a:lnTo>
                  <a:pt x="7037" y="436"/>
                </a:lnTo>
                <a:lnTo>
                  <a:pt x="7030" y="447"/>
                </a:lnTo>
                <a:lnTo>
                  <a:pt x="7023" y="457"/>
                </a:lnTo>
                <a:lnTo>
                  <a:pt x="7015" y="467"/>
                </a:lnTo>
                <a:lnTo>
                  <a:pt x="7009" y="478"/>
                </a:lnTo>
                <a:lnTo>
                  <a:pt x="7004" y="490"/>
                </a:lnTo>
                <a:lnTo>
                  <a:pt x="6999" y="501"/>
                </a:lnTo>
                <a:lnTo>
                  <a:pt x="6995" y="513"/>
                </a:lnTo>
                <a:lnTo>
                  <a:pt x="6992" y="524"/>
                </a:lnTo>
                <a:lnTo>
                  <a:pt x="6989" y="537"/>
                </a:lnTo>
                <a:lnTo>
                  <a:pt x="6987" y="549"/>
                </a:lnTo>
                <a:lnTo>
                  <a:pt x="6985" y="562"/>
                </a:lnTo>
                <a:lnTo>
                  <a:pt x="6984" y="574"/>
                </a:lnTo>
                <a:lnTo>
                  <a:pt x="6984" y="588"/>
                </a:lnTo>
                <a:lnTo>
                  <a:pt x="6985" y="606"/>
                </a:lnTo>
                <a:lnTo>
                  <a:pt x="6987" y="624"/>
                </a:lnTo>
                <a:lnTo>
                  <a:pt x="6991" y="643"/>
                </a:lnTo>
                <a:lnTo>
                  <a:pt x="6997" y="660"/>
                </a:lnTo>
                <a:lnTo>
                  <a:pt x="7005" y="677"/>
                </a:lnTo>
                <a:lnTo>
                  <a:pt x="7015" y="694"/>
                </a:lnTo>
                <a:lnTo>
                  <a:pt x="7027" y="710"/>
                </a:lnTo>
                <a:lnTo>
                  <a:pt x="7040" y="725"/>
                </a:lnTo>
                <a:lnTo>
                  <a:pt x="7054" y="741"/>
                </a:lnTo>
                <a:lnTo>
                  <a:pt x="7072" y="755"/>
                </a:lnTo>
                <a:lnTo>
                  <a:pt x="7090" y="769"/>
                </a:lnTo>
                <a:lnTo>
                  <a:pt x="7111" y="783"/>
                </a:lnTo>
                <a:lnTo>
                  <a:pt x="7134" y="796"/>
                </a:lnTo>
                <a:lnTo>
                  <a:pt x="7158" y="808"/>
                </a:lnTo>
                <a:lnTo>
                  <a:pt x="7184" y="819"/>
                </a:lnTo>
                <a:lnTo>
                  <a:pt x="7212" y="831"/>
                </a:lnTo>
                <a:lnTo>
                  <a:pt x="7233" y="839"/>
                </a:lnTo>
                <a:lnTo>
                  <a:pt x="7252" y="847"/>
                </a:lnTo>
                <a:lnTo>
                  <a:pt x="7270" y="854"/>
                </a:lnTo>
                <a:lnTo>
                  <a:pt x="7285" y="862"/>
                </a:lnTo>
                <a:lnTo>
                  <a:pt x="7299" y="870"/>
                </a:lnTo>
                <a:lnTo>
                  <a:pt x="7312" y="879"/>
                </a:lnTo>
                <a:lnTo>
                  <a:pt x="7324" y="888"/>
                </a:lnTo>
                <a:lnTo>
                  <a:pt x="7334" y="897"/>
                </a:lnTo>
                <a:lnTo>
                  <a:pt x="7343" y="906"/>
                </a:lnTo>
                <a:lnTo>
                  <a:pt x="7350" y="916"/>
                </a:lnTo>
                <a:lnTo>
                  <a:pt x="7356" y="927"/>
                </a:lnTo>
                <a:lnTo>
                  <a:pt x="7361" y="937"/>
                </a:lnTo>
                <a:lnTo>
                  <a:pt x="7365" y="948"/>
                </a:lnTo>
                <a:lnTo>
                  <a:pt x="7369" y="960"/>
                </a:lnTo>
                <a:lnTo>
                  <a:pt x="7370" y="974"/>
                </a:lnTo>
                <a:lnTo>
                  <a:pt x="7371" y="987"/>
                </a:lnTo>
                <a:lnTo>
                  <a:pt x="7370" y="1000"/>
                </a:lnTo>
                <a:lnTo>
                  <a:pt x="7368" y="1013"/>
                </a:lnTo>
                <a:lnTo>
                  <a:pt x="7364" y="1026"/>
                </a:lnTo>
                <a:lnTo>
                  <a:pt x="7360" y="1038"/>
                </a:lnTo>
                <a:lnTo>
                  <a:pt x="7354" y="1049"/>
                </a:lnTo>
                <a:lnTo>
                  <a:pt x="7348" y="1059"/>
                </a:lnTo>
                <a:lnTo>
                  <a:pt x="7340" y="1069"/>
                </a:lnTo>
                <a:lnTo>
                  <a:pt x="7330" y="1078"/>
                </a:lnTo>
                <a:lnTo>
                  <a:pt x="7319" y="1086"/>
                </a:lnTo>
                <a:lnTo>
                  <a:pt x="7307" y="1093"/>
                </a:lnTo>
                <a:lnTo>
                  <a:pt x="7293" y="1099"/>
                </a:lnTo>
                <a:lnTo>
                  <a:pt x="7279" y="1105"/>
                </a:lnTo>
                <a:lnTo>
                  <a:pt x="7262" y="1109"/>
                </a:lnTo>
                <a:lnTo>
                  <a:pt x="7245" y="1112"/>
                </a:lnTo>
                <a:lnTo>
                  <a:pt x="7226" y="1114"/>
                </a:lnTo>
                <a:lnTo>
                  <a:pt x="7205" y="1114"/>
                </a:lnTo>
                <a:lnTo>
                  <a:pt x="7191" y="1114"/>
                </a:lnTo>
                <a:lnTo>
                  <a:pt x="7176" y="1113"/>
                </a:lnTo>
                <a:lnTo>
                  <a:pt x="7161" y="1111"/>
                </a:lnTo>
                <a:lnTo>
                  <a:pt x="7147" y="1109"/>
                </a:lnTo>
                <a:lnTo>
                  <a:pt x="7118" y="1103"/>
                </a:lnTo>
                <a:lnTo>
                  <a:pt x="7090" y="1095"/>
                </a:lnTo>
                <a:lnTo>
                  <a:pt x="7064" y="1086"/>
                </a:lnTo>
                <a:lnTo>
                  <a:pt x="7040" y="1076"/>
                </a:lnTo>
                <a:lnTo>
                  <a:pt x="7017" y="1065"/>
                </a:lnTo>
                <a:lnTo>
                  <a:pt x="6998" y="1054"/>
                </a:lnTo>
                <a:lnTo>
                  <a:pt x="6960" y="1172"/>
                </a:lnTo>
                <a:close/>
                <a:moveTo>
                  <a:pt x="8843" y="4937"/>
                </a:moveTo>
                <a:lnTo>
                  <a:pt x="8842" y="4959"/>
                </a:lnTo>
                <a:lnTo>
                  <a:pt x="8840" y="4981"/>
                </a:lnTo>
                <a:lnTo>
                  <a:pt x="8838" y="4991"/>
                </a:lnTo>
                <a:lnTo>
                  <a:pt x="8836" y="5001"/>
                </a:lnTo>
                <a:lnTo>
                  <a:pt x="8834" y="5011"/>
                </a:lnTo>
                <a:lnTo>
                  <a:pt x="8831" y="5021"/>
                </a:lnTo>
                <a:lnTo>
                  <a:pt x="8824" y="5039"/>
                </a:lnTo>
                <a:lnTo>
                  <a:pt x="8817" y="5056"/>
                </a:lnTo>
                <a:lnTo>
                  <a:pt x="8808" y="5074"/>
                </a:lnTo>
                <a:lnTo>
                  <a:pt x="8797" y="5089"/>
                </a:lnTo>
                <a:lnTo>
                  <a:pt x="8786" y="5103"/>
                </a:lnTo>
                <a:lnTo>
                  <a:pt x="8774" y="5117"/>
                </a:lnTo>
                <a:lnTo>
                  <a:pt x="8761" y="5129"/>
                </a:lnTo>
                <a:lnTo>
                  <a:pt x="8747" y="5140"/>
                </a:lnTo>
                <a:lnTo>
                  <a:pt x="8733" y="5149"/>
                </a:lnTo>
                <a:lnTo>
                  <a:pt x="8718" y="5159"/>
                </a:lnTo>
                <a:lnTo>
                  <a:pt x="8701" y="5166"/>
                </a:lnTo>
                <a:lnTo>
                  <a:pt x="8685" y="5172"/>
                </a:lnTo>
                <a:lnTo>
                  <a:pt x="8668" y="5176"/>
                </a:lnTo>
                <a:lnTo>
                  <a:pt x="8650" y="5180"/>
                </a:lnTo>
                <a:lnTo>
                  <a:pt x="8632" y="5182"/>
                </a:lnTo>
                <a:lnTo>
                  <a:pt x="8615" y="5182"/>
                </a:lnTo>
                <a:lnTo>
                  <a:pt x="8599" y="5182"/>
                </a:lnTo>
                <a:lnTo>
                  <a:pt x="8584" y="5181"/>
                </a:lnTo>
                <a:lnTo>
                  <a:pt x="8570" y="5179"/>
                </a:lnTo>
                <a:lnTo>
                  <a:pt x="8556" y="5176"/>
                </a:lnTo>
                <a:lnTo>
                  <a:pt x="8542" y="5173"/>
                </a:lnTo>
                <a:lnTo>
                  <a:pt x="8529" y="5169"/>
                </a:lnTo>
                <a:lnTo>
                  <a:pt x="8517" y="5164"/>
                </a:lnTo>
                <a:lnTo>
                  <a:pt x="8504" y="5157"/>
                </a:lnTo>
                <a:lnTo>
                  <a:pt x="8493" y="5151"/>
                </a:lnTo>
                <a:lnTo>
                  <a:pt x="8482" y="5144"/>
                </a:lnTo>
                <a:lnTo>
                  <a:pt x="8471" y="5137"/>
                </a:lnTo>
                <a:lnTo>
                  <a:pt x="8461" y="5129"/>
                </a:lnTo>
                <a:lnTo>
                  <a:pt x="8451" y="5120"/>
                </a:lnTo>
                <a:lnTo>
                  <a:pt x="8442" y="5111"/>
                </a:lnTo>
                <a:lnTo>
                  <a:pt x="8433" y="5101"/>
                </a:lnTo>
                <a:lnTo>
                  <a:pt x="8425" y="5090"/>
                </a:lnTo>
                <a:lnTo>
                  <a:pt x="8417" y="5080"/>
                </a:lnTo>
                <a:lnTo>
                  <a:pt x="8410" y="5069"/>
                </a:lnTo>
                <a:lnTo>
                  <a:pt x="8403" y="5056"/>
                </a:lnTo>
                <a:lnTo>
                  <a:pt x="8397" y="5044"/>
                </a:lnTo>
                <a:lnTo>
                  <a:pt x="8391" y="5032"/>
                </a:lnTo>
                <a:lnTo>
                  <a:pt x="8386" y="5020"/>
                </a:lnTo>
                <a:lnTo>
                  <a:pt x="8381" y="5005"/>
                </a:lnTo>
                <a:lnTo>
                  <a:pt x="8377" y="4992"/>
                </a:lnTo>
                <a:lnTo>
                  <a:pt x="8373" y="4978"/>
                </a:lnTo>
                <a:lnTo>
                  <a:pt x="8370" y="4965"/>
                </a:lnTo>
                <a:lnTo>
                  <a:pt x="8367" y="4949"/>
                </a:lnTo>
                <a:lnTo>
                  <a:pt x="8365" y="4935"/>
                </a:lnTo>
                <a:lnTo>
                  <a:pt x="8362" y="4904"/>
                </a:lnTo>
                <a:lnTo>
                  <a:pt x="8361" y="4874"/>
                </a:lnTo>
                <a:lnTo>
                  <a:pt x="8361" y="4855"/>
                </a:lnTo>
                <a:lnTo>
                  <a:pt x="8362" y="4837"/>
                </a:lnTo>
                <a:lnTo>
                  <a:pt x="8364" y="4820"/>
                </a:lnTo>
                <a:lnTo>
                  <a:pt x="8366" y="4802"/>
                </a:lnTo>
                <a:lnTo>
                  <a:pt x="8368" y="4785"/>
                </a:lnTo>
                <a:lnTo>
                  <a:pt x="8372" y="4769"/>
                </a:lnTo>
                <a:lnTo>
                  <a:pt x="8375" y="4753"/>
                </a:lnTo>
                <a:lnTo>
                  <a:pt x="8380" y="4738"/>
                </a:lnTo>
                <a:lnTo>
                  <a:pt x="8384" y="4724"/>
                </a:lnTo>
                <a:lnTo>
                  <a:pt x="8390" y="4709"/>
                </a:lnTo>
                <a:lnTo>
                  <a:pt x="8395" y="4695"/>
                </a:lnTo>
                <a:lnTo>
                  <a:pt x="8402" y="4682"/>
                </a:lnTo>
                <a:lnTo>
                  <a:pt x="8410" y="4669"/>
                </a:lnTo>
                <a:lnTo>
                  <a:pt x="8417" y="4657"/>
                </a:lnTo>
                <a:lnTo>
                  <a:pt x="8424" y="4646"/>
                </a:lnTo>
                <a:lnTo>
                  <a:pt x="8432" y="4635"/>
                </a:lnTo>
                <a:lnTo>
                  <a:pt x="8441" y="4625"/>
                </a:lnTo>
                <a:lnTo>
                  <a:pt x="8450" y="4615"/>
                </a:lnTo>
                <a:lnTo>
                  <a:pt x="8460" y="4606"/>
                </a:lnTo>
                <a:lnTo>
                  <a:pt x="8470" y="4597"/>
                </a:lnTo>
                <a:lnTo>
                  <a:pt x="8480" y="4590"/>
                </a:lnTo>
                <a:lnTo>
                  <a:pt x="8491" y="4583"/>
                </a:lnTo>
                <a:lnTo>
                  <a:pt x="8501" y="4576"/>
                </a:lnTo>
                <a:lnTo>
                  <a:pt x="8514" y="4569"/>
                </a:lnTo>
                <a:lnTo>
                  <a:pt x="8525" y="4564"/>
                </a:lnTo>
                <a:lnTo>
                  <a:pt x="8537" y="4560"/>
                </a:lnTo>
                <a:lnTo>
                  <a:pt x="8549" y="4556"/>
                </a:lnTo>
                <a:lnTo>
                  <a:pt x="8563" y="4553"/>
                </a:lnTo>
                <a:lnTo>
                  <a:pt x="8575" y="4550"/>
                </a:lnTo>
                <a:lnTo>
                  <a:pt x="8589" y="4548"/>
                </a:lnTo>
                <a:lnTo>
                  <a:pt x="8602" y="4547"/>
                </a:lnTo>
                <a:lnTo>
                  <a:pt x="8616" y="4547"/>
                </a:lnTo>
                <a:lnTo>
                  <a:pt x="8637" y="4548"/>
                </a:lnTo>
                <a:lnTo>
                  <a:pt x="8658" y="4550"/>
                </a:lnTo>
                <a:lnTo>
                  <a:pt x="8677" y="4554"/>
                </a:lnTo>
                <a:lnTo>
                  <a:pt x="8695" y="4560"/>
                </a:lnTo>
                <a:lnTo>
                  <a:pt x="8712" y="4567"/>
                </a:lnTo>
                <a:lnTo>
                  <a:pt x="8728" y="4576"/>
                </a:lnTo>
                <a:lnTo>
                  <a:pt x="8743" y="4585"/>
                </a:lnTo>
                <a:lnTo>
                  <a:pt x="8758" y="4596"/>
                </a:lnTo>
                <a:lnTo>
                  <a:pt x="8771" y="4607"/>
                </a:lnTo>
                <a:lnTo>
                  <a:pt x="8783" y="4620"/>
                </a:lnTo>
                <a:lnTo>
                  <a:pt x="8794" y="4634"/>
                </a:lnTo>
                <a:lnTo>
                  <a:pt x="8805" y="4649"/>
                </a:lnTo>
                <a:lnTo>
                  <a:pt x="8814" y="4664"/>
                </a:lnTo>
                <a:lnTo>
                  <a:pt x="8822" y="4680"/>
                </a:lnTo>
                <a:lnTo>
                  <a:pt x="8829" y="4697"/>
                </a:lnTo>
                <a:lnTo>
                  <a:pt x="8834" y="4713"/>
                </a:lnTo>
                <a:lnTo>
                  <a:pt x="8839" y="4730"/>
                </a:lnTo>
                <a:lnTo>
                  <a:pt x="8841" y="4747"/>
                </a:lnTo>
                <a:lnTo>
                  <a:pt x="8843" y="4764"/>
                </a:lnTo>
                <a:lnTo>
                  <a:pt x="8843" y="4783"/>
                </a:lnTo>
                <a:lnTo>
                  <a:pt x="8843" y="4937"/>
                </a:lnTo>
                <a:close/>
                <a:moveTo>
                  <a:pt x="545" y="5198"/>
                </a:moveTo>
                <a:lnTo>
                  <a:pt x="522" y="5197"/>
                </a:lnTo>
                <a:lnTo>
                  <a:pt x="500" y="5195"/>
                </a:lnTo>
                <a:lnTo>
                  <a:pt x="478" y="5192"/>
                </a:lnTo>
                <a:lnTo>
                  <a:pt x="458" y="5188"/>
                </a:lnTo>
                <a:lnTo>
                  <a:pt x="438" y="5182"/>
                </a:lnTo>
                <a:lnTo>
                  <a:pt x="419" y="5175"/>
                </a:lnTo>
                <a:lnTo>
                  <a:pt x="400" y="5168"/>
                </a:lnTo>
                <a:lnTo>
                  <a:pt x="382" y="5159"/>
                </a:lnTo>
                <a:lnTo>
                  <a:pt x="365" y="5148"/>
                </a:lnTo>
                <a:lnTo>
                  <a:pt x="348" y="5137"/>
                </a:lnTo>
                <a:lnTo>
                  <a:pt x="332" y="5125"/>
                </a:lnTo>
                <a:lnTo>
                  <a:pt x="317" y="5112"/>
                </a:lnTo>
                <a:lnTo>
                  <a:pt x="302" y="5097"/>
                </a:lnTo>
                <a:lnTo>
                  <a:pt x="288" y="5083"/>
                </a:lnTo>
                <a:lnTo>
                  <a:pt x="275" y="5067"/>
                </a:lnTo>
                <a:lnTo>
                  <a:pt x="262" y="5050"/>
                </a:lnTo>
                <a:lnTo>
                  <a:pt x="251" y="5034"/>
                </a:lnTo>
                <a:lnTo>
                  <a:pt x="239" y="5016"/>
                </a:lnTo>
                <a:lnTo>
                  <a:pt x="229" y="4997"/>
                </a:lnTo>
                <a:lnTo>
                  <a:pt x="219" y="4978"/>
                </a:lnTo>
                <a:lnTo>
                  <a:pt x="211" y="4958"/>
                </a:lnTo>
                <a:lnTo>
                  <a:pt x="203" y="4938"/>
                </a:lnTo>
                <a:lnTo>
                  <a:pt x="195" y="4918"/>
                </a:lnTo>
                <a:lnTo>
                  <a:pt x="188" y="4896"/>
                </a:lnTo>
                <a:lnTo>
                  <a:pt x="182" y="4875"/>
                </a:lnTo>
                <a:lnTo>
                  <a:pt x="177" y="4852"/>
                </a:lnTo>
                <a:lnTo>
                  <a:pt x="173" y="4830"/>
                </a:lnTo>
                <a:lnTo>
                  <a:pt x="169" y="4807"/>
                </a:lnTo>
                <a:lnTo>
                  <a:pt x="166" y="4784"/>
                </a:lnTo>
                <a:lnTo>
                  <a:pt x="164" y="4760"/>
                </a:lnTo>
                <a:lnTo>
                  <a:pt x="163" y="4737"/>
                </a:lnTo>
                <a:lnTo>
                  <a:pt x="163" y="4713"/>
                </a:lnTo>
                <a:lnTo>
                  <a:pt x="163" y="4690"/>
                </a:lnTo>
                <a:lnTo>
                  <a:pt x="164" y="4665"/>
                </a:lnTo>
                <a:lnTo>
                  <a:pt x="166" y="4642"/>
                </a:lnTo>
                <a:lnTo>
                  <a:pt x="169" y="4618"/>
                </a:lnTo>
                <a:lnTo>
                  <a:pt x="172" y="4595"/>
                </a:lnTo>
                <a:lnTo>
                  <a:pt x="176" y="4571"/>
                </a:lnTo>
                <a:lnTo>
                  <a:pt x="181" y="4549"/>
                </a:lnTo>
                <a:lnTo>
                  <a:pt x="186" y="4527"/>
                </a:lnTo>
                <a:lnTo>
                  <a:pt x="194" y="4505"/>
                </a:lnTo>
                <a:lnTo>
                  <a:pt x="201" y="4484"/>
                </a:lnTo>
                <a:lnTo>
                  <a:pt x="208" y="4462"/>
                </a:lnTo>
                <a:lnTo>
                  <a:pt x="217" y="4442"/>
                </a:lnTo>
                <a:lnTo>
                  <a:pt x="226" y="4422"/>
                </a:lnTo>
                <a:lnTo>
                  <a:pt x="236" y="4403"/>
                </a:lnTo>
                <a:lnTo>
                  <a:pt x="248" y="4385"/>
                </a:lnTo>
                <a:lnTo>
                  <a:pt x="259" y="4367"/>
                </a:lnTo>
                <a:lnTo>
                  <a:pt x="271" y="4350"/>
                </a:lnTo>
                <a:lnTo>
                  <a:pt x="284" y="4335"/>
                </a:lnTo>
                <a:lnTo>
                  <a:pt x="299" y="4319"/>
                </a:lnTo>
                <a:lnTo>
                  <a:pt x="313" y="4304"/>
                </a:lnTo>
                <a:lnTo>
                  <a:pt x="328" y="4291"/>
                </a:lnTo>
                <a:lnTo>
                  <a:pt x="345" y="4278"/>
                </a:lnTo>
                <a:lnTo>
                  <a:pt x="361" y="4267"/>
                </a:lnTo>
                <a:lnTo>
                  <a:pt x="379" y="4257"/>
                </a:lnTo>
                <a:lnTo>
                  <a:pt x="398" y="4247"/>
                </a:lnTo>
                <a:lnTo>
                  <a:pt x="417" y="4239"/>
                </a:lnTo>
                <a:lnTo>
                  <a:pt x="436" y="4231"/>
                </a:lnTo>
                <a:lnTo>
                  <a:pt x="457" y="4225"/>
                </a:lnTo>
                <a:lnTo>
                  <a:pt x="479" y="4221"/>
                </a:lnTo>
                <a:lnTo>
                  <a:pt x="501" y="4218"/>
                </a:lnTo>
                <a:lnTo>
                  <a:pt x="524" y="4216"/>
                </a:lnTo>
                <a:lnTo>
                  <a:pt x="548" y="4215"/>
                </a:lnTo>
                <a:lnTo>
                  <a:pt x="571" y="4216"/>
                </a:lnTo>
                <a:lnTo>
                  <a:pt x="595" y="4218"/>
                </a:lnTo>
                <a:lnTo>
                  <a:pt x="617" y="4221"/>
                </a:lnTo>
                <a:lnTo>
                  <a:pt x="639" y="4226"/>
                </a:lnTo>
                <a:lnTo>
                  <a:pt x="659" y="4232"/>
                </a:lnTo>
                <a:lnTo>
                  <a:pt x="678" y="4240"/>
                </a:lnTo>
                <a:lnTo>
                  <a:pt x="698" y="4248"/>
                </a:lnTo>
                <a:lnTo>
                  <a:pt x="716" y="4258"/>
                </a:lnTo>
                <a:lnTo>
                  <a:pt x="733" y="4268"/>
                </a:lnTo>
                <a:lnTo>
                  <a:pt x="750" y="4279"/>
                </a:lnTo>
                <a:lnTo>
                  <a:pt x="766" y="4293"/>
                </a:lnTo>
                <a:lnTo>
                  <a:pt x="781" y="4306"/>
                </a:lnTo>
                <a:lnTo>
                  <a:pt x="796" y="4320"/>
                </a:lnTo>
                <a:lnTo>
                  <a:pt x="810" y="4336"/>
                </a:lnTo>
                <a:lnTo>
                  <a:pt x="823" y="4352"/>
                </a:lnTo>
                <a:lnTo>
                  <a:pt x="836" y="4369"/>
                </a:lnTo>
                <a:lnTo>
                  <a:pt x="847" y="4387"/>
                </a:lnTo>
                <a:lnTo>
                  <a:pt x="857" y="4405"/>
                </a:lnTo>
                <a:lnTo>
                  <a:pt x="867" y="4423"/>
                </a:lnTo>
                <a:lnTo>
                  <a:pt x="876" y="4443"/>
                </a:lnTo>
                <a:lnTo>
                  <a:pt x="884" y="4463"/>
                </a:lnTo>
                <a:lnTo>
                  <a:pt x="893" y="4484"/>
                </a:lnTo>
                <a:lnTo>
                  <a:pt x="900" y="4504"/>
                </a:lnTo>
                <a:lnTo>
                  <a:pt x="906" y="4526"/>
                </a:lnTo>
                <a:lnTo>
                  <a:pt x="911" y="4547"/>
                </a:lnTo>
                <a:lnTo>
                  <a:pt x="916" y="4568"/>
                </a:lnTo>
                <a:lnTo>
                  <a:pt x="920" y="4590"/>
                </a:lnTo>
                <a:lnTo>
                  <a:pt x="923" y="4612"/>
                </a:lnTo>
                <a:lnTo>
                  <a:pt x="926" y="4635"/>
                </a:lnTo>
                <a:lnTo>
                  <a:pt x="927" y="4656"/>
                </a:lnTo>
                <a:lnTo>
                  <a:pt x="929" y="4679"/>
                </a:lnTo>
                <a:lnTo>
                  <a:pt x="929" y="4701"/>
                </a:lnTo>
                <a:lnTo>
                  <a:pt x="928" y="4727"/>
                </a:lnTo>
                <a:lnTo>
                  <a:pt x="927" y="4752"/>
                </a:lnTo>
                <a:lnTo>
                  <a:pt x="925" y="4777"/>
                </a:lnTo>
                <a:lnTo>
                  <a:pt x="923" y="4801"/>
                </a:lnTo>
                <a:lnTo>
                  <a:pt x="919" y="4825"/>
                </a:lnTo>
                <a:lnTo>
                  <a:pt x="915" y="4848"/>
                </a:lnTo>
                <a:lnTo>
                  <a:pt x="910" y="4872"/>
                </a:lnTo>
                <a:lnTo>
                  <a:pt x="904" y="4894"/>
                </a:lnTo>
                <a:lnTo>
                  <a:pt x="897" y="4916"/>
                </a:lnTo>
                <a:lnTo>
                  <a:pt x="890" y="4937"/>
                </a:lnTo>
                <a:lnTo>
                  <a:pt x="881" y="4957"/>
                </a:lnTo>
                <a:lnTo>
                  <a:pt x="872" y="4978"/>
                </a:lnTo>
                <a:lnTo>
                  <a:pt x="863" y="4997"/>
                </a:lnTo>
                <a:lnTo>
                  <a:pt x="853" y="5017"/>
                </a:lnTo>
                <a:lnTo>
                  <a:pt x="842" y="5034"/>
                </a:lnTo>
                <a:lnTo>
                  <a:pt x="829" y="5051"/>
                </a:lnTo>
                <a:lnTo>
                  <a:pt x="817" y="5069"/>
                </a:lnTo>
                <a:lnTo>
                  <a:pt x="804" y="5084"/>
                </a:lnTo>
                <a:lnTo>
                  <a:pt x="790" y="5099"/>
                </a:lnTo>
                <a:lnTo>
                  <a:pt x="775" y="5113"/>
                </a:lnTo>
                <a:lnTo>
                  <a:pt x="760" y="5126"/>
                </a:lnTo>
                <a:lnTo>
                  <a:pt x="744" y="5138"/>
                </a:lnTo>
                <a:lnTo>
                  <a:pt x="726" y="5149"/>
                </a:lnTo>
                <a:lnTo>
                  <a:pt x="709" y="5159"/>
                </a:lnTo>
                <a:lnTo>
                  <a:pt x="692" y="5168"/>
                </a:lnTo>
                <a:lnTo>
                  <a:pt x="672" y="5176"/>
                </a:lnTo>
                <a:lnTo>
                  <a:pt x="653" y="5183"/>
                </a:lnTo>
                <a:lnTo>
                  <a:pt x="632" y="5188"/>
                </a:lnTo>
                <a:lnTo>
                  <a:pt x="612" y="5192"/>
                </a:lnTo>
                <a:lnTo>
                  <a:pt x="591" y="5196"/>
                </a:lnTo>
                <a:lnTo>
                  <a:pt x="569" y="5197"/>
                </a:lnTo>
                <a:lnTo>
                  <a:pt x="546" y="5198"/>
                </a:lnTo>
                <a:lnTo>
                  <a:pt x="545" y="5198"/>
                </a:lnTo>
                <a:close/>
                <a:moveTo>
                  <a:pt x="538" y="5325"/>
                </a:moveTo>
                <a:lnTo>
                  <a:pt x="567" y="5324"/>
                </a:lnTo>
                <a:lnTo>
                  <a:pt x="595" y="5322"/>
                </a:lnTo>
                <a:lnTo>
                  <a:pt x="622" y="5319"/>
                </a:lnTo>
                <a:lnTo>
                  <a:pt x="650" y="5315"/>
                </a:lnTo>
                <a:lnTo>
                  <a:pt x="676" y="5309"/>
                </a:lnTo>
                <a:lnTo>
                  <a:pt x="703" y="5301"/>
                </a:lnTo>
                <a:lnTo>
                  <a:pt x="728" y="5293"/>
                </a:lnTo>
                <a:lnTo>
                  <a:pt x="754" y="5284"/>
                </a:lnTo>
                <a:lnTo>
                  <a:pt x="778" y="5273"/>
                </a:lnTo>
                <a:lnTo>
                  <a:pt x="802" y="5261"/>
                </a:lnTo>
                <a:lnTo>
                  <a:pt x="825" y="5247"/>
                </a:lnTo>
                <a:lnTo>
                  <a:pt x="848" y="5233"/>
                </a:lnTo>
                <a:lnTo>
                  <a:pt x="869" y="5218"/>
                </a:lnTo>
                <a:lnTo>
                  <a:pt x="890" y="5200"/>
                </a:lnTo>
                <a:lnTo>
                  <a:pt x="910" y="5183"/>
                </a:lnTo>
                <a:lnTo>
                  <a:pt x="929" y="5164"/>
                </a:lnTo>
                <a:lnTo>
                  <a:pt x="948" y="5143"/>
                </a:lnTo>
                <a:lnTo>
                  <a:pt x="965" y="5121"/>
                </a:lnTo>
                <a:lnTo>
                  <a:pt x="981" y="5098"/>
                </a:lnTo>
                <a:lnTo>
                  <a:pt x="998" y="5074"/>
                </a:lnTo>
                <a:lnTo>
                  <a:pt x="1012" y="5048"/>
                </a:lnTo>
                <a:lnTo>
                  <a:pt x="1025" y="5022"/>
                </a:lnTo>
                <a:lnTo>
                  <a:pt x="1038" y="4994"/>
                </a:lnTo>
                <a:lnTo>
                  <a:pt x="1049" y="4966"/>
                </a:lnTo>
                <a:lnTo>
                  <a:pt x="1059" y="4936"/>
                </a:lnTo>
                <a:lnTo>
                  <a:pt x="1067" y="4904"/>
                </a:lnTo>
                <a:lnTo>
                  <a:pt x="1075" y="4873"/>
                </a:lnTo>
                <a:lnTo>
                  <a:pt x="1081" y="4839"/>
                </a:lnTo>
                <a:lnTo>
                  <a:pt x="1087" y="4804"/>
                </a:lnTo>
                <a:lnTo>
                  <a:pt x="1090" y="4769"/>
                </a:lnTo>
                <a:lnTo>
                  <a:pt x="1092" y="4732"/>
                </a:lnTo>
                <a:lnTo>
                  <a:pt x="1093" y="4694"/>
                </a:lnTo>
                <a:lnTo>
                  <a:pt x="1092" y="4661"/>
                </a:lnTo>
                <a:lnTo>
                  <a:pt x="1090" y="4629"/>
                </a:lnTo>
                <a:lnTo>
                  <a:pt x="1087" y="4597"/>
                </a:lnTo>
                <a:lnTo>
                  <a:pt x="1082" y="4566"/>
                </a:lnTo>
                <a:lnTo>
                  <a:pt x="1077" y="4536"/>
                </a:lnTo>
                <a:lnTo>
                  <a:pt x="1071" y="4506"/>
                </a:lnTo>
                <a:lnTo>
                  <a:pt x="1063" y="4478"/>
                </a:lnTo>
                <a:lnTo>
                  <a:pt x="1054" y="4450"/>
                </a:lnTo>
                <a:lnTo>
                  <a:pt x="1045" y="4422"/>
                </a:lnTo>
                <a:lnTo>
                  <a:pt x="1034" y="4397"/>
                </a:lnTo>
                <a:lnTo>
                  <a:pt x="1021" y="4371"/>
                </a:lnTo>
                <a:lnTo>
                  <a:pt x="1008" y="4347"/>
                </a:lnTo>
                <a:lnTo>
                  <a:pt x="995" y="4323"/>
                </a:lnTo>
                <a:lnTo>
                  <a:pt x="979" y="4301"/>
                </a:lnTo>
                <a:lnTo>
                  <a:pt x="963" y="4279"/>
                </a:lnTo>
                <a:lnTo>
                  <a:pt x="946" y="4259"/>
                </a:lnTo>
                <a:lnTo>
                  <a:pt x="928" y="4239"/>
                </a:lnTo>
                <a:lnTo>
                  <a:pt x="909" y="4220"/>
                </a:lnTo>
                <a:lnTo>
                  <a:pt x="889" y="4203"/>
                </a:lnTo>
                <a:lnTo>
                  <a:pt x="868" y="4187"/>
                </a:lnTo>
                <a:lnTo>
                  <a:pt x="847" y="4172"/>
                </a:lnTo>
                <a:lnTo>
                  <a:pt x="823" y="4158"/>
                </a:lnTo>
                <a:lnTo>
                  <a:pt x="800" y="4145"/>
                </a:lnTo>
                <a:lnTo>
                  <a:pt x="776" y="4133"/>
                </a:lnTo>
                <a:lnTo>
                  <a:pt x="751" y="4123"/>
                </a:lnTo>
                <a:lnTo>
                  <a:pt x="725" y="4114"/>
                </a:lnTo>
                <a:lnTo>
                  <a:pt x="698" y="4107"/>
                </a:lnTo>
                <a:lnTo>
                  <a:pt x="670" y="4101"/>
                </a:lnTo>
                <a:lnTo>
                  <a:pt x="643" y="4096"/>
                </a:lnTo>
                <a:lnTo>
                  <a:pt x="613" y="4092"/>
                </a:lnTo>
                <a:lnTo>
                  <a:pt x="583" y="4090"/>
                </a:lnTo>
                <a:lnTo>
                  <a:pt x="553" y="4089"/>
                </a:lnTo>
                <a:lnTo>
                  <a:pt x="523" y="4090"/>
                </a:lnTo>
                <a:lnTo>
                  <a:pt x="495" y="4092"/>
                </a:lnTo>
                <a:lnTo>
                  <a:pt x="466" y="4096"/>
                </a:lnTo>
                <a:lnTo>
                  <a:pt x="437" y="4101"/>
                </a:lnTo>
                <a:lnTo>
                  <a:pt x="410" y="4107"/>
                </a:lnTo>
                <a:lnTo>
                  <a:pt x="383" y="4114"/>
                </a:lnTo>
                <a:lnTo>
                  <a:pt x="357" y="4123"/>
                </a:lnTo>
                <a:lnTo>
                  <a:pt x="332" y="4133"/>
                </a:lnTo>
                <a:lnTo>
                  <a:pt x="307" y="4146"/>
                </a:lnTo>
                <a:lnTo>
                  <a:pt x="283" y="4158"/>
                </a:lnTo>
                <a:lnTo>
                  <a:pt x="260" y="4172"/>
                </a:lnTo>
                <a:lnTo>
                  <a:pt x="237" y="4188"/>
                </a:lnTo>
                <a:lnTo>
                  <a:pt x="216" y="4204"/>
                </a:lnTo>
                <a:lnTo>
                  <a:pt x="196" y="4222"/>
                </a:lnTo>
                <a:lnTo>
                  <a:pt x="175" y="4241"/>
                </a:lnTo>
                <a:lnTo>
                  <a:pt x="157" y="4261"/>
                </a:lnTo>
                <a:lnTo>
                  <a:pt x="138" y="4281"/>
                </a:lnTo>
                <a:lnTo>
                  <a:pt x="121" y="4304"/>
                </a:lnTo>
                <a:lnTo>
                  <a:pt x="106" y="4327"/>
                </a:lnTo>
                <a:lnTo>
                  <a:pt x="90" y="4352"/>
                </a:lnTo>
                <a:lnTo>
                  <a:pt x="76" y="4377"/>
                </a:lnTo>
                <a:lnTo>
                  <a:pt x="64" y="4403"/>
                </a:lnTo>
                <a:lnTo>
                  <a:pt x="52" y="4431"/>
                </a:lnTo>
                <a:lnTo>
                  <a:pt x="41" y="4459"/>
                </a:lnTo>
                <a:lnTo>
                  <a:pt x="31" y="4488"/>
                </a:lnTo>
                <a:lnTo>
                  <a:pt x="23" y="4518"/>
                </a:lnTo>
                <a:lnTo>
                  <a:pt x="16" y="4549"/>
                </a:lnTo>
                <a:lnTo>
                  <a:pt x="10" y="4582"/>
                </a:lnTo>
                <a:lnTo>
                  <a:pt x="6" y="4614"/>
                </a:lnTo>
                <a:lnTo>
                  <a:pt x="3" y="4648"/>
                </a:lnTo>
                <a:lnTo>
                  <a:pt x="1" y="4682"/>
                </a:lnTo>
                <a:lnTo>
                  <a:pt x="0" y="4717"/>
                </a:lnTo>
                <a:lnTo>
                  <a:pt x="0" y="4751"/>
                </a:lnTo>
                <a:lnTo>
                  <a:pt x="2" y="4784"/>
                </a:lnTo>
                <a:lnTo>
                  <a:pt x="5" y="4816"/>
                </a:lnTo>
                <a:lnTo>
                  <a:pt x="10" y="4847"/>
                </a:lnTo>
                <a:lnTo>
                  <a:pt x="15" y="4878"/>
                </a:lnTo>
                <a:lnTo>
                  <a:pt x="22" y="4908"/>
                </a:lnTo>
                <a:lnTo>
                  <a:pt x="30" y="4937"/>
                </a:lnTo>
                <a:lnTo>
                  <a:pt x="38" y="4965"/>
                </a:lnTo>
                <a:lnTo>
                  <a:pt x="49" y="4992"/>
                </a:lnTo>
                <a:lnTo>
                  <a:pt x="60" y="5019"/>
                </a:lnTo>
                <a:lnTo>
                  <a:pt x="72" y="5044"/>
                </a:lnTo>
                <a:lnTo>
                  <a:pt x="85" y="5069"/>
                </a:lnTo>
                <a:lnTo>
                  <a:pt x="101" y="5092"/>
                </a:lnTo>
                <a:lnTo>
                  <a:pt x="116" y="5115"/>
                </a:lnTo>
                <a:lnTo>
                  <a:pt x="132" y="5136"/>
                </a:lnTo>
                <a:lnTo>
                  <a:pt x="150" y="5156"/>
                </a:lnTo>
                <a:lnTo>
                  <a:pt x="167" y="5176"/>
                </a:lnTo>
                <a:lnTo>
                  <a:pt x="186" y="5194"/>
                </a:lnTo>
                <a:lnTo>
                  <a:pt x="207" y="5212"/>
                </a:lnTo>
                <a:lnTo>
                  <a:pt x="227" y="5228"/>
                </a:lnTo>
                <a:lnTo>
                  <a:pt x="249" y="5243"/>
                </a:lnTo>
                <a:lnTo>
                  <a:pt x="272" y="5257"/>
                </a:lnTo>
                <a:lnTo>
                  <a:pt x="295" y="5270"/>
                </a:lnTo>
                <a:lnTo>
                  <a:pt x="319" y="5281"/>
                </a:lnTo>
                <a:lnTo>
                  <a:pt x="344" y="5291"/>
                </a:lnTo>
                <a:lnTo>
                  <a:pt x="369" y="5299"/>
                </a:lnTo>
                <a:lnTo>
                  <a:pt x="396" y="5308"/>
                </a:lnTo>
                <a:lnTo>
                  <a:pt x="423" y="5314"/>
                </a:lnTo>
                <a:lnTo>
                  <a:pt x="451" y="5319"/>
                </a:lnTo>
                <a:lnTo>
                  <a:pt x="478" y="5322"/>
                </a:lnTo>
                <a:lnTo>
                  <a:pt x="508" y="5324"/>
                </a:lnTo>
                <a:lnTo>
                  <a:pt x="537" y="5325"/>
                </a:lnTo>
                <a:lnTo>
                  <a:pt x="538" y="5325"/>
                </a:lnTo>
                <a:close/>
                <a:moveTo>
                  <a:pt x="2006" y="4446"/>
                </a:moveTo>
                <a:lnTo>
                  <a:pt x="1850" y="4446"/>
                </a:lnTo>
                <a:lnTo>
                  <a:pt x="1850" y="4972"/>
                </a:lnTo>
                <a:lnTo>
                  <a:pt x="1849" y="4993"/>
                </a:lnTo>
                <a:lnTo>
                  <a:pt x="1847" y="5015"/>
                </a:lnTo>
                <a:lnTo>
                  <a:pt x="1842" y="5034"/>
                </a:lnTo>
                <a:lnTo>
                  <a:pt x="1836" y="5051"/>
                </a:lnTo>
                <a:lnTo>
                  <a:pt x="1831" y="5065"/>
                </a:lnTo>
                <a:lnTo>
                  <a:pt x="1823" y="5078"/>
                </a:lnTo>
                <a:lnTo>
                  <a:pt x="1815" y="5091"/>
                </a:lnTo>
                <a:lnTo>
                  <a:pt x="1806" y="5103"/>
                </a:lnTo>
                <a:lnTo>
                  <a:pt x="1797" y="5116"/>
                </a:lnTo>
                <a:lnTo>
                  <a:pt x="1786" y="5128"/>
                </a:lnTo>
                <a:lnTo>
                  <a:pt x="1774" y="5139"/>
                </a:lnTo>
                <a:lnTo>
                  <a:pt x="1762" y="5149"/>
                </a:lnTo>
                <a:lnTo>
                  <a:pt x="1748" y="5160"/>
                </a:lnTo>
                <a:lnTo>
                  <a:pt x="1734" y="5168"/>
                </a:lnTo>
                <a:lnTo>
                  <a:pt x="1718" y="5176"/>
                </a:lnTo>
                <a:lnTo>
                  <a:pt x="1703" y="5182"/>
                </a:lnTo>
                <a:lnTo>
                  <a:pt x="1686" y="5188"/>
                </a:lnTo>
                <a:lnTo>
                  <a:pt x="1668" y="5191"/>
                </a:lnTo>
                <a:lnTo>
                  <a:pt x="1649" y="5194"/>
                </a:lnTo>
                <a:lnTo>
                  <a:pt x="1631" y="5195"/>
                </a:lnTo>
                <a:lnTo>
                  <a:pt x="1617" y="5194"/>
                </a:lnTo>
                <a:lnTo>
                  <a:pt x="1605" y="5193"/>
                </a:lnTo>
                <a:lnTo>
                  <a:pt x="1593" y="5192"/>
                </a:lnTo>
                <a:lnTo>
                  <a:pt x="1582" y="5190"/>
                </a:lnTo>
                <a:lnTo>
                  <a:pt x="1570" y="5187"/>
                </a:lnTo>
                <a:lnTo>
                  <a:pt x="1560" y="5183"/>
                </a:lnTo>
                <a:lnTo>
                  <a:pt x="1551" y="5180"/>
                </a:lnTo>
                <a:lnTo>
                  <a:pt x="1541" y="5175"/>
                </a:lnTo>
                <a:lnTo>
                  <a:pt x="1533" y="5170"/>
                </a:lnTo>
                <a:lnTo>
                  <a:pt x="1523" y="5164"/>
                </a:lnTo>
                <a:lnTo>
                  <a:pt x="1515" y="5157"/>
                </a:lnTo>
                <a:lnTo>
                  <a:pt x="1508" y="5150"/>
                </a:lnTo>
                <a:lnTo>
                  <a:pt x="1501" y="5143"/>
                </a:lnTo>
                <a:lnTo>
                  <a:pt x="1494" y="5136"/>
                </a:lnTo>
                <a:lnTo>
                  <a:pt x="1488" y="5127"/>
                </a:lnTo>
                <a:lnTo>
                  <a:pt x="1482" y="5119"/>
                </a:lnTo>
                <a:lnTo>
                  <a:pt x="1476" y="5110"/>
                </a:lnTo>
                <a:lnTo>
                  <a:pt x="1471" y="5099"/>
                </a:lnTo>
                <a:lnTo>
                  <a:pt x="1466" y="5089"/>
                </a:lnTo>
                <a:lnTo>
                  <a:pt x="1462" y="5079"/>
                </a:lnTo>
                <a:lnTo>
                  <a:pt x="1455" y="5055"/>
                </a:lnTo>
                <a:lnTo>
                  <a:pt x="1449" y="5032"/>
                </a:lnTo>
                <a:lnTo>
                  <a:pt x="1444" y="5005"/>
                </a:lnTo>
                <a:lnTo>
                  <a:pt x="1441" y="4979"/>
                </a:lnTo>
                <a:lnTo>
                  <a:pt x="1439" y="4950"/>
                </a:lnTo>
                <a:lnTo>
                  <a:pt x="1439" y="4920"/>
                </a:lnTo>
                <a:lnTo>
                  <a:pt x="1439" y="4446"/>
                </a:lnTo>
                <a:lnTo>
                  <a:pt x="1283" y="4446"/>
                </a:lnTo>
                <a:lnTo>
                  <a:pt x="1283" y="4948"/>
                </a:lnTo>
                <a:lnTo>
                  <a:pt x="1283" y="4976"/>
                </a:lnTo>
                <a:lnTo>
                  <a:pt x="1285" y="5001"/>
                </a:lnTo>
                <a:lnTo>
                  <a:pt x="1287" y="5027"/>
                </a:lnTo>
                <a:lnTo>
                  <a:pt x="1290" y="5050"/>
                </a:lnTo>
                <a:lnTo>
                  <a:pt x="1294" y="5073"/>
                </a:lnTo>
                <a:lnTo>
                  <a:pt x="1298" y="5094"/>
                </a:lnTo>
                <a:lnTo>
                  <a:pt x="1304" y="5115"/>
                </a:lnTo>
                <a:lnTo>
                  <a:pt x="1310" y="5134"/>
                </a:lnTo>
                <a:lnTo>
                  <a:pt x="1316" y="5151"/>
                </a:lnTo>
                <a:lnTo>
                  <a:pt x="1324" y="5169"/>
                </a:lnTo>
                <a:lnTo>
                  <a:pt x="1332" y="5184"/>
                </a:lnTo>
                <a:lnTo>
                  <a:pt x="1341" y="5199"/>
                </a:lnTo>
                <a:lnTo>
                  <a:pt x="1350" y="5213"/>
                </a:lnTo>
                <a:lnTo>
                  <a:pt x="1359" y="5226"/>
                </a:lnTo>
                <a:lnTo>
                  <a:pt x="1369" y="5238"/>
                </a:lnTo>
                <a:lnTo>
                  <a:pt x="1379" y="5249"/>
                </a:lnTo>
                <a:lnTo>
                  <a:pt x="1391" y="5260"/>
                </a:lnTo>
                <a:lnTo>
                  <a:pt x="1402" y="5269"/>
                </a:lnTo>
                <a:lnTo>
                  <a:pt x="1414" y="5277"/>
                </a:lnTo>
                <a:lnTo>
                  <a:pt x="1425" y="5285"/>
                </a:lnTo>
                <a:lnTo>
                  <a:pt x="1438" y="5291"/>
                </a:lnTo>
                <a:lnTo>
                  <a:pt x="1450" y="5297"/>
                </a:lnTo>
                <a:lnTo>
                  <a:pt x="1463" y="5303"/>
                </a:lnTo>
                <a:lnTo>
                  <a:pt x="1475" y="5308"/>
                </a:lnTo>
                <a:lnTo>
                  <a:pt x="1489" y="5313"/>
                </a:lnTo>
                <a:lnTo>
                  <a:pt x="1501" y="5316"/>
                </a:lnTo>
                <a:lnTo>
                  <a:pt x="1514" y="5319"/>
                </a:lnTo>
                <a:lnTo>
                  <a:pt x="1527" y="5321"/>
                </a:lnTo>
                <a:lnTo>
                  <a:pt x="1553" y="5324"/>
                </a:lnTo>
                <a:lnTo>
                  <a:pt x="1579" y="5325"/>
                </a:lnTo>
                <a:lnTo>
                  <a:pt x="1607" y="5324"/>
                </a:lnTo>
                <a:lnTo>
                  <a:pt x="1634" y="5321"/>
                </a:lnTo>
                <a:lnTo>
                  <a:pt x="1658" y="5316"/>
                </a:lnTo>
                <a:lnTo>
                  <a:pt x="1682" y="5310"/>
                </a:lnTo>
                <a:lnTo>
                  <a:pt x="1704" y="5301"/>
                </a:lnTo>
                <a:lnTo>
                  <a:pt x="1725" y="5292"/>
                </a:lnTo>
                <a:lnTo>
                  <a:pt x="1745" y="5282"/>
                </a:lnTo>
                <a:lnTo>
                  <a:pt x="1763" y="5271"/>
                </a:lnTo>
                <a:lnTo>
                  <a:pt x="1781" y="5259"/>
                </a:lnTo>
                <a:lnTo>
                  <a:pt x="1796" y="5245"/>
                </a:lnTo>
                <a:lnTo>
                  <a:pt x="1810" y="5232"/>
                </a:lnTo>
                <a:lnTo>
                  <a:pt x="1823" y="5219"/>
                </a:lnTo>
                <a:lnTo>
                  <a:pt x="1835" y="5205"/>
                </a:lnTo>
                <a:lnTo>
                  <a:pt x="1846" y="5191"/>
                </a:lnTo>
                <a:lnTo>
                  <a:pt x="1855" y="5178"/>
                </a:lnTo>
                <a:lnTo>
                  <a:pt x="1862" y="5165"/>
                </a:lnTo>
                <a:lnTo>
                  <a:pt x="1866" y="5165"/>
                </a:lnTo>
                <a:lnTo>
                  <a:pt x="1876" y="5305"/>
                </a:lnTo>
                <a:lnTo>
                  <a:pt x="2013" y="5305"/>
                </a:lnTo>
                <a:lnTo>
                  <a:pt x="2011" y="5279"/>
                </a:lnTo>
                <a:lnTo>
                  <a:pt x="2010" y="5252"/>
                </a:lnTo>
                <a:lnTo>
                  <a:pt x="2009" y="5225"/>
                </a:lnTo>
                <a:lnTo>
                  <a:pt x="2008" y="5195"/>
                </a:lnTo>
                <a:lnTo>
                  <a:pt x="2007" y="5166"/>
                </a:lnTo>
                <a:lnTo>
                  <a:pt x="2007" y="5134"/>
                </a:lnTo>
                <a:lnTo>
                  <a:pt x="2006" y="5102"/>
                </a:lnTo>
                <a:lnTo>
                  <a:pt x="2006" y="5069"/>
                </a:lnTo>
                <a:lnTo>
                  <a:pt x="2006" y="4446"/>
                </a:lnTo>
                <a:close/>
                <a:moveTo>
                  <a:pt x="2301" y="4288"/>
                </a:moveTo>
                <a:lnTo>
                  <a:pt x="2301" y="4446"/>
                </a:lnTo>
                <a:lnTo>
                  <a:pt x="2167" y="4446"/>
                </a:lnTo>
                <a:lnTo>
                  <a:pt x="2167" y="4564"/>
                </a:lnTo>
                <a:lnTo>
                  <a:pt x="2301" y="4564"/>
                </a:lnTo>
                <a:lnTo>
                  <a:pt x="2301" y="5032"/>
                </a:lnTo>
                <a:lnTo>
                  <a:pt x="2302" y="5069"/>
                </a:lnTo>
                <a:lnTo>
                  <a:pt x="2304" y="5102"/>
                </a:lnTo>
                <a:lnTo>
                  <a:pt x="2306" y="5119"/>
                </a:lnTo>
                <a:lnTo>
                  <a:pt x="2309" y="5135"/>
                </a:lnTo>
                <a:lnTo>
                  <a:pt x="2311" y="5149"/>
                </a:lnTo>
                <a:lnTo>
                  <a:pt x="2315" y="5165"/>
                </a:lnTo>
                <a:lnTo>
                  <a:pt x="2319" y="5178"/>
                </a:lnTo>
                <a:lnTo>
                  <a:pt x="2324" y="5191"/>
                </a:lnTo>
                <a:lnTo>
                  <a:pt x="2329" y="5203"/>
                </a:lnTo>
                <a:lnTo>
                  <a:pt x="2334" y="5216"/>
                </a:lnTo>
                <a:lnTo>
                  <a:pt x="2340" y="5227"/>
                </a:lnTo>
                <a:lnTo>
                  <a:pt x="2346" y="5238"/>
                </a:lnTo>
                <a:lnTo>
                  <a:pt x="2353" y="5247"/>
                </a:lnTo>
                <a:lnTo>
                  <a:pt x="2361" y="5257"/>
                </a:lnTo>
                <a:lnTo>
                  <a:pt x="2368" y="5265"/>
                </a:lnTo>
                <a:lnTo>
                  <a:pt x="2377" y="5272"/>
                </a:lnTo>
                <a:lnTo>
                  <a:pt x="2385" y="5278"/>
                </a:lnTo>
                <a:lnTo>
                  <a:pt x="2393" y="5284"/>
                </a:lnTo>
                <a:lnTo>
                  <a:pt x="2402" y="5290"/>
                </a:lnTo>
                <a:lnTo>
                  <a:pt x="2411" y="5295"/>
                </a:lnTo>
                <a:lnTo>
                  <a:pt x="2422" y="5300"/>
                </a:lnTo>
                <a:lnTo>
                  <a:pt x="2432" y="5306"/>
                </a:lnTo>
                <a:lnTo>
                  <a:pt x="2443" y="5310"/>
                </a:lnTo>
                <a:lnTo>
                  <a:pt x="2454" y="5313"/>
                </a:lnTo>
                <a:lnTo>
                  <a:pt x="2466" y="5316"/>
                </a:lnTo>
                <a:lnTo>
                  <a:pt x="2478" y="5319"/>
                </a:lnTo>
                <a:lnTo>
                  <a:pt x="2490" y="5321"/>
                </a:lnTo>
                <a:lnTo>
                  <a:pt x="2503" y="5322"/>
                </a:lnTo>
                <a:lnTo>
                  <a:pt x="2516" y="5323"/>
                </a:lnTo>
                <a:lnTo>
                  <a:pt x="2530" y="5323"/>
                </a:lnTo>
                <a:lnTo>
                  <a:pt x="2552" y="5323"/>
                </a:lnTo>
                <a:lnTo>
                  <a:pt x="2573" y="5321"/>
                </a:lnTo>
                <a:lnTo>
                  <a:pt x="2592" y="5319"/>
                </a:lnTo>
                <a:lnTo>
                  <a:pt x="2610" y="5317"/>
                </a:lnTo>
                <a:lnTo>
                  <a:pt x="2627" y="5313"/>
                </a:lnTo>
                <a:lnTo>
                  <a:pt x="2642" y="5310"/>
                </a:lnTo>
                <a:lnTo>
                  <a:pt x="2656" y="5306"/>
                </a:lnTo>
                <a:lnTo>
                  <a:pt x="2669" y="5301"/>
                </a:lnTo>
                <a:lnTo>
                  <a:pt x="2661" y="5182"/>
                </a:lnTo>
                <a:lnTo>
                  <a:pt x="2643" y="5187"/>
                </a:lnTo>
                <a:lnTo>
                  <a:pt x="2624" y="5190"/>
                </a:lnTo>
                <a:lnTo>
                  <a:pt x="2599" y="5192"/>
                </a:lnTo>
                <a:lnTo>
                  <a:pt x="2571" y="5193"/>
                </a:lnTo>
                <a:lnTo>
                  <a:pt x="2555" y="5192"/>
                </a:lnTo>
                <a:lnTo>
                  <a:pt x="2541" y="5190"/>
                </a:lnTo>
                <a:lnTo>
                  <a:pt x="2528" y="5187"/>
                </a:lnTo>
                <a:lnTo>
                  <a:pt x="2515" y="5182"/>
                </a:lnTo>
                <a:lnTo>
                  <a:pt x="2505" y="5176"/>
                </a:lnTo>
                <a:lnTo>
                  <a:pt x="2495" y="5169"/>
                </a:lnTo>
                <a:lnTo>
                  <a:pt x="2487" y="5160"/>
                </a:lnTo>
                <a:lnTo>
                  <a:pt x="2480" y="5149"/>
                </a:lnTo>
                <a:lnTo>
                  <a:pt x="2474" y="5138"/>
                </a:lnTo>
                <a:lnTo>
                  <a:pt x="2467" y="5126"/>
                </a:lnTo>
                <a:lnTo>
                  <a:pt x="2463" y="5113"/>
                </a:lnTo>
                <a:lnTo>
                  <a:pt x="2459" y="5097"/>
                </a:lnTo>
                <a:lnTo>
                  <a:pt x="2457" y="5081"/>
                </a:lnTo>
                <a:lnTo>
                  <a:pt x="2455" y="5064"/>
                </a:lnTo>
                <a:lnTo>
                  <a:pt x="2454" y="5045"/>
                </a:lnTo>
                <a:lnTo>
                  <a:pt x="2453" y="5026"/>
                </a:lnTo>
                <a:lnTo>
                  <a:pt x="2453" y="4564"/>
                </a:lnTo>
                <a:lnTo>
                  <a:pt x="2677" y="4564"/>
                </a:lnTo>
                <a:lnTo>
                  <a:pt x="2677" y="4446"/>
                </a:lnTo>
                <a:lnTo>
                  <a:pt x="2453" y="4446"/>
                </a:lnTo>
                <a:lnTo>
                  <a:pt x="2453" y="4240"/>
                </a:lnTo>
                <a:lnTo>
                  <a:pt x="2301" y="4288"/>
                </a:lnTo>
                <a:close/>
                <a:moveTo>
                  <a:pt x="2794" y="5263"/>
                </a:moveTo>
                <a:lnTo>
                  <a:pt x="2818" y="5275"/>
                </a:lnTo>
                <a:lnTo>
                  <a:pt x="2844" y="5287"/>
                </a:lnTo>
                <a:lnTo>
                  <a:pt x="2873" y="5297"/>
                </a:lnTo>
                <a:lnTo>
                  <a:pt x="2902" y="5306"/>
                </a:lnTo>
                <a:lnTo>
                  <a:pt x="2934" y="5313"/>
                </a:lnTo>
                <a:lnTo>
                  <a:pt x="2967" y="5319"/>
                </a:lnTo>
                <a:lnTo>
                  <a:pt x="2984" y="5321"/>
                </a:lnTo>
                <a:lnTo>
                  <a:pt x="3000" y="5322"/>
                </a:lnTo>
                <a:lnTo>
                  <a:pt x="3018" y="5323"/>
                </a:lnTo>
                <a:lnTo>
                  <a:pt x="3036" y="5323"/>
                </a:lnTo>
                <a:lnTo>
                  <a:pt x="3054" y="5323"/>
                </a:lnTo>
                <a:lnTo>
                  <a:pt x="3072" y="5322"/>
                </a:lnTo>
                <a:lnTo>
                  <a:pt x="3090" y="5320"/>
                </a:lnTo>
                <a:lnTo>
                  <a:pt x="3106" y="5318"/>
                </a:lnTo>
                <a:lnTo>
                  <a:pt x="3124" y="5316"/>
                </a:lnTo>
                <a:lnTo>
                  <a:pt x="3139" y="5312"/>
                </a:lnTo>
                <a:lnTo>
                  <a:pt x="3155" y="5309"/>
                </a:lnTo>
                <a:lnTo>
                  <a:pt x="3170" y="5303"/>
                </a:lnTo>
                <a:lnTo>
                  <a:pt x="3185" y="5299"/>
                </a:lnTo>
                <a:lnTo>
                  <a:pt x="3198" y="5293"/>
                </a:lnTo>
                <a:lnTo>
                  <a:pt x="3212" y="5287"/>
                </a:lnTo>
                <a:lnTo>
                  <a:pt x="3225" y="5281"/>
                </a:lnTo>
                <a:lnTo>
                  <a:pt x="3237" y="5274"/>
                </a:lnTo>
                <a:lnTo>
                  <a:pt x="3248" y="5267"/>
                </a:lnTo>
                <a:lnTo>
                  <a:pt x="3259" y="5259"/>
                </a:lnTo>
                <a:lnTo>
                  <a:pt x="3271" y="5250"/>
                </a:lnTo>
                <a:lnTo>
                  <a:pt x="3280" y="5241"/>
                </a:lnTo>
                <a:lnTo>
                  <a:pt x="3290" y="5232"/>
                </a:lnTo>
                <a:lnTo>
                  <a:pt x="3298" y="5223"/>
                </a:lnTo>
                <a:lnTo>
                  <a:pt x="3306" y="5213"/>
                </a:lnTo>
                <a:lnTo>
                  <a:pt x="3315" y="5202"/>
                </a:lnTo>
                <a:lnTo>
                  <a:pt x="3322" y="5191"/>
                </a:lnTo>
                <a:lnTo>
                  <a:pt x="3328" y="5180"/>
                </a:lnTo>
                <a:lnTo>
                  <a:pt x="3333" y="5169"/>
                </a:lnTo>
                <a:lnTo>
                  <a:pt x="3338" y="5156"/>
                </a:lnTo>
                <a:lnTo>
                  <a:pt x="3342" y="5144"/>
                </a:lnTo>
                <a:lnTo>
                  <a:pt x="3346" y="5132"/>
                </a:lnTo>
                <a:lnTo>
                  <a:pt x="3349" y="5119"/>
                </a:lnTo>
                <a:lnTo>
                  <a:pt x="3351" y="5105"/>
                </a:lnTo>
                <a:lnTo>
                  <a:pt x="3353" y="5091"/>
                </a:lnTo>
                <a:lnTo>
                  <a:pt x="3354" y="5078"/>
                </a:lnTo>
                <a:lnTo>
                  <a:pt x="3355" y="5064"/>
                </a:lnTo>
                <a:lnTo>
                  <a:pt x="3354" y="5040"/>
                </a:lnTo>
                <a:lnTo>
                  <a:pt x="3351" y="5018"/>
                </a:lnTo>
                <a:lnTo>
                  <a:pt x="3347" y="4997"/>
                </a:lnTo>
                <a:lnTo>
                  <a:pt x="3340" y="4977"/>
                </a:lnTo>
                <a:lnTo>
                  <a:pt x="3332" y="4958"/>
                </a:lnTo>
                <a:lnTo>
                  <a:pt x="3323" y="4940"/>
                </a:lnTo>
                <a:lnTo>
                  <a:pt x="3311" y="4924"/>
                </a:lnTo>
                <a:lnTo>
                  <a:pt x="3297" y="4907"/>
                </a:lnTo>
                <a:lnTo>
                  <a:pt x="3282" y="4892"/>
                </a:lnTo>
                <a:lnTo>
                  <a:pt x="3266" y="4878"/>
                </a:lnTo>
                <a:lnTo>
                  <a:pt x="3247" y="4864"/>
                </a:lnTo>
                <a:lnTo>
                  <a:pt x="3227" y="4851"/>
                </a:lnTo>
                <a:lnTo>
                  <a:pt x="3205" y="4839"/>
                </a:lnTo>
                <a:lnTo>
                  <a:pt x="3182" y="4828"/>
                </a:lnTo>
                <a:lnTo>
                  <a:pt x="3156" y="4816"/>
                </a:lnTo>
                <a:lnTo>
                  <a:pt x="3130" y="4806"/>
                </a:lnTo>
                <a:lnTo>
                  <a:pt x="3091" y="4790"/>
                </a:lnTo>
                <a:lnTo>
                  <a:pt x="3057" y="4775"/>
                </a:lnTo>
                <a:lnTo>
                  <a:pt x="3043" y="4766"/>
                </a:lnTo>
                <a:lnTo>
                  <a:pt x="3030" y="4758"/>
                </a:lnTo>
                <a:lnTo>
                  <a:pt x="3018" y="4751"/>
                </a:lnTo>
                <a:lnTo>
                  <a:pt x="3007" y="4742"/>
                </a:lnTo>
                <a:lnTo>
                  <a:pt x="2998" y="4734"/>
                </a:lnTo>
                <a:lnTo>
                  <a:pt x="2990" y="4725"/>
                </a:lnTo>
                <a:lnTo>
                  <a:pt x="2983" y="4715"/>
                </a:lnTo>
                <a:lnTo>
                  <a:pt x="2978" y="4705"/>
                </a:lnTo>
                <a:lnTo>
                  <a:pt x="2974" y="4695"/>
                </a:lnTo>
                <a:lnTo>
                  <a:pt x="2971" y="4684"/>
                </a:lnTo>
                <a:lnTo>
                  <a:pt x="2969" y="4672"/>
                </a:lnTo>
                <a:lnTo>
                  <a:pt x="2969" y="4659"/>
                </a:lnTo>
                <a:lnTo>
                  <a:pt x="2969" y="4647"/>
                </a:lnTo>
                <a:lnTo>
                  <a:pt x="2971" y="4636"/>
                </a:lnTo>
                <a:lnTo>
                  <a:pt x="2974" y="4625"/>
                </a:lnTo>
                <a:lnTo>
                  <a:pt x="2978" y="4613"/>
                </a:lnTo>
                <a:lnTo>
                  <a:pt x="2983" y="4603"/>
                </a:lnTo>
                <a:lnTo>
                  <a:pt x="2989" y="4594"/>
                </a:lnTo>
                <a:lnTo>
                  <a:pt x="2996" y="4585"/>
                </a:lnTo>
                <a:lnTo>
                  <a:pt x="3004" y="4577"/>
                </a:lnTo>
                <a:lnTo>
                  <a:pt x="3015" y="4568"/>
                </a:lnTo>
                <a:lnTo>
                  <a:pt x="3025" y="4562"/>
                </a:lnTo>
                <a:lnTo>
                  <a:pt x="3036" y="4556"/>
                </a:lnTo>
                <a:lnTo>
                  <a:pt x="3049" y="4551"/>
                </a:lnTo>
                <a:lnTo>
                  <a:pt x="3063" y="4547"/>
                </a:lnTo>
                <a:lnTo>
                  <a:pt x="3078" y="4544"/>
                </a:lnTo>
                <a:lnTo>
                  <a:pt x="3093" y="4542"/>
                </a:lnTo>
                <a:lnTo>
                  <a:pt x="3110" y="4542"/>
                </a:lnTo>
                <a:lnTo>
                  <a:pt x="3125" y="4542"/>
                </a:lnTo>
                <a:lnTo>
                  <a:pt x="3139" y="4543"/>
                </a:lnTo>
                <a:lnTo>
                  <a:pt x="3153" y="4545"/>
                </a:lnTo>
                <a:lnTo>
                  <a:pt x="3167" y="4547"/>
                </a:lnTo>
                <a:lnTo>
                  <a:pt x="3192" y="4552"/>
                </a:lnTo>
                <a:lnTo>
                  <a:pt x="3216" y="4559"/>
                </a:lnTo>
                <a:lnTo>
                  <a:pt x="3236" y="4567"/>
                </a:lnTo>
                <a:lnTo>
                  <a:pt x="3255" y="4576"/>
                </a:lnTo>
                <a:lnTo>
                  <a:pt x="3272" y="4584"/>
                </a:lnTo>
                <a:lnTo>
                  <a:pt x="3286" y="4591"/>
                </a:lnTo>
                <a:lnTo>
                  <a:pt x="3323" y="4480"/>
                </a:lnTo>
                <a:lnTo>
                  <a:pt x="3304" y="4468"/>
                </a:lnTo>
                <a:lnTo>
                  <a:pt x="3283" y="4458"/>
                </a:lnTo>
                <a:lnTo>
                  <a:pt x="3259" y="4449"/>
                </a:lnTo>
                <a:lnTo>
                  <a:pt x="3234" y="4442"/>
                </a:lnTo>
                <a:lnTo>
                  <a:pt x="3206" y="4435"/>
                </a:lnTo>
                <a:lnTo>
                  <a:pt x="3177" y="4431"/>
                </a:lnTo>
                <a:lnTo>
                  <a:pt x="3145" y="4427"/>
                </a:lnTo>
                <a:lnTo>
                  <a:pt x="3114" y="4426"/>
                </a:lnTo>
                <a:lnTo>
                  <a:pt x="3097" y="4426"/>
                </a:lnTo>
                <a:lnTo>
                  <a:pt x="3080" y="4427"/>
                </a:lnTo>
                <a:lnTo>
                  <a:pt x="3065" y="4430"/>
                </a:lnTo>
                <a:lnTo>
                  <a:pt x="3048" y="4432"/>
                </a:lnTo>
                <a:lnTo>
                  <a:pt x="3033" y="4435"/>
                </a:lnTo>
                <a:lnTo>
                  <a:pt x="3019" y="4438"/>
                </a:lnTo>
                <a:lnTo>
                  <a:pt x="3004" y="4442"/>
                </a:lnTo>
                <a:lnTo>
                  <a:pt x="2990" y="4446"/>
                </a:lnTo>
                <a:lnTo>
                  <a:pt x="2977" y="4451"/>
                </a:lnTo>
                <a:lnTo>
                  <a:pt x="2964" y="4457"/>
                </a:lnTo>
                <a:lnTo>
                  <a:pt x="2951" y="4463"/>
                </a:lnTo>
                <a:lnTo>
                  <a:pt x="2939" y="4469"/>
                </a:lnTo>
                <a:lnTo>
                  <a:pt x="2928" y="4477"/>
                </a:lnTo>
                <a:lnTo>
                  <a:pt x="2918" y="4484"/>
                </a:lnTo>
                <a:lnTo>
                  <a:pt x="2906" y="4492"/>
                </a:lnTo>
                <a:lnTo>
                  <a:pt x="2897" y="4500"/>
                </a:lnTo>
                <a:lnTo>
                  <a:pt x="2888" y="4509"/>
                </a:lnTo>
                <a:lnTo>
                  <a:pt x="2879" y="4518"/>
                </a:lnTo>
                <a:lnTo>
                  <a:pt x="2871" y="4528"/>
                </a:lnTo>
                <a:lnTo>
                  <a:pt x="2862" y="4538"/>
                </a:lnTo>
                <a:lnTo>
                  <a:pt x="2855" y="4548"/>
                </a:lnTo>
                <a:lnTo>
                  <a:pt x="2849" y="4558"/>
                </a:lnTo>
                <a:lnTo>
                  <a:pt x="2843" y="4569"/>
                </a:lnTo>
                <a:lnTo>
                  <a:pt x="2838" y="4581"/>
                </a:lnTo>
                <a:lnTo>
                  <a:pt x="2833" y="4592"/>
                </a:lnTo>
                <a:lnTo>
                  <a:pt x="2829" y="4604"/>
                </a:lnTo>
                <a:lnTo>
                  <a:pt x="2826" y="4615"/>
                </a:lnTo>
                <a:lnTo>
                  <a:pt x="2823" y="4628"/>
                </a:lnTo>
                <a:lnTo>
                  <a:pt x="2821" y="4640"/>
                </a:lnTo>
                <a:lnTo>
                  <a:pt x="2819" y="4653"/>
                </a:lnTo>
                <a:lnTo>
                  <a:pt x="2818" y="4665"/>
                </a:lnTo>
                <a:lnTo>
                  <a:pt x="2818" y="4679"/>
                </a:lnTo>
                <a:lnTo>
                  <a:pt x="2819" y="4697"/>
                </a:lnTo>
                <a:lnTo>
                  <a:pt x="2821" y="4715"/>
                </a:lnTo>
                <a:lnTo>
                  <a:pt x="2825" y="4734"/>
                </a:lnTo>
                <a:lnTo>
                  <a:pt x="2831" y="4751"/>
                </a:lnTo>
                <a:lnTo>
                  <a:pt x="2839" y="4769"/>
                </a:lnTo>
                <a:lnTo>
                  <a:pt x="2848" y="4785"/>
                </a:lnTo>
                <a:lnTo>
                  <a:pt x="2860" y="4801"/>
                </a:lnTo>
                <a:lnTo>
                  <a:pt x="2873" y="4816"/>
                </a:lnTo>
                <a:lnTo>
                  <a:pt x="2888" y="4832"/>
                </a:lnTo>
                <a:lnTo>
                  <a:pt x="2905" y="4846"/>
                </a:lnTo>
                <a:lnTo>
                  <a:pt x="2924" y="4860"/>
                </a:lnTo>
                <a:lnTo>
                  <a:pt x="2944" y="4874"/>
                </a:lnTo>
                <a:lnTo>
                  <a:pt x="2967" y="4887"/>
                </a:lnTo>
                <a:lnTo>
                  <a:pt x="2991" y="4899"/>
                </a:lnTo>
                <a:lnTo>
                  <a:pt x="3018" y="4910"/>
                </a:lnTo>
                <a:lnTo>
                  <a:pt x="3046" y="4922"/>
                </a:lnTo>
                <a:lnTo>
                  <a:pt x="3067" y="4930"/>
                </a:lnTo>
                <a:lnTo>
                  <a:pt x="3086" y="4937"/>
                </a:lnTo>
                <a:lnTo>
                  <a:pt x="3103" y="4945"/>
                </a:lnTo>
                <a:lnTo>
                  <a:pt x="3119" y="4953"/>
                </a:lnTo>
                <a:lnTo>
                  <a:pt x="3133" y="4961"/>
                </a:lnTo>
                <a:lnTo>
                  <a:pt x="3146" y="4970"/>
                </a:lnTo>
                <a:lnTo>
                  <a:pt x="3157" y="4979"/>
                </a:lnTo>
                <a:lnTo>
                  <a:pt x="3168" y="4988"/>
                </a:lnTo>
                <a:lnTo>
                  <a:pt x="3177" y="4997"/>
                </a:lnTo>
                <a:lnTo>
                  <a:pt x="3184" y="5006"/>
                </a:lnTo>
                <a:lnTo>
                  <a:pt x="3190" y="5017"/>
                </a:lnTo>
                <a:lnTo>
                  <a:pt x="3195" y="5028"/>
                </a:lnTo>
                <a:lnTo>
                  <a:pt x="3199" y="5039"/>
                </a:lnTo>
                <a:lnTo>
                  <a:pt x="3202" y="5051"/>
                </a:lnTo>
                <a:lnTo>
                  <a:pt x="3203" y="5065"/>
                </a:lnTo>
                <a:lnTo>
                  <a:pt x="3204" y="5078"/>
                </a:lnTo>
                <a:lnTo>
                  <a:pt x="3203" y="5091"/>
                </a:lnTo>
                <a:lnTo>
                  <a:pt x="3201" y="5104"/>
                </a:lnTo>
                <a:lnTo>
                  <a:pt x="3198" y="5117"/>
                </a:lnTo>
                <a:lnTo>
                  <a:pt x="3194" y="5129"/>
                </a:lnTo>
                <a:lnTo>
                  <a:pt x="3188" y="5139"/>
                </a:lnTo>
                <a:lnTo>
                  <a:pt x="3181" y="5150"/>
                </a:lnTo>
                <a:lnTo>
                  <a:pt x="3173" y="5160"/>
                </a:lnTo>
                <a:lnTo>
                  <a:pt x="3164" y="5169"/>
                </a:lnTo>
                <a:lnTo>
                  <a:pt x="3152" y="5177"/>
                </a:lnTo>
                <a:lnTo>
                  <a:pt x="3140" y="5184"/>
                </a:lnTo>
                <a:lnTo>
                  <a:pt x="3127" y="5190"/>
                </a:lnTo>
                <a:lnTo>
                  <a:pt x="3113" y="5196"/>
                </a:lnTo>
                <a:lnTo>
                  <a:pt x="3096" y="5200"/>
                </a:lnTo>
                <a:lnTo>
                  <a:pt x="3078" y="5203"/>
                </a:lnTo>
                <a:lnTo>
                  <a:pt x="3059" y="5204"/>
                </a:lnTo>
                <a:lnTo>
                  <a:pt x="3039" y="5205"/>
                </a:lnTo>
                <a:lnTo>
                  <a:pt x="3025" y="5205"/>
                </a:lnTo>
                <a:lnTo>
                  <a:pt x="3009" y="5204"/>
                </a:lnTo>
                <a:lnTo>
                  <a:pt x="2995" y="5202"/>
                </a:lnTo>
                <a:lnTo>
                  <a:pt x="2981" y="5200"/>
                </a:lnTo>
                <a:lnTo>
                  <a:pt x="2951" y="5194"/>
                </a:lnTo>
                <a:lnTo>
                  <a:pt x="2924" y="5186"/>
                </a:lnTo>
                <a:lnTo>
                  <a:pt x="2897" y="5177"/>
                </a:lnTo>
                <a:lnTo>
                  <a:pt x="2873" y="5167"/>
                </a:lnTo>
                <a:lnTo>
                  <a:pt x="2851" y="5155"/>
                </a:lnTo>
                <a:lnTo>
                  <a:pt x="2832" y="5145"/>
                </a:lnTo>
                <a:lnTo>
                  <a:pt x="2794" y="5263"/>
                </a:lnTo>
                <a:close/>
                <a:moveTo>
                  <a:pt x="3911" y="5208"/>
                </a:moveTo>
                <a:lnTo>
                  <a:pt x="3896" y="5207"/>
                </a:lnTo>
                <a:lnTo>
                  <a:pt x="3882" y="5205"/>
                </a:lnTo>
                <a:lnTo>
                  <a:pt x="3869" y="5203"/>
                </a:lnTo>
                <a:lnTo>
                  <a:pt x="3856" y="5200"/>
                </a:lnTo>
                <a:lnTo>
                  <a:pt x="3843" y="5197"/>
                </a:lnTo>
                <a:lnTo>
                  <a:pt x="3831" y="5193"/>
                </a:lnTo>
                <a:lnTo>
                  <a:pt x="3819" y="5188"/>
                </a:lnTo>
                <a:lnTo>
                  <a:pt x="3807" y="5182"/>
                </a:lnTo>
                <a:lnTo>
                  <a:pt x="3795" y="5176"/>
                </a:lnTo>
                <a:lnTo>
                  <a:pt x="3784" y="5169"/>
                </a:lnTo>
                <a:lnTo>
                  <a:pt x="3773" y="5161"/>
                </a:lnTo>
                <a:lnTo>
                  <a:pt x="3763" y="5152"/>
                </a:lnTo>
                <a:lnTo>
                  <a:pt x="3752" y="5143"/>
                </a:lnTo>
                <a:lnTo>
                  <a:pt x="3743" y="5134"/>
                </a:lnTo>
                <a:lnTo>
                  <a:pt x="3734" y="5124"/>
                </a:lnTo>
                <a:lnTo>
                  <a:pt x="3725" y="5113"/>
                </a:lnTo>
                <a:lnTo>
                  <a:pt x="3717" y="5101"/>
                </a:lnTo>
                <a:lnTo>
                  <a:pt x="3709" y="5089"/>
                </a:lnTo>
                <a:lnTo>
                  <a:pt x="3701" y="5077"/>
                </a:lnTo>
                <a:lnTo>
                  <a:pt x="3694" y="5065"/>
                </a:lnTo>
                <a:lnTo>
                  <a:pt x="3688" y="5051"/>
                </a:lnTo>
                <a:lnTo>
                  <a:pt x="3682" y="5037"/>
                </a:lnTo>
                <a:lnTo>
                  <a:pt x="3677" y="5023"/>
                </a:lnTo>
                <a:lnTo>
                  <a:pt x="3672" y="5008"/>
                </a:lnTo>
                <a:lnTo>
                  <a:pt x="3668" y="4993"/>
                </a:lnTo>
                <a:lnTo>
                  <a:pt x="3664" y="4978"/>
                </a:lnTo>
                <a:lnTo>
                  <a:pt x="3661" y="4961"/>
                </a:lnTo>
                <a:lnTo>
                  <a:pt x="3658" y="4945"/>
                </a:lnTo>
                <a:lnTo>
                  <a:pt x="3655" y="4929"/>
                </a:lnTo>
                <a:lnTo>
                  <a:pt x="3654" y="4911"/>
                </a:lnTo>
                <a:lnTo>
                  <a:pt x="3653" y="4895"/>
                </a:lnTo>
                <a:lnTo>
                  <a:pt x="3653" y="4877"/>
                </a:lnTo>
                <a:lnTo>
                  <a:pt x="3654" y="4846"/>
                </a:lnTo>
                <a:lnTo>
                  <a:pt x="3657" y="4815"/>
                </a:lnTo>
                <a:lnTo>
                  <a:pt x="3662" y="4786"/>
                </a:lnTo>
                <a:lnTo>
                  <a:pt x="3669" y="4756"/>
                </a:lnTo>
                <a:lnTo>
                  <a:pt x="3673" y="4742"/>
                </a:lnTo>
                <a:lnTo>
                  <a:pt x="3677" y="4728"/>
                </a:lnTo>
                <a:lnTo>
                  <a:pt x="3682" y="4713"/>
                </a:lnTo>
                <a:lnTo>
                  <a:pt x="3688" y="4700"/>
                </a:lnTo>
                <a:lnTo>
                  <a:pt x="3694" y="4687"/>
                </a:lnTo>
                <a:lnTo>
                  <a:pt x="3700" y="4674"/>
                </a:lnTo>
                <a:lnTo>
                  <a:pt x="3708" y="4661"/>
                </a:lnTo>
                <a:lnTo>
                  <a:pt x="3716" y="4649"/>
                </a:lnTo>
                <a:lnTo>
                  <a:pt x="3724" y="4638"/>
                </a:lnTo>
                <a:lnTo>
                  <a:pt x="3733" y="4627"/>
                </a:lnTo>
                <a:lnTo>
                  <a:pt x="3742" y="4616"/>
                </a:lnTo>
                <a:lnTo>
                  <a:pt x="3752" y="4606"/>
                </a:lnTo>
                <a:lnTo>
                  <a:pt x="3763" y="4597"/>
                </a:lnTo>
                <a:lnTo>
                  <a:pt x="3774" y="4588"/>
                </a:lnTo>
                <a:lnTo>
                  <a:pt x="3785" y="4580"/>
                </a:lnTo>
                <a:lnTo>
                  <a:pt x="3797" y="4572"/>
                </a:lnTo>
                <a:lnTo>
                  <a:pt x="3811" y="4566"/>
                </a:lnTo>
                <a:lnTo>
                  <a:pt x="3824" y="4560"/>
                </a:lnTo>
                <a:lnTo>
                  <a:pt x="3837" y="4555"/>
                </a:lnTo>
                <a:lnTo>
                  <a:pt x="3851" y="4551"/>
                </a:lnTo>
                <a:lnTo>
                  <a:pt x="3867" y="4548"/>
                </a:lnTo>
                <a:lnTo>
                  <a:pt x="3882" y="4545"/>
                </a:lnTo>
                <a:lnTo>
                  <a:pt x="3898" y="4544"/>
                </a:lnTo>
                <a:lnTo>
                  <a:pt x="3916" y="4544"/>
                </a:lnTo>
                <a:lnTo>
                  <a:pt x="3933" y="4544"/>
                </a:lnTo>
                <a:lnTo>
                  <a:pt x="3949" y="4546"/>
                </a:lnTo>
                <a:lnTo>
                  <a:pt x="3965" y="4548"/>
                </a:lnTo>
                <a:lnTo>
                  <a:pt x="3980" y="4552"/>
                </a:lnTo>
                <a:lnTo>
                  <a:pt x="3994" y="4556"/>
                </a:lnTo>
                <a:lnTo>
                  <a:pt x="4008" y="4561"/>
                </a:lnTo>
                <a:lnTo>
                  <a:pt x="4021" y="4567"/>
                </a:lnTo>
                <a:lnTo>
                  <a:pt x="4034" y="4575"/>
                </a:lnTo>
                <a:lnTo>
                  <a:pt x="4045" y="4582"/>
                </a:lnTo>
                <a:lnTo>
                  <a:pt x="4058" y="4590"/>
                </a:lnTo>
                <a:lnTo>
                  <a:pt x="4068" y="4599"/>
                </a:lnTo>
                <a:lnTo>
                  <a:pt x="4078" y="4609"/>
                </a:lnTo>
                <a:lnTo>
                  <a:pt x="4088" y="4619"/>
                </a:lnTo>
                <a:lnTo>
                  <a:pt x="4097" y="4630"/>
                </a:lnTo>
                <a:lnTo>
                  <a:pt x="4106" y="4641"/>
                </a:lnTo>
                <a:lnTo>
                  <a:pt x="4114" y="4653"/>
                </a:lnTo>
                <a:lnTo>
                  <a:pt x="4121" y="4665"/>
                </a:lnTo>
                <a:lnTo>
                  <a:pt x="4128" y="4678"/>
                </a:lnTo>
                <a:lnTo>
                  <a:pt x="4134" y="4691"/>
                </a:lnTo>
                <a:lnTo>
                  <a:pt x="4140" y="4704"/>
                </a:lnTo>
                <a:lnTo>
                  <a:pt x="4145" y="4717"/>
                </a:lnTo>
                <a:lnTo>
                  <a:pt x="4150" y="4731"/>
                </a:lnTo>
                <a:lnTo>
                  <a:pt x="4155" y="4745"/>
                </a:lnTo>
                <a:lnTo>
                  <a:pt x="4159" y="4759"/>
                </a:lnTo>
                <a:lnTo>
                  <a:pt x="4165" y="4788"/>
                </a:lnTo>
                <a:lnTo>
                  <a:pt x="4170" y="4815"/>
                </a:lnTo>
                <a:lnTo>
                  <a:pt x="4172" y="4844"/>
                </a:lnTo>
                <a:lnTo>
                  <a:pt x="4173" y="4872"/>
                </a:lnTo>
                <a:lnTo>
                  <a:pt x="4173" y="4890"/>
                </a:lnTo>
                <a:lnTo>
                  <a:pt x="4172" y="4907"/>
                </a:lnTo>
                <a:lnTo>
                  <a:pt x="4170" y="4925"/>
                </a:lnTo>
                <a:lnTo>
                  <a:pt x="4168" y="4942"/>
                </a:lnTo>
                <a:lnTo>
                  <a:pt x="4165" y="4959"/>
                </a:lnTo>
                <a:lnTo>
                  <a:pt x="4162" y="4976"/>
                </a:lnTo>
                <a:lnTo>
                  <a:pt x="4158" y="4991"/>
                </a:lnTo>
                <a:lnTo>
                  <a:pt x="4154" y="5006"/>
                </a:lnTo>
                <a:lnTo>
                  <a:pt x="4148" y="5022"/>
                </a:lnTo>
                <a:lnTo>
                  <a:pt x="4142" y="5036"/>
                </a:lnTo>
                <a:lnTo>
                  <a:pt x="4136" y="5050"/>
                </a:lnTo>
                <a:lnTo>
                  <a:pt x="4130" y="5064"/>
                </a:lnTo>
                <a:lnTo>
                  <a:pt x="4123" y="5077"/>
                </a:lnTo>
                <a:lnTo>
                  <a:pt x="4115" y="5089"/>
                </a:lnTo>
                <a:lnTo>
                  <a:pt x="4107" y="5101"/>
                </a:lnTo>
                <a:lnTo>
                  <a:pt x="4098" y="5113"/>
                </a:lnTo>
                <a:lnTo>
                  <a:pt x="4089" y="5124"/>
                </a:lnTo>
                <a:lnTo>
                  <a:pt x="4080" y="5134"/>
                </a:lnTo>
                <a:lnTo>
                  <a:pt x="4070" y="5143"/>
                </a:lnTo>
                <a:lnTo>
                  <a:pt x="4060" y="5152"/>
                </a:lnTo>
                <a:lnTo>
                  <a:pt x="4049" y="5161"/>
                </a:lnTo>
                <a:lnTo>
                  <a:pt x="4038" y="5169"/>
                </a:lnTo>
                <a:lnTo>
                  <a:pt x="4027" y="5176"/>
                </a:lnTo>
                <a:lnTo>
                  <a:pt x="4016" y="5182"/>
                </a:lnTo>
                <a:lnTo>
                  <a:pt x="4004" y="5188"/>
                </a:lnTo>
                <a:lnTo>
                  <a:pt x="3991" y="5193"/>
                </a:lnTo>
                <a:lnTo>
                  <a:pt x="3979" y="5197"/>
                </a:lnTo>
                <a:lnTo>
                  <a:pt x="3966" y="5200"/>
                </a:lnTo>
                <a:lnTo>
                  <a:pt x="3952" y="5203"/>
                </a:lnTo>
                <a:lnTo>
                  <a:pt x="3939" y="5205"/>
                </a:lnTo>
                <a:lnTo>
                  <a:pt x="3926" y="5207"/>
                </a:lnTo>
                <a:lnTo>
                  <a:pt x="3912" y="5208"/>
                </a:lnTo>
                <a:lnTo>
                  <a:pt x="3911" y="5208"/>
                </a:lnTo>
                <a:close/>
                <a:moveTo>
                  <a:pt x="3907" y="5325"/>
                </a:moveTo>
                <a:lnTo>
                  <a:pt x="3926" y="5324"/>
                </a:lnTo>
                <a:lnTo>
                  <a:pt x="3945" y="5323"/>
                </a:lnTo>
                <a:lnTo>
                  <a:pt x="3965" y="5321"/>
                </a:lnTo>
                <a:lnTo>
                  <a:pt x="3984" y="5318"/>
                </a:lnTo>
                <a:lnTo>
                  <a:pt x="4002" y="5315"/>
                </a:lnTo>
                <a:lnTo>
                  <a:pt x="4022" y="5310"/>
                </a:lnTo>
                <a:lnTo>
                  <a:pt x="4040" y="5305"/>
                </a:lnTo>
                <a:lnTo>
                  <a:pt x="4060" y="5298"/>
                </a:lnTo>
                <a:lnTo>
                  <a:pt x="4078" y="5291"/>
                </a:lnTo>
                <a:lnTo>
                  <a:pt x="4096" y="5283"/>
                </a:lnTo>
                <a:lnTo>
                  <a:pt x="4114" y="5274"/>
                </a:lnTo>
                <a:lnTo>
                  <a:pt x="4131" y="5264"/>
                </a:lnTo>
                <a:lnTo>
                  <a:pt x="4148" y="5253"/>
                </a:lnTo>
                <a:lnTo>
                  <a:pt x="4165" y="5241"/>
                </a:lnTo>
                <a:lnTo>
                  <a:pt x="4181" y="5229"/>
                </a:lnTo>
                <a:lnTo>
                  <a:pt x="4196" y="5216"/>
                </a:lnTo>
                <a:lnTo>
                  <a:pt x="4211" y="5201"/>
                </a:lnTo>
                <a:lnTo>
                  <a:pt x="4225" y="5185"/>
                </a:lnTo>
                <a:lnTo>
                  <a:pt x="4239" y="5169"/>
                </a:lnTo>
                <a:lnTo>
                  <a:pt x="4252" y="5152"/>
                </a:lnTo>
                <a:lnTo>
                  <a:pt x="4264" y="5134"/>
                </a:lnTo>
                <a:lnTo>
                  <a:pt x="4275" y="5115"/>
                </a:lnTo>
                <a:lnTo>
                  <a:pt x="4285" y="5094"/>
                </a:lnTo>
                <a:lnTo>
                  <a:pt x="4294" y="5073"/>
                </a:lnTo>
                <a:lnTo>
                  <a:pt x="4304" y="5050"/>
                </a:lnTo>
                <a:lnTo>
                  <a:pt x="4311" y="5028"/>
                </a:lnTo>
                <a:lnTo>
                  <a:pt x="4317" y="5003"/>
                </a:lnTo>
                <a:lnTo>
                  <a:pt x="4323" y="4978"/>
                </a:lnTo>
                <a:lnTo>
                  <a:pt x="4327" y="4951"/>
                </a:lnTo>
                <a:lnTo>
                  <a:pt x="4330" y="4925"/>
                </a:lnTo>
                <a:lnTo>
                  <a:pt x="4332" y="4896"/>
                </a:lnTo>
                <a:lnTo>
                  <a:pt x="4332" y="4867"/>
                </a:lnTo>
                <a:lnTo>
                  <a:pt x="4332" y="4842"/>
                </a:lnTo>
                <a:lnTo>
                  <a:pt x="4331" y="4819"/>
                </a:lnTo>
                <a:lnTo>
                  <a:pt x="4328" y="4795"/>
                </a:lnTo>
                <a:lnTo>
                  <a:pt x="4325" y="4773"/>
                </a:lnTo>
                <a:lnTo>
                  <a:pt x="4321" y="4750"/>
                </a:lnTo>
                <a:lnTo>
                  <a:pt x="4316" y="4729"/>
                </a:lnTo>
                <a:lnTo>
                  <a:pt x="4310" y="4708"/>
                </a:lnTo>
                <a:lnTo>
                  <a:pt x="4303" y="4688"/>
                </a:lnTo>
                <a:lnTo>
                  <a:pt x="4295" y="4667"/>
                </a:lnTo>
                <a:lnTo>
                  <a:pt x="4286" y="4649"/>
                </a:lnTo>
                <a:lnTo>
                  <a:pt x="4277" y="4631"/>
                </a:lnTo>
                <a:lnTo>
                  <a:pt x="4267" y="4612"/>
                </a:lnTo>
                <a:lnTo>
                  <a:pt x="4256" y="4595"/>
                </a:lnTo>
                <a:lnTo>
                  <a:pt x="4244" y="4579"/>
                </a:lnTo>
                <a:lnTo>
                  <a:pt x="4232" y="4563"/>
                </a:lnTo>
                <a:lnTo>
                  <a:pt x="4219" y="4549"/>
                </a:lnTo>
                <a:lnTo>
                  <a:pt x="4205" y="4535"/>
                </a:lnTo>
                <a:lnTo>
                  <a:pt x="4190" y="4521"/>
                </a:lnTo>
                <a:lnTo>
                  <a:pt x="4174" y="4508"/>
                </a:lnTo>
                <a:lnTo>
                  <a:pt x="4159" y="4497"/>
                </a:lnTo>
                <a:lnTo>
                  <a:pt x="4141" y="4486"/>
                </a:lnTo>
                <a:lnTo>
                  <a:pt x="4124" y="4475"/>
                </a:lnTo>
                <a:lnTo>
                  <a:pt x="4107" y="4466"/>
                </a:lnTo>
                <a:lnTo>
                  <a:pt x="4088" y="4458"/>
                </a:lnTo>
                <a:lnTo>
                  <a:pt x="4069" y="4451"/>
                </a:lnTo>
                <a:lnTo>
                  <a:pt x="4049" y="4445"/>
                </a:lnTo>
                <a:lnTo>
                  <a:pt x="4029" y="4439"/>
                </a:lnTo>
                <a:lnTo>
                  <a:pt x="4008" y="4435"/>
                </a:lnTo>
                <a:lnTo>
                  <a:pt x="3986" y="4431"/>
                </a:lnTo>
                <a:lnTo>
                  <a:pt x="3965" y="4429"/>
                </a:lnTo>
                <a:lnTo>
                  <a:pt x="3942" y="4426"/>
                </a:lnTo>
                <a:lnTo>
                  <a:pt x="3919" y="4426"/>
                </a:lnTo>
                <a:lnTo>
                  <a:pt x="3897" y="4426"/>
                </a:lnTo>
                <a:lnTo>
                  <a:pt x="3876" y="4429"/>
                </a:lnTo>
                <a:lnTo>
                  <a:pt x="3855" y="4431"/>
                </a:lnTo>
                <a:lnTo>
                  <a:pt x="3833" y="4434"/>
                </a:lnTo>
                <a:lnTo>
                  <a:pt x="3813" y="4439"/>
                </a:lnTo>
                <a:lnTo>
                  <a:pt x="3792" y="4444"/>
                </a:lnTo>
                <a:lnTo>
                  <a:pt x="3773" y="4450"/>
                </a:lnTo>
                <a:lnTo>
                  <a:pt x="3753" y="4457"/>
                </a:lnTo>
                <a:lnTo>
                  <a:pt x="3734" y="4465"/>
                </a:lnTo>
                <a:lnTo>
                  <a:pt x="3716" y="4474"/>
                </a:lnTo>
                <a:lnTo>
                  <a:pt x="3698" y="4484"/>
                </a:lnTo>
                <a:lnTo>
                  <a:pt x="3681" y="4495"/>
                </a:lnTo>
                <a:lnTo>
                  <a:pt x="3664" y="4506"/>
                </a:lnTo>
                <a:lnTo>
                  <a:pt x="3648" y="4519"/>
                </a:lnTo>
                <a:lnTo>
                  <a:pt x="3633" y="4533"/>
                </a:lnTo>
                <a:lnTo>
                  <a:pt x="3618" y="4547"/>
                </a:lnTo>
                <a:lnTo>
                  <a:pt x="3603" y="4561"/>
                </a:lnTo>
                <a:lnTo>
                  <a:pt x="3590" y="4578"/>
                </a:lnTo>
                <a:lnTo>
                  <a:pt x="3578" y="4594"/>
                </a:lnTo>
                <a:lnTo>
                  <a:pt x="3566" y="4611"/>
                </a:lnTo>
                <a:lnTo>
                  <a:pt x="3554" y="4630"/>
                </a:lnTo>
                <a:lnTo>
                  <a:pt x="3544" y="4649"/>
                </a:lnTo>
                <a:lnTo>
                  <a:pt x="3535" y="4669"/>
                </a:lnTo>
                <a:lnTo>
                  <a:pt x="3527" y="4690"/>
                </a:lnTo>
                <a:lnTo>
                  <a:pt x="3519" y="4711"/>
                </a:lnTo>
                <a:lnTo>
                  <a:pt x="3513" y="4734"/>
                </a:lnTo>
                <a:lnTo>
                  <a:pt x="3506" y="4756"/>
                </a:lnTo>
                <a:lnTo>
                  <a:pt x="3502" y="4781"/>
                </a:lnTo>
                <a:lnTo>
                  <a:pt x="3498" y="4804"/>
                </a:lnTo>
                <a:lnTo>
                  <a:pt x="3495" y="4830"/>
                </a:lnTo>
                <a:lnTo>
                  <a:pt x="3494" y="4856"/>
                </a:lnTo>
                <a:lnTo>
                  <a:pt x="3493" y="4883"/>
                </a:lnTo>
                <a:lnTo>
                  <a:pt x="3494" y="4907"/>
                </a:lnTo>
                <a:lnTo>
                  <a:pt x="3495" y="4932"/>
                </a:lnTo>
                <a:lnTo>
                  <a:pt x="3498" y="4956"/>
                </a:lnTo>
                <a:lnTo>
                  <a:pt x="3501" y="4980"/>
                </a:lnTo>
                <a:lnTo>
                  <a:pt x="3506" y="5002"/>
                </a:lnTo>
                <a:lnTo>
                  <a:pt x="3512" y="5024"/>
                </a:lnTo>
                <a:lnTo>
                  <a:pt x="3518" y="5045"/>
                </a:lnTo>
                <a:lnTo>
                  <a:pt x="3525" y="5067"/>
                </a:lnTo>
                <a:lnTo>
                  <a:pt x="3533" y="5086"/>
                </a:lnTo>
                <a:lnTo>
                  <a:pt x="3542" y="5105"/>
                </a:lnTo>
                <a:lnTo>
                  <a:pt x="3552" y="5124"/>
                </a:lnTo>
                <a:lnTo>
                  <a:pt x="3563" y="5142"/>
                </a:lnTo>
                <a:lnTo>
                  <a:pt x="3574" y="5159"/>
                </a:lnTo>
                <a:lnTo>
                  <a:pt x="3586" y="5175"/>
                </a:lnTo>
                <a:lnTo>
                  <a:pt x="3599" y="5191"/>
                </a:lnTo>
                <a:lnTo>
                  <a:pt x="3613" y="5205"/>
                </a:lnTo>
                <a:lnTo>
                  <a:pt x="3627" y="5220"/>
                </a:lnTo>
                <a:lnTo>
                  <a:pt x="3642" y="5233"/>
                </a:lnTo>
                <a:lnTo>
                  <a:pt x="3658" y="5245"/>
                </a:lnTo>
                <a:lnTo>
                  <a:pt x="3674" y="5257"/>
                </a:lnTo>
                <a:lnTo>
                  <a:pt x="3690" y="5267"/>
                </a:lnTo>
                <a:lnTo>
                  <a:pt x="3708" y="5277"/>
                </a:lnTo>
                <a:lnTo>
                  <a:pt x="3725" y="5286"/>
                </a:lnTo>
                <a:lnTo>
                  <a:pt x="3743" y="5294"/>
                </a:lnTo>
                <a:lnTo>
                  <a:pt x="3763" y="5301"/>
                </a:lnTo>
                <a:lnTo>
                  <a:pt x="3781" y="5308"/>
                </a:lnTo>
                <a:lnTo>
                  <a:pt x="3801" y="5313"/>
                </a:lnTo>
                <a:lnTo>
                  <a:pt x="3821" y="5317"/>
                </a:lnTo>
                <a:lnTo>
                  <a:pt x="3841" y="5320"/>
                </a:lnTo>
                <a:lnTo>
                  <a:pt x="3863" y="5323"/>
                </a:lnTo>
                <a:lnTo>
                  <a:pt x="3883" y="5324"/>
                </a:lnTo>
                <a:lnTo>
                  <a:pt x="3905" y="5325"/>
                </a:lnTo>
                <a:lnTo>
                  <a:pt x="3907" y="5325"/>
                </a:lnTo>
                <a:close/>
                <a:moveTo>
                  <a:pt x="5249" y="4446"/>
                </a:moveTo>
                <a:lnTo>
                  <a:pt x="5093" y="4446"/>
                </a:lnTo>
                <a:lnTo>
                  <a:pt x="5093" y="4972"/>
                </a:lnTo>
                <a:lnTo>
                  <a:pt x="5092" y="4993"/>
                </a:lnTo>
                <a:lnTo>
                  <a:pt x="5088" y="5015"/>
                </a:lnTo>
                <a:lnTo>
                  <a:pt x="5083" y="5034"/>
                </a:lnTo>
                <a:lnTo>
                  <a:pt x="5078" y="5051"/>
                </a:lnTo>
                <a:lnTo>
                  <a:pt x="5072" y="5065"/>
                </a:lnTo>
                <a:lnTo>
                  <a:pt x="5065" y="5078"/>
                </a:lnTo>
                <a:lnTo>
                  <a:pt x="5058" y="5091"/>
                </a:lnTo>
                <a:lnTo>
                  <a:pt x="5049" y="5103"/>
                </a:lnTo>
                <a:lnTo>
                  <a:pt x="5038" y="5116"/>
                </a:lnTo>
                <a:lnTo>
                  <a:pt x="5028" y="5128"/>
                </a:lnTo>
                <a:lnTo>
                  <a:pt x="5016" y="5139"/>
                </a:lnTo>
                <a:lnTo>
                  <a:pt x="5004" y="5149"/>
                </a:lnTo>
                <a:lnTo>
                  <a:pt x="4990" y="5160"/>
                </a:lnTo>
                <a:lnTo>
                  <a:pt x="4976" y="5168"/>
                </a:lnTo>
                <a:lnTo>
                  <a:pt x="4961" y="5176"/>
                </a:lnTo>
                <a:lnTo>
                  <a:pt x="4945" y="5182"/>
                </a:lnTo>
                <a:lnTo>
                  <a:pt x="4927" y="5188"/>
                </a:lnTo>
                <a:lnTo>
                  <a:pt x="4910" y="5191"/>
                </a:lnTo>
                <a:lnTo>
                  <a:pt x="4891" y="5194"/>
                </a:lnTo>
                <a:lnTo>
                  <a:pt x="4872" y="5195"/>
                </a:lnTo>
                <a:lnTo>
                  <a:pt x="4859" y="5194"/>
                </a:lnTo>
                <a:lnTo>
                  <a:pt x="4847" y="5193"/>
                </a:lnTo>
                <a:lnTo>
                  <a:pt x="4835" y="5192"/>
                </a:lnTo>
                <a:lnTo>
                  <a:pt x="4823" y="5190"/>
                </a:lnTo>
                <a:lnTo>
                  <a:pt x="4813" y="5187"/>
                </a:lnTo>
                <a:lnTo>
                  <a:pt x="4803" y="5183"/>
                </a:lnTo>
                <a:lnTo>
                  <a:pt x="4792" y="5180"/>
                </a:lnTo>
                <a:lnTo>
                  <a:pt x="4783" y="5175"/>
                </a:lnTo>
                <a:lnTo>
                  <a:pt x="4774" y="5170"/>
                </a:lnTo>
                <a:lnTo>
                  <a:pt x="4766" y="5164"/>
                </a:lnTo>
                <a:lnTo>
                  <a:pt x="4758" y="5157"/>
                </a:lnTo>
                <a:lnTo>
                  <a:pt x="4750" y="5150"/>
                </a:lnTo>
                <a:lnTo>
                  <a:pt x="4742" y="5143"/>
                </a:lnTo>
                <a:lnTo>
                  <a:pt x="4736" y="5136"/>
                </a:lnTo>
                <a:lnTo>
                  <a:pt x="4729" y="5127"/>
                </a:lnTo>
                <a:lnTo>
                  <a:pt x="4724" y="5119"/>
                </a:lnTo>
                <a:lnTo>
                  <a:pt x="4718" y="5110"/>
                </a:lnTo>
                <a:lnTo>
                  <a:pt x="4713" y="5099"/>
                </a:lnTo>
                <a:lnTo>
                  <a:pt x="4709" y="5089"/>
                </a:lnTo>
                <a:lnTo>
                  <a:pt x="4704" y="5079"/>
                </a:lnTo>
                <a:lnTo>
                  <a:pt x="4697" y="5055"/>
                </a:lnTo>
                <a:lnTo>
                  <a:pt x="4690" y="5032"/>
                </a:lnTo>
                <a:lnTo>
                  <a:pt x="4686" y="5005"/>
                </a:lnTo>
                <a:lnTo>
                  <a:pt x="4683" y="4979"/>
                </a:lnTo>
                <a:lnTo>
                  <a:pt x="4681" y="4950"/>
                </a:lnTo>
                <a:lnTo>
                  <a:pt x="4680" y="4920"/>
                </a:lnTo>
                <a:lnTo>
                  <a:pt x="4680" y="4446"/>
                </a:lnTo>
                <a:lnTo>
                  <a:pt x="4524" y="4446"/>
                </a:lnTo>
                <a:lnTo>
                  <a:pt x="4524" y="4948"/>
                </a:lnTo>
                <a:lnTo>
                  <a:pt x="4525" y="4976"/>
                </a:lnTo>
                <a:lnTo>
                  <a:pt x="4526" y="5001"/>
                </a:lnTo>
                <a:lnTo>
                  <a:pt x="4528" y="5027"/>
                </a:lnTo>
                <a:lnTo>
                  <a:pt x="4531" y="5050"/>
                </a:lnTo>
                <a:lnTo>
                  <a:pt x="4535" y="5073"/>
                </a:lnTo>
                <a:lnTo>
                  <a:pt x="4540" y="5094"/>
                </a:lnTo>
                <a:lnTo>
                  <a:pt x="4545" y="5115"/>
                </a:lnTo>
                <a:lnTo>
                  <a:pt x="4552" y="5134"/>
                </a:lnTo>
                <a:lnTo>
                  <a:pt x="4559" y="5151"/>
                </a:lnTo>
                <a:lnTo>
                  <a:pt x="4566" y="5169"/>
                </a:lnTo>
                <a:lnTo>
                  <a:pt x="4574" y="5184"/>
                </a:lnTo>
                <a:lnTo>
                  <a:pt x="4582" y="5199"/>
                </a:lnTo>
                <a:lnTo>
                  <a:pt x="4591" y="5213"/>
                </a:lnTo>
                <a:lnTo>
                  <a:pt x="4602" y="5226"/>
                </a:lnTo>
                <a:lnTo>
                  <a:pt x="4612" y="5238"/>
                </a:lnTo>
                <a:lnTo>
                  <a:pt x="4622" y="5249"/>
                </a:lnTo>
                <a:lnTo>
                  <a:pt x="4633" y="5260"/>
                </a:lnTo>
                <a:lnTo>
                  <a:pt x="4644" y="5269"/>
                </a:lnTo>
                <a:lnTo>
                  <a:pt x="4656" y="5277"/>
                </a:lnTo>
                <a:lnTo>
                  <a:pt x="4668" y="5285"/>
                </a:lnTo>
                <a:lnTo>
                  <a:pt x="4680" y="5291"/>
                </a:lnTo>
                <a:lnTo>
                  <a:pt x="4692" y="5297"/>
                </a:lnTo>
                <a:lnTo>
                  <a:pt x="4705" y="5303"/>
                </a:lnTo>
                <a:lnTo>
                  <a:pt x="4717" y="5308"/>
                </a:lnTo>
                <a:lnTo>
                  <a:pt x="4730" y="5313"/>
                </a:lnTo>
                <a:lnTo>
                  <a:pt x="4743" y="5316"/>
                </a:lnTo>
                <a:lnTo>
                  <a:pt x="4756" y="5319"/>
                </a:lnTo>
                <a:lnTo>
                  <a:pt x="4769" y="5321"/>
                </a:lnTo>
                <a:lnTo>
                  <a:pt x="4796" y="5324"/>
                </a:lnTo>
                <a:lnTo>
                  <a:pt x="4821" y="5325"/>
                </a:lnTo>
                <a:lnTo>
                  <a:pt x="4849" y="5324"/>
                </a:lnTo>
                <a:lnTo>
                  <a:pt x="4875" y="5321"/>
                </a:lnTo>
                <a:lnTo>
                  <a:pt x="4900" y="5316"/>
                </a:lnTo>
                <a:lnTo>
                  <a:pt x="4924" y="5310"/>
                </a:lnTo>
                <a:lnTo>
                  <a:pt x="4947" y="5301"/>
                </a:lnTo>
                <a:lnTo>
                  <a:pt x="4967" y="5292"/>
                </a:lnTo>
                <a:lnTo>
                  <a:pt x="4986" y="5282"/>
                </a:lnTo>
                <a:lnTo>
                  <a:pt x="5005" y="5271"/>
                </a:lnTo>
                <a:lnTo>
                  <a:pt x="5022" y="5259"/>
                </a:lnTo>
                <a:lnTo>
                  <a:pt x="5037" y="5245"/>
                </a:lnTo>
                <a:lnTo>
                  <a:pt x="5052" y="5232"/>
                </a:lnTo>
                <a:lnTo>
                  <a:pt x="5065" y="5219"/>
                </a:lnTo>
                <a:lnTo>
                  <a:pt x="5077" y="5205"/>
                </a:lnTo>
                <a:lnTo>
                  <a:pt x="5087" y="5191"/>
                </a:lnTo>
                <a:lnTo>
                  <a:pt x="5097" y="5178"/>
                </a:lnTo>
                <a:lnTo>
                  <a:pt x="5105" y="5165"/>
                </a:lnTo>
                <a:lnTo>
                  <a:pt x="5108" y="5165"/>
                </a:lnTo>
                <a:lnTo>
                  <a:pt x="5117" y="5305"/>
                </a:lnTo>
                <a:lnTo>
                  <a:pt x="5256" y="5305"/>
                </a:lnTo>
                <a:lnTo>
                  <a:pt x="5254" y="5279"/>
                </a:lnTo>
                <a:lnTo>
                  <a:pt x="5252" y="5252"/>
                </a:lnTo>
                <a:lnTo>
                  <a:pt x="5251" y="5225"/>
                </a:lnTo>
                <a:lnTo>
                  <a:pt x="5250" y="5195"/>
                </a:lnTo>
                <a:lnTo>
                  <a:pt x="5249" y="5166"/>
                </a:lnTo>
                <a:lnTo>
                  <a:pt x="5249" y="5134"/>
                </a:lnTo>
                <a:lnTo>
                  <a:pt x="5249" y="5102"/>
                </a:lnTo>
                <a:lnTo>
                  <a:pt x="5249" y="5069"/>
                </a:lnTo>
                <a:lnTo>
                  <a:pt x="5249" y="4446"/>
                </a:lnTo>
                <a:close/>
                <a:moveTo>
                  <a:pt x="5507" y="5305"/>
                </a:moveTo>
                <a:lnTo>
                  <a:pt x="5663" y="5305"/>
                </a:lnTo>
                <a:lnTo>
                  <a:pt x="5663" y="4845"/>
                </a:lnTo>
                <a:lnTo>
                  <a:pt x="5664" y="4827"/>
                </a:lnTo>
                <a:lnTo>
                  <a:pt x="5665" y="4808"/>
                </a:lnTo>
                <a:lnTo>
                  <a:pt x="5666" y="4790"/>
                </a:lnTo>
                <a:lnTo>
                  <a:pt x="5669" y="4773"/>
                </a:lnTo>
                <a:lnTo>
                  <a:pt x="5673" y="4751"/>
                </a:lnTo>
                <a:lnTo>
                  <a:pt x="5679" y="4731"/>
                </a:lnTo>
                <a:lnTo>
                  <a:pt x="5687" y="4711"/>
                </a:lnTo>
                <a:lnTo>
                  <a:pt x="5695" y="4693"/>
                </a:lnTo>
                <a:lnTo>
                  <a:pt x="5705" y="4676"/>
                </a:lnTo>
                <a:lnTo>
                  <a:pt x="5715" y="4659"/>
                </a:lnTo>
                <a:lnTo>
                  <a:pt x="5727" y="4644"/>
                </a:lnTo>
                <a:lnTo>
                  <a:pt x="5741" y="4630"/>
                </a:lnTo>
                <a:lnTo>
                  <a:pt x="5754" y="4617"/>
                </a:lnTo>
                <a:lnTo>
                  <a:pt x="5769" y="4606"/>
                </a:lnTo>
                <a:lnTo>
                  <a:pt x="5786" y="4596"/>
                </a:lnTo>
                <a:lnTo>
                  <a:pt x="5802" y="4589"/>
                </a:lnTo>
                <a:lnTo>
                  <a:pt x="5820" y="4582"/>
                </a:lnTo>
                <a:lnTo>
                  <a:pt x="5839" y="4578"/>
                </a:lnTo>
                <a:lnTo>
                  <a:pt x="5858" y="4575"/>
                </a:lnTo>
                <a:lnTo>
                  <a:pt x="5878" y="4573"/>
                </a:lnTo>
                <a:lnTo>
                  <a:pt x="5894" y="4573"/>
                </a:lnTo>
                <a:lnTo>
                  <a:pt x="5907" y="4575"/>
                </a:lnTo>
                <a:lnTo>
                  <a:pt x="5919" y="4576"/>
                </a:lnTo>
                <a:lnTo>
                  <a:pt x="5931" y="4578"/>
                </a:lnTo>
                <a:lnTo>
                  <a:pt x="5931" y="4430"/>
                </a:lnTo>
                <a:lnTo>
                  <a:pt x="5921" y="4429"/>
                </a:lnTo>
                <a:lnTo>
                  <a:pt x="5911" y="4427"/>
                </a:lnTo>
                <a:lnTo>
                  <a:pt x="5900" y="4426"/>
                </a:lnTo>
                <a:lnTo>
                  <a:pt x="5889" y="4426"/>
                </a:lnTo>
                <a:lnTo>
                  <a:pt x="5869" y="4427"/>
                </a:lnTo>
                <a:lnTo>
                  <a:pt x="5850" y="4430"/>
                </a:lnTo>
                <a:lnTo>
                  <a:pt x="5831" y="4434"/>
                </a:lnTo>
                <a:lnTo>
                  <a:pt x="5813" y="4440"/>
                </a:lnTo>
                <a:lnTo>
                  <a:pt x="5795" y="4447"/>
                </a:lnTo>
                <a:lnTo>
                  <a:pt x="5777" y="4455"/>
                </a:lnTo>
                <a:lnTo>
                  <a:pt x="5761" y="4465"/>
                </a:lnTo>
                <a:lnTo>
                  <a:pt x="5745" y="4478"/>
                </a:lnTo>
                <a:lnTo>
                  <a:pt x="5729" y="4490"/>
                </a:lnTo>
                <a:lnTo>
                  <a:pt x="5715" y="4504"/>
                </a:lnTo>
                <a:lnTo>
                  <a:pt x="5701" y="4519"/>
                </a:lnTo>
                <a:lnTo>
                  <a:pt x="5689" y="4537"/>
                </a:lnTo>
                <a:lnTo>
                  <a:pt x="5677" y="4554"/>
                </a:lnTo>
                <a:lnTo>
                  <a:pt x="5666" y="4573"/>
                </a:lnTo>
                <a:lnTo>
                  <a:pt x="5657" y="4593"/>
                </a:lnTo>
                <a:lnTo>
                  <a:pt x="5650" y="4614"/>
                </a:lnTo>
                <a:lnTo>
                  <a:pt x="5644" y="4614"/>
                </a:lnTo>
                <a:lnTo>
                  <a:pt x="5637" y="4446"/>
                </a:lnTo>
                <a:lnTo>
                  <a:pt x="5500" y="4446"/>
                </a:lnTo>
                <a:lnTo>
                  <a:pt x="5502" y="4477"/>
                </a:lnTo>
                <a:lnTo>
                  <a:pt x="5504" y="4507"/>
                </a:lnTo>
                <a:lnTo>
                  <a:pt x="5505" y="4539"/>
                </a:lnTo>
                <a:lnTo>
                  <a:pt x="5506" y="4571"/>
                </a:lnTo>
                <a:lnTo>
                  <a:pt x="5507" y="4605"/>
                </a:lnTo>
                <a:lnTo>
                  <a:pt x="5507" y="4641"/>
                </a:lnTo>
                <a:lnTo>
                  <a:pt x="5507" y="4677"/>
                </a:lnTo>
                <a:lnTo>
                  <a:pt x="5507" y="4713"/>
                </a:lnTo>
                <a:lnTo>
                  <a:pt x="5507" y="5305"/>
                </a:lnTo>
                <a:close/>
                <a:moveTo>
                  <a:pt x="6655" y="5155"/>
                </a:moveTo>
                <a:lnTo>
                  <a:pt x="6638" y="5164"/>
                </a:lnTo>
                <a:lnTo>
                  <a:pt x="6619" y="5171"/>
                </a:lnTo>
                <a:lnTo>
                  <a:pt x="6599" y="5177"/>
                </a:lnTo>
                <a:lnTo>
                  <a:pt x="6577" y="5184"/>
                </a:lnTo>
                <a:lnTo>
                  <a:pt x="6552" y="5189"/>
                </a:lnTo>
                <a:lnTo>
                  <a:pt x="6524" y="5193"/>
                </a:lnTo>
                <a:lnTo>
                  <a:pt x="6496" y="5195"/>
                </a:lnTo>
                <a:lnTo>
                  <a:pt x="6463" y="5196"/>
                </a:lnTo>
                <a:lnTo>
                  <a:pt x="6448" y="5196"/>
                </a:lnTo>
                <a:lnTo>
                  <a:pt x="6433" y="5195"/>
                </a:lnTo>
                <a:lnTo>
                  <a:pt x="6417" y="5193"/>
                </a:lnTo>
                <a:lnTo>
                  <a:pt x="6402" y="5191"/>
                </a:lnTo>
                <a:lnTo>
                  <a:pt x="6388" y="5188"/>
                </a:lnTo>
                <a:lnTo>
                  <a:pt x="6373" y="5184"/>
                </a:lnTo>
                <a:lnTo>
                  <a:pt x="6359" y="5180"/>
                </a:lnTo>
                <a:lnTo>
                  <a:pt x="6345" y="5175"/>
                </a:lnTo>
                <a:lnTo>
                  <a:pt x="6332" y="5169"/>
                </a:lnTo>
                <a:lnTo>
                  <a:pt x="6319" y="5163"/>
                </a:lnTo>
                <a:lnTo>
                  <a:pt x="6307" y="5155"/>
                </a:lnTo>
                <a:lnTo>
                  <a:pt x="6295" y="5147"/>
                </a:lnTo>
                <a:lnTo>
                  <a:pt x="6283" y="5139"/>
                </a:lnTo>
                <a:lnTo>
                  <a:pt x="6271" y="5130"/>
                </a:lnTo>
                <a:lnTo>
                  <a:pt x="6261" y="5121"/>
                </a:lnTo>
                <a:lnTo>
                  <a:pt x="6251" y="5111"/>
                </a:lnTo>
                <a:lnTo>
                  <a:pt x="6241" y="5100"/>
                </a:lnTo>
                <a:lnTo>
                  <a:pt x="6232" y="5089"/>
                </a:lnTo>
                <a:lnTo>
                  <a:pt x="6223" y="5077"/>
                </a:lnTo>
                <a:lnTo>
                  <a:pt x="6215" y="5065"/>
                </a:lnTo>
                <a:lnTo>
                  <a:pt x="6207" y="5051"/>
                </a:lnTo>
                <a:lnTo>
                  <a:pt x="6201" y="5038"/>
                </a:lnTo>
                <a:lnTo>
                  <a:pt x="6194" y="5024"/>
                </a:lnTo>
                <a:lnTo>
                  <a:pt x="6189" y="5009"/>
                </a:lnTo>
                <a:lnTo>
                  <a:pt x="6184" y="4994"/>
                </a:lnTo>
                <a:lnTo>
                  <a:pt x="6178" y="4979"/>
                </a:lnTo>
                <a:lnTo>
                  <a:pt x="6174" y="4962"/>
                </a:lnTo>
                <a:lnTo>
                  <a:pt x="6171" y="4946"/>
                </a:lnTo>
                <a:lnTo>
                  <a:pt x="6169" y="4929"/>
                </a:lnTo>
                <a:lnTo>
                  <a:pt x="6167" y="4911"/>
                </a:lnTo>
                <a:lnTo>
                  <a:pt x="6166" y="4894"/>
                </a:lnTo>
                <a:lnTo>
                  <a:pt x="6165" y="4876"/>
                </a:lnTo>
                <a:lnTo>
                  <a:pt x="6166" y="4858"/>
                </a:lnTo>
                <a:lnTo>
                  <a:pt x="6167" y="4842"/>
                </a:lnTo>
                <a:lnTo>
                  <a:pt x="6168" y="4827"/>
                </a:lnTo>
                <a:lnTo>
                  <a:pt x="6170" y="4810"/>
                </a:lnTo>
                <a:lnTo>
                  <a:pt x="6173" y="4795"/>
                </a:lnTo>
                <a:lnTo>
                  <a:pt x="6176" y="4780"/>
                </a:lnTo>
                <a:lnTo>
                  <a:pt x="6181" y="4764"/>
                </a:lnTo>
                <a:lnTo>
                  <a:pt x="6186" y="4750"/>
                </a:lnTo>
                <a:lnTo>
                  <a:pt x="6191" y="4736"/>
                </a:lnTo>
                <a:lnTo>
                  <a:pt x="6197" y="4722"/>
                </a:lnTo>
                <a:lnTo>
                  <a:pt x="6203" y="4707"/>
                </a:lnTo>
                <a:lnTo>
                  <a:pt x="6210" y="4695"/>
                </a:lnTo>
                <a:lnTo>
                  <a:pt x="6217" y="4682"/>
                </a:lnTo>
                <a:lnTo>
                  <a:pt x="6225" y="4669"/>
                </a:lnTo>
                <a:lnTo>
                  <a:pt x="6235" y="4657"/>
                </a:lnTo>
                <a:lnTo>
                  <a:pt x="6244" y="4646"/>
                </a:lnTo>
                <a:lnTo>
                  <a:pt x="6253" y="4636"/>
                </a:lnTo>
                <a:lnTo>
                  <a:pt x="6264" y="4626"/>
                </a:lnTo>
                <a:lnTo>
                  <a:pt x="6274" y="4615"/>
                </a:lnTo>
                <a:lnTo>
                  <a:pt x="6287" y="4606"/>
                </a:lnTo>
                <a:lnTo>
                  <a:pt x="6299" y="4598"/>
                </a:lnTo>
                <a:lnTo>
                  <a:pt x="6311" y="4590"/>
                </a:lnTo>
                <a:lnTo>
                  <a:pt x="6324" y="4583"/>
                </a:lnTo>
                <a:lnTo>
                  <a:pt x="6339" y="4577"/>
                </a:lnTo>
                <a:lnTo>
                  <a:pt x="6353" y="4570"/>
                </a:lnTo>
                <a:lnTo>
                  <a:pt x="6368" y="4565"/>
                </a:lnTo>
                <a:lnTo>
                  <a:pt x="6384" y="4561"/>
                </a:lnTo>
                <a:lnTo>
                  <a:pt x="6400" y="4557"/>
                </a:lnTo>
                <a:lnTo>
                  <a:pt x="6416" y="4554"/>
                </a:lnTo>
                <a:lnTo>
                  <a:pt x="6434" y="4552"/>
                </a:lnTo>
                <a:lnTo>
                  <a:pt x="6451" y="4551"/>
                </a:lnTo>
                <a:lnTo>
                  <a:pt x="6469" y="4551"/>
                </a:lnTo>
                <a:lnTo>
                  <a:pt x="6500" y="4551"/>
                </a:lnTo>
                <a:lnTo>
                  <a:pt x="6529" y="4554"/>
                </a:lnTo>
                <a:lnTo>
                  <a:pt x="6554" y="4558"/>
                </a:lnTo>
                <a:lnTo>
                  <a:pt x="6578" y="4563"/>
                </a:lnTo>
                <a:lnTo>
                  <a:pt x="6599" y="4569"/>
                </a:lnTo>
                <a:lnTo>
                  <a:pt x="6618" y="4577"/>
                </a:lnTo>
                <a:lnTo>
                  <a:pt x="6635" y="4584"/>
                </a:lnTo>
                <a:lnTo>
                  <a:pt x="6650" y="4591"/>
                </a:lnTo>
                <a:lnTo>
                  <a:pt x="6686" y="4472"/>
                </a:lnTo>
                <a:lnTo>
                  <a:pt x="6667" y="4464"/>
                </a:lnTo>
                <a:lnTo>
                  <a:pt x="6647" y="4455"/>
                </a:lnTo>
                <a:lnTo>
                  <a:pt x="6622" y="4448"/>
                </a:lnTo>
                <a:lnTo>
                  <a:pt x="6596" y="4441"/>
                </a:lnTo>
                <a:lnTo>
                  <a:pt x="6567" y="4435"/>
                </a:lnTo>
                <a:lnTo>
                  <a:pt x="6536" y="4431"/>
                </a:lnTo>
                <a:lnTo>
                  <a:pt x="6503" y="4427"/>
                </a:lnTo>
                <a:lnTo>
                  <a:pt x="6469" y="4426"/>
                </a:lnTo>
                <a:lnTo>
                  <a:pt x="6443" y="4426"/>
                </a:lnTo>
                <a:lnTo>
                  <a:pt x="6417" y="4429"/>
                </a:lnTo>
                <a:lnTo>
                  <a:pt x="6393" y="4432"/>
                </a:lnTo>
                <a:lnTo>
                  <a:pt x="6368" y="4435"/>
                </a:lnTo>
                <a:lnTo>
                  <a:pt x="6345" y="4440"/>
                </a:lnTo>
                <a:lnTo>
                  <a:pt x="6322" y="4446"/>
                </a:lnTo>
                <a:lnTo>
                  <a:pt x="6300" y="4453"/>
                </a:lnTo>
                <a:lnTo>
                  <a:pt x="6278" y="4460"/>
                </a:lnTo>
                <a:lnTo>
                  <a:pt x="6258" y="4469"/>
                </a:lnTo>
                <a:lnTo>
                  <a:pt x="6238" y="4480"/>
                </a:lnTo>
                <a:lnTo>
                  <a:pt x="6218" y="4490"/>
                </a:lnTo>
                <a:lnTo>
                  <a:pt x="6200" y="4501"/>
                </a:lnTo>
                <a:lnTo>
                  <a:pt x="6182" y="4514"/>
                </a:lnTo>
                <a:lnTo>
                  <a:pt x="6165" y="4528"/>
                </a:lnTo>
                <a:lnTo>
                  <a:pt x="6149" y="4541"/>
                </a:lnTo>
                <a:lnTo>
                  <a:pt x="6134" y="4556"/>
                </a:lnTo>
                <a:lnTo>
                  <a:pt x="6118" y="4571"/>
                </a:lnTo>
                <a:lnTo>
                  <a:pt x="6105" y="4588"/>
                </a:lnTo>
                <a:lnTo>
                  <a:pt x="6092" y="4605"/>
                </a:lnTo>
                <a:lnTo>
                  <a:pt x="6079" y="4624"/>
                </a:lnTo>
                <a:lnTo>
                  <a:pt x="6068" y="4642"/>
                </a:lnTo>
                <a:lnTo>
                  <a:pt x="6058" y="4661"/>
                </a:lnTo>
                <a:lnTo>
                  <a:pt x="6049" y="4681"/>
                </a:lnTo>
                <a:lnTo>
                  <a:pt x="6041" y="4701"/>
                </a:lnTo>
                <a:lnTo>
                  <a:pt x="6033" y="4723"/>
                </a:lnTo>
                <a:lnTo>
                  <a:pt x="6026" y="4744"/>
                </a:lnTo>
                <a:lnTo>
                  <a:pt x="6020" y="4765"/>
                </a:lnTo>
                <a:lnTo>
                  <a:pt x="6016" y="4789"/>
                </a:lnTo>
                <a:lnTo>
                  <a:pt x="6012" y="4811"/>
                </a:lnTo>
                <a:lnTo>
                  <a:pt x="6010" y="4836"/>
                </a:lnTo>
                <a:lnTo>
                  <a:pt x="6008" y="4859"/>
                </a:lnTo>
                <a:lnTo>
                  <a:pt x="6008" y="4884"/>
                </a:lnTo>
                <a:lnTo>
                  <a:pt x="6008" y="4908"/>
                </a:lnTo>
                <a:lnTo>
                  <a:pt x="6010" y="4933"/>
                </a:lnTo>
                <a:lnTo>
                  <a:pt x="6012" y="4955"/>
                </a:lnTo>
                <a:lnTo>
                  <a:pt x="6015" y="4979"/>
                </a:lnTo>
                <a:lnTo>
                  <a:pt x="6019" y="5000"/>
                </a:lnTo>
                <a:lnTo>
                  <a:pt x="6025" y="5023"/>
                </a:lnTo>
                <a:lnTo>
                  <a:pt x="6032" y="5043"/>
                </a:lnTo>
                <a:lnTo>
                  <a:pt x="6038" y="5064"/>
                </a:lnTo>
                <a:lnTo>
                  <a:pt x="6046" y="5083"/>
                </a:lnTo>
                <a:lnTo>
                  <a:pt x="6055" y="5102"/>
                </a:lnTo>
                <a:lnTo>
                  <a:pt x="6064" y="5121"/>
                </a:lnTo>
                <a:lnTo>
                  <a:pt x="6074" y="5138"/>
                </a:lnTo>
                <a:lnTo>
                  <a:pt x="6086" y="5155"/>
                </a:lnTo>
                <a:lnTo>
                  <a:pt x="6098" y="5172"/>
                </a:lnTo>
                <a:lnTo>
                  <a:pt x="6111" y="5187"/>
                </a:lnTo>
                <a:lnTo>
                  <a:pt x="6124" y="5202"/>
                </a:lnTo>
                <a:lnTo>
                  <a:pt x="6139" y="5216"/>
                </a:lnTo>
                <a:lnTo>
                  <a:pt x="6154" y="5229"/>
                </a:lnTo>
                <a:lnTo>
                  <a:pt x="6169" y="5242"/>
                </a:lnTo>
                <a:lnTo>
                  <a:pt x="6187" y="5253"/>
                </a:lnTo>
                <a:lnTo>
                  <a:pt x="6203" y="5264"/>
                </a:lnTo>
                <a:lnTo>
                  <a:pt x="6221" y="5274"/>
                </a:lnTo>
                <a:lnTo>
                  <a:pt x="6240" y="5283"/>
                </a:lnTo>
                <a:lnTo>
                  <a:pt x="6259" y="5291"/>
                </a:lnTo>
                <a:lnTo>
                  <a:pt x="6280" y="5298"/>
                </a:lnTo>
                <a:lnTo>
                  <a:pt x="6300" y="5305"/>
                </a:lnTo>
                <a:lnTo>
                  <a:pt x="6320" y="5311"/>
                </a:lnTo>
                <a:lnTo>
                  <a:pt x="6343" y="5315"/>
                </a:lnTo>
                <a:lnTo>
                  <a:pt x="6365" y="5319"/>
                </a:lnTo>
                <a:lnTo>
                  <a:pt x="6388" y="5321"/>
                </a:lnTo>
                <a:lnTo>
                  <a:pt x="6411" y="5323"/>
                </a:lnTo>
                <a:lnTo>
                  <a:pt x="6436" y="5323"/>
                </a:lnTo>
                <a:lnTo>
                  <a:pt x="6457" y="5323"/>
                </a:lnTo>
                <a:lnTo>
                  <a:pt x="6478" y="5322"/>
                </a:lnTo>
                <a:lnTo>
                  <a:pt x="6498" y="5320"/>
                </a:lnTo>
                <a:lnTo>
                  <a:pt x="6516" y="5318"/>
                </a:lnTo>
                <a:lnTo>
                  <a:pt x="6553" y="5313"/>
                </a:lnTo>
                <a:lnTo>
                  <a:pt x="6587" y="5306"/>
                </a:lnTo>
                <a:lnTo>
                  <a:pt x="6616" y="5297"/>
                </a:lnTo>
                <a:lnTo>
                  <a:pt x="6643" y="5289"/>
                </a:lnTo>
                <a:lnTo>
                  <a:pt x="6664" y="5281"/>
                </a:lnTo>
                <a:lnTo>
                  <a:pt x="6682" y="5273"/>
                </a:lnTo>
                <a:lnTo>
                  <a:pt x="6655" y="5155"/>
                </a:lnTo>
                <a:close/>
                <a:moveTo>
                  <a:pt x="7020" y="5305"/>
                </a:moveTo>
                <a:lnTo>
                  <a:pt x="7020" y="4446"/>
                </a:lnTo>
                <a:lnTo>
                  <a:pt x="6864" y="4446"/>
                </a:lnTo>
                <a:lnTo>
                  <a:pt x="6864" y="5305"/>
                </a:lnTo>
                <a:lnTo>
                  <a:pt x="7020" y="5305"/>
                </a:lnTo>
                <a:close/>
                <a:moveTo>
                  <a:pt x="6941" y="4302"/>
                </a:moveTo>
                <a:lnTo>
                  <a:pt x="6952" y="4302"/>
                </a:lnTo>
                <a:lnTo>
                  <a:pt x="6962" y="4300"/>
                </a:lnTo>
                <a:lnTo>
                  <a:pt x="6973" y="4298"/>
                </a:lnTo>
                <a:lnTo>
                  <a:pt x="6982" y="4295"/>
                </a:lnTo>
                <a:lnTo>
                  <a:pt x="6991" y="4290"/>
                </a:lnTo>
                <a:lnTo>
                  <a:pt x="6998" y="4286"/>
                </a:lnTo>
                <a:lnTo>
                  <a:pt x="7006" y="4279"/>
                </a:lnTo>
                <a:lnTo>
                  <a:pt x="7012" y="4273"/>
                </a:lnTo>
                <a:lnTo>
                  <a:pt x="7018" y="4266"/>
                </a:lnTo>
                <a:lnTo>
                  <a:pt x="7024" y="4259"/>
                </a:lnTo>
                <a:lnTo>
                  <a:pt x="7029" y="4251"/>
                </a:lnTo>
                <a:lnTo>
                  <a:pt x="7032" y="4243"/>
                </a:lnTo>
                <a:lnTo>
                  <a:pt x="7035" y="4235"/>
                </a:lnTo>
                <a:lnTo>
                  <a:pt x="7037" y="4225"/>
                </a:lnTo>
                <a:lnTo>
                  <a:pt x="7038" y="4216"/>
                </a:lnTo>
                <a:lnTo>
                  <a:pt x="7039" y="4206"/>
                </a:lnTo>
                <a:lnTo>
                  <a:pt x="7038" y="4196"/>
                </a:lnTo>
                <a:lnTo>
                  <a:pt x="7037" y="4187"/>
                </a:lnTo>
                <a:lnTo>
                  <a:pt x="7035" y="4176"/>
                </a:lnTo>
                <a:lnTo>
                  <a:pt x="7032" y="4167"/>
                </a:lnTo>
                <a:lnTo>
                  <a:pt x="7028" y="4159"/>
                </a:lnTo>
                <a:lnTo>
                  <a:pt x="7024" y="4151"/>
                </a:lnTo>
                <a:lnTo>
                  <a:pt x="7018" y="4144"/>
                </a:lnTo>
                <a:lnTo>
                  <a:pt x="7012" y="4137"/>
                </a:lnTo>
                <a:lnTo>
                  <a:pt x="7005" y="4130"/>
                </a:lnTo>
                <a:lnTo>
                  <a:pt x="6998" y="4125"/>
                </a:lnTo>
                <a:lnTo>
                  <a:pt x="6990" y="4120"/>
                </a:lnTo>
                <a:lnTo>
                  <a:pt x="6982" y="4116"/>
                </a:lnTo>
                <a:lnTo>
                  <a:pt x="6973" y="4113"/>
                </a:lnTo>
                <a:lnTo>
                  <a:pt x="6963" y="4110"/>
                </a:lnTo>
                <a:lnTo>
                  <a:pt x="6953" y="4109"/>
                </a:lnTo>
                <a:lnTo>
                  <a:pt x="6943" y="4109"/>
                </a:lnTo>
                <a:lnTo>
                  <a:pt x="6932" y="4109"/>
                </a:lnTo>
                <a:lnTo>
                  <a:pt x="6921" y="4110"/>
                </a:lnTo>
                <a:lnTo>
                  <a:pt x="6912" y="4113"/>
                </a:lnTo>
                <a:lnTo>
                  <a:pt x="6903" y="4116"/>
                </a:lnTo>
                <a:lnTo>
                  <a:pt x="6894" y="4120"/>
                </a:lnTo>
                <a:lnTo>
                  <a:pt x="6886" y="4125"/>
                </a:lnTo>
                <a:lnTo>
                  <a:pt x="6879" y="4130"/>
                </a:lnTo>
                <a:lnTo>
                  <a:pt x="6872" y="4137"/>
                </a:lnTo>
                <a:lnTo>
                  <a:pt x="6866" y="4144"/>
                </a:lnTo>
                <a:lnTo>
                  <a:pt x="6860" y="4151"/>
                </a:lnTo>
                <a:lnTo>
                  <a:pt x="6856" y="4159"/>
                </a:lnTo>
                <a:lnTo>
                  <a:pt x="6852" y="4167"/>
                </a:lnTo>
                <a:lnTo>
                  <a:pt x="6849" y="4176"/>
                </a:lnTo>
                <a:lnTo>
                  <a:pt x="6847" y="4187"/>
                </a:lnTo>
                <a:lnTo>
                  <a:pt x="6846" y="4196"/>
                </a:lnTo>
                <a:lnTo>
                  <a:pt x="6845" y="4206"/>
                </a:lnTo>
                <a:lnTo>
                  <a:pt x="6846" y="4216"/>
                </a:lnTo>
                <a:lnTo>
                  <a:pt x="6847" y="4225"/>
                </a:lnTo>
                <a:lnTo>
                  <a:pt x="6849" y="4235"/>
                </a:lnTo>
                <a:lnTo>
                  <a:pt x="6852" y="4243"/>
                </a:lnTo>
                <a:lnTo>
                  <a:pt x="6855" y="4251"/>
                </a:lnTo>
                <a:lnTo>
                  <a:pt x="6860" y="4259"/>
                </a:lnTo>
                <a:lnTo>
                  <a:pt x="6865" y="4266"/>
                </a:lnTo>
                <a:lnTo>
                  <a:pt x="6871" y="4273"/>
                </a:lnTo>
                <a:lnTo>
                  <a:pt x="6878" y="4279"/>
                </a:lnTo>
                <a:lnTo>
                  <a:pt x="6885" y="4286"/>
                </a:lnTo>
                <a:lnTo>
                  <a:pt x="6892" y="4290"/>
                </a:lnTo>
                <a:lnTo>
                  <a:pt x="6901" y="4295"/>
                </a:lnTo>
                <a:lnTo>
                  <a:pt x="6909" y="4298"/>
                </a:lnTo>
                <a:lnTo>
                  <a:pt x="6918" y="4300"/>
                </a:lnTo>
                <a:lnTo>
                  <a:pt x="6929" y="4302"/>
                </a:lnTo>
                <a:lnTo>
                  <a:pt x="6939" y="4302"/>
                </a:lnTo>
                <a:lnTo>
                  <a:pt x="6941" y="4302"/>
                </a:lnTo>
                <a:close/>
                <a:moveTo>
                  <a:pt x="7280" y="5305"/>
                </a:moveTo>
                <a:lnTo>
                  <a:pt x="7436" y="5305"/>
                </a:lnTo>
                <a:lnTo>
                  <a:pt x="7436" y="4787"/>
                </a:lnTo>
                <a:lnTo>
                  <a:pt x="7437" y="4767"/>
                </a:lnTo>
                <a:lnTo>
                  <a:pt x="7439" y="4748"/>
                </a:lnTo>
                <a:lnTo>
                  <a:pt x="7442" y="4730"/>
                </a:lnTo>
                <a:lnTo>
                  <a:pt x="7447" y="4713"/>
                </a:lnTo>
                <a:lnTo>
                  <a:pt x="7452" y="4698"/>
                </a:lnTo>
                <a:lnTo>
                  <a:pt x="7459" y="4682"/>
                </a:lnTo>
                <a:lnTo>
                  <a:pt x="7468" y="4666"/>
                </a:lnTo>
                <a:lnTo>
                  <a:pt x="7478" y="4652"/>
                </a:lnTo>
                <a:lnTo>
                  <a:pt x="7488" y="4638"/>
                </a:lnTo>
                <a:lnTo>
                  <a:pt x="7499" y="4626"/>
                </a:lnTo>
                <a:lnTo>
                  <a:pt x="7511" y="4612"/>
                </a:lnTo>
                <a:lnTo>
                  <a:pt x="7525" y="4601"/>
                </a:lnTo>
                <a:lnTo>
                  <a:pt x="7538" y="4591"/>
                </a:lnTo>
                <a:lnTo>
                  <a:pt x="7553" y="4582"/>
                </a:lnTo>
                <a:lnTo>
                  <a:pt x="7569" y="4573"/>
                </a:lnTo>
                <a:lnTo>
                  <a:pt x="7585" y="4566"/>
                </a:lnTo>
                <a:lnTo>
                  <a:pt x="7601" y="4561"/>
                </a:lnTo>
                <a:lnTo>
                  <a:pt x="7620" y="4557"/>
                </a:lnTo>
                <a:lnTo>
                  <a:pt x="7638" y="4555"/>
                </a:lnTo>
                <a:lnTo>
                  <a:pt x="7656" y="4554"/>
                </a:lnTo>
                <a:lnTo>
                  <a:pt x="7670" y="4554"/>
                </a:lnTo>
                <a:lnTo>
                  <a:pt x="7683" y="4555"/>
                </a:lnTo>
                <a:lnTo>
                  <a:pt x="7695" y="4557"/>
                </a:lnTo>
                <a:lnTo>
                  <a:pt x="7707" y="4559"/>
                </a:lnTo>
                <a:lnTo>
                  <a:pt x="7719" y="4562"/>
                </a:lnTo>
                <a:lnTo>
                  <a:pt x="7729" y="4565"/>
                </a:lnTo>
                <a:lnTo>
                  <a:pt x="7740" y="4569"/>
                </a:lnTo>
                <a:lnTo>
                  <a:pt x="7749" y="4575"/>
                </a:lnTo>
                <a:lnTo>
                  <a:pt x="7758" y="4580"/>
                </a:lnTo>
                <a:lnTo>
                  <a:pt x="7768" y="4586"/>
                </a:lnTo>
                <a:lnTo>
                  <a:pt x="7776" y="4592"/>
                </a:lnTo>
                <a:lnTo>
                  <a:pt x="7784" y="4598"/>
                </a:lnTo>
                <a:lnTo>
                  <a:pt x="7791" y="4605"/>
                </a:lnTo>
                <a:lnTo>
                  <a:pt x="7798" y="4613"/>
                </a:lnTo>
                <a:lnTo>
                  <a:pt x="7804" y="4621"/>
                </a:lnTo>
                <a:lnTo>
                  <a:pt x="7810" y="4630"/>
                </a:lnTo>
                <a:lnTo>
                  <a:pt x="7817" y="4639"/>
                </a:lnTo>
                <a:lnTo>
                  <a:pt x="7822" y="4648"/>
                </a:lnTo>
                <a:lnTo>
                  <a:pt x="7827" y="4658"/>
                </a:lnTo>
                <a:lnTo>
                  <a:pt x="7831" y="4668"/>
                </a:lnTo>
                <a:lnTo>
                  <a:pt x="7838" y="4689"/>
                </a:lnTo>
                <a:lnTo>
                  <a:pt x="7844" y="4711"/>
                </a:lnTo>
                <a:lnTo>
                  <a:pt x="7849" y="4735"/>
                </a:lnTo>
                <a:lnTo>
                  <a:pt x="7852" y="4759"/>
                </a:lnTo>
                <a:lnTo>
                  <a:pt x="7854" y="4784"/>
                </a:lnTo>
                <a:lnTo>
                  <a:pt x="7855" y="4809"/>
                </a:lnTo>
                <a:lnTo>
                  <a:pt x="7855" y="5305"/>
                </a:lnTo>
                <a:lnTo>
                  <a:pt x="8012" y="5305"/>
                </a:lnTo>
                <a:lnTo>
                  <a:pt x="8012" y="4792"/>
                </a:lnTo>
                <a:lnTo>
                  <a:pt x="8010" y="4765"/>
                </a:lnTo>
                <a:lnTo>
                  <a:pt x="8009" y="4739"/>
                </a:lnTo>
                <a:lnTo>
                  <a:pt x="8006" y="4714"/>
                </a:lnTo>
                <a:lnTo>
                  <a:pt x="8003" y="4692"/>
                </a:lnTo>
                <a:lnTo>
                  <a:pt x="7998" y="4669"/>
                </a:lnTo>
                <a:lnTo>
                  <a:pt x="7993" y="4649"/>
                </a:lnTo>
                <a:lnTo>
                  <a:pt x="7987" y="4629"/>
                </a:lnTo>
                <a:lnTo>
                  <a:pt x="7980" y="4610"/>
                </a:lnTo>
                <a:lnTo>
                  <a:pt x="7973" y="4593"/>
                </a:lnTo>
                <a:lnTo>
                  <a:pt x="7965" y="4577"/>
                </a:lnTo>
                <a:lnTo>
                  <a:pt x="7955" y="4561"/>
                </a:lnTo>
                <a:lnTo>
                  <a:pt x="7946" y="4547"/>
                </a:lnTo>
                <a:lnTo>
                  <a:pt x="7936" y="4534"/>
                </a:lnTo>
                <a:lnTo>
                  <a:pt x="7926" y="4520"/>
                </a:lnTo>
                <a:lnTo>
                  <a:pt x="7916" y="4509"/>
                </a:lnTo>
                <a:lnTo>
                  <a:pt x="7904" y="4499"/>
                </a:lnTo>
                <a:lnTo>
                  <a:pt x="7892" y="4489"/>
                </a:lnTo>
                <a:lnTo>
                  <a:pt x="7881" y="4480"/>
                </a:lnTo>
                <a:lnTo>
                  <a:pt x="7869" y="4471"/>
                </a:lnTo>
                <a:lnTo>
                  <a:pt x="7856" y="4464"/>
                </a:lnTo>
                <a:lnTo>
                  <a:pt x="7843" y="4457"/>
                </a:lnTo>
                <a:lnTo>
                  <a:pt x="7831" y="4452"/>
                </a:lnTo>
                <a:lnTo>
                  <a:pt x="7818" y="4447"/>
                </a:lnTo>
                <a:lnTo>
                  <a:pt x="7805" y="4442"/>
                </a:lnTo>
                <a:lnTo>
                  <a:pt x="7792" y="4438"/>
                </a:lnTo>
                <a:lnTo>
                  <a:pt x="7780" y="4435"/>
                </a:lnTo>
                <a:lnTo>
                  <a:pt x="7768" y="4432"/>
                </a:lnTo>
                <a:lnTo>
                  <a:pt x="7754" y="4430"/>
                </a:lnTo>
                <a:lnTo>
                  <a:pt x="7731" y="4427"/>
                </a:lnTo>
                <a:lnTo>
                  <a:pt x="7707" y="4426"/>
                </a:lnTo>
                <a:lnTo>
                  <a:pt x="7682" y="4427"/>
                </a:lnTo>
                <a:lnTo>
                  <a:pt x="7656" y="4430"/>
                </a:lnTo>
                <a:lnTo>
                  <a:pt x="7632" y="4434"/>
                </a:lnTo>
                <a:lnTo>
                  <a:pt x="7609" y="4440"/>
                </a:lnTo>
                <a:lnTo>
                  <a:pt x="7588" y="4447"/>
                </a:lnTo>
                <a:lnTo>
                  <a:pt x="7567" y="4456"/>
                </a:lnTo>
                <a:lnTo>
                  <a:pt x="7547" y="4465"/>
                </a:lnTo>
                <a:lnTo>
                  <a:pt x="7529" y="4477"/>
                </a:lnTo>
                <a:lnTo>
                  <a:pt x="7511" y="4488"/>
                </a:lnTo>
                <a:lnTo>
                  <a:pt x="7495" y="4500"/>
                </a:lnTo>
                <a:lnTo>
                  <a:pt x="7480" y="4513"/>
                </a:lnTo>
                <a:lnTo>
                  <a:pt x="7467" y="4528"/>
                </a:lnTo>
                <a:lnTo>
                  <a:pt x="7453" y="4542"/>
                </a:lnTo>
                <a:lnTo>
                  <a:pt x="7442" y="4556"/>
                </a:lnTo>
                <a:lnTo>
                  <a:pt x="7433" y="4571"/>
                </a:lnTo>
                <a:lnTo>
                  <a:pt x="7424" y="4586"/>
                </a:lnTo>
                <a:lnTo>
                  <a:pt x="7421" y="4586"/>
                </a:lnTo>
                <a:lnTo>
                  <a:pt x="7411" y="4446"/>
                </a:lnTo>
                <a:lnTo>
                  <a:pt x="7273" y="4446"/>
                </a:lnTo>
                <a:lnTo>
                  <a:pt x="7275" y="4472"/>
                </a:lnTo>
                <a:lnTo>
                  <a:pt x="7277" y="4499"/>
                </a:lnTo>
                <a:lnTo>
                  <a:pt x="7278" y="4527"/>
                </a:lnTo>
                <a:lnTo>
                  <a:pt x="7279" y="4555"/>
                </a:lnTo>
                <a:lnTo>
                  <a:pt x="7279" y="4584"/>
                </a:lnTo>
                <a:lnTo>
                  <a:pt x="7280" y="4613"/>
                </a:lnTo>
                <a:lnTo>
                  <a:pt x="7280" y="4645"/>
                </a:lnTo>
                <a:lnTo>
                  <a:pt x="7280" y="4679"/>
                </a:lnTo>
                <a:lnTo>
                  <a:pt x="7280" y="5305"/>
                </a:lnTo>
                <a:close/>
                <a:moveTo>
                  <a:pt x="8999" y="4680"/>
                </a:moveTo>
                <a:lnTo>
                  <a:pt x="8999" y="4643"/>
                </a:lnTo>
                <a:lnTo>
                  <a:pt x="8999" y="4608"/>
                </a:lnTo>
                <a:lnTo>
                  <a:pt x="9001" y="4577"/>
                </a:lnTo>
                <a:lnTo>
                  <a:pt x="9001" y="4547"/>
                </a:lnTo>
                <a:lnTo>
                  <a:pt x="9002" y="4519"/>
                </a:lnTo>
                <a:lnTo>
                  <a:pt x="9004" y="4494"/>
                </a:lnTo>
                <a:lnTo>
                  <a:pt x="9005" y="4469"/>
                </a:lnTo>
                <a:lnTo>
                  <a:pt x="9007" y="4446"/>
                </a:lnTo>
                <a:lnTo>
                  <a:pt x="8868" y="4446"/>
                </a:lnTo>
                <a:lnTo>
                  <a:pt x="8863" y="4576"/>
                </a:lnTo>
                <a:lnTo>
                  <a:pt x="8860" y="4576"/>
                </a:lnTo>
                <a:lnTo>
                  <a:pt x="8851" y="4561"/>
                </a:lnTo>
                <a:lnTo>
                  <a:pt x="8842" y="4548"/>
                </a:lnTo>
                <a:lnTo>
                  <a:pt x="8833" y="4535"/>
                </a:lnTo>
                <a:lnTo>
                  <a:pt x="8822" y="4521"/>
                </a:lnTo>
                <a:lnTo>
                  <a:pt x="8810" y="4508"/>
                </a:lnTo>
                <a:lnTo>
                  <a:pt x="8796" y="4496"/>
                </a:lnTo>
                <a:lnTo>
                  <a:pt x="8782" y="4485"/>
                </a:lnTo>
                <a:lnTo>
                  <a:pt x="8767" y="4473"/>
                </a:lnTo>
                <a:lnTo>
                  <a:pt x="8749" y="4463"/>
                </a:lnTo>
                <a:lnTo>
                  <a:pt x="8731" y="4454"/>
                </a:lnTo>
                <a:lnTo>
                  <a:pt x="8712" y="4446"/>
                </a:lnTo>
                <a:lnTo>
                  <a:pt x="8690" y="4440"/>
                </a:lnTo>
                <a:lnTo>
                  <a:pt x="8668" y="4434"/>
                </a:lnTo>
                <a:lnTo>
                  <a:pt x="8644" y="4430"/>
                </a:lnTo>
                <a:lnTo>
                  <a:pt x="8619" y="4427"/>
                </a:lnTo>
                <a:lnTo>
                  <a:pt x="8591" y="4426"/>
                </a:lnTo>
                <a:lnTo>
                  <a:pt x="8573" y="4426"/>
                </a:lnTo>
                <a:lnTo>
                  <a:pt x="8554" y="4429"/>
                </a:lnTo>
                <a:lnTo>
                  <a:pt x="8536" y="4431"/>
                </a:lnTo>
                <a:lnTo>
                  <a:pt x="8518" y="4434"/>
                </a:lnTo>
                <a:lnTo>
                  <a:pt x="8499" y="4438"/>
                </a:lnTo>
                <a:lnTo>
                  <a:pt x="8482" y="4443"/>
                </a:lnTo>
                <a:lnTo>
                  <a:pt x="8464" y="4449"/>
                </a:lnTo>
                <a:lnTo>
                  <a:pt x="8446" y="4456"/>
                </a:lnTo>
                <a:lnTo>
                  <a:pt x="8430" y="4464"/>
                </a:lnTo>
                <a:lnTo>
                  <a:pt x="8414" y="4473"/>
                </a:lnTo>
                <a:lnTo>
                  <a:pt x="8397" y="4483"/>
                </a:lnTo>
                <a:lnTo>
                  <a:pt x="8381" y="4493"/>
                </a:lnTo>
                <a:lnTo>
                  <a:pt x="8366" y="4505"/>
                </a:lnTo>
                <a:lnTo>
                  <a:pt x="8350" y="4517"/>
                </a:lnTo>
                <a:lnTo>
                  <a:pt x="8336" y="4531"/>
                </a:lnTo>
                <a:lnTo>
                  <a:pt x="8323" y="4544"/>
                </a:lnTo>
                <a:lnTo>
                  <a:pt x="8310" y="4559"/>
                </a:lnTo>
                <a:lnTo>
                  <a:pt x="8296" y="4575"/>
                </a:lnTo>
                <a:lnTo>
                  <a:pt x="8285" y="4592"/>
                </a:lnTo>
                <a:lnTo>
                  <a:pt x="8273" y="4609"/>
                </a:lnTo>
                <a:lnTo>
                  <a:pt x="8263" y="4628"/>
                </a:lnTo>
                <a:lnTo>
                  <a:pt x="8252" y="4646"/>
                </a:lnTo>
                <a:lnTo>
                  <a:pt x="8244" y="4666"/>
                </a:lnTo>
                <a:lnTo>
                  <a:pt x="8235" y="4687"/>
                </a:lnTo>
                <a:lnTo>
                  <a:pt x="8228" y="4708"/>
                </a:lnTo>
                <a:lnTo>
                  <a:pt x="8222" y="4731"/>
                </a:lnTo>
                <a:lnTo>
                  <a:pt x="8216" y="4754"/>
                </a:lnTo>
                <a:lnTo>
                  <a:pt x="8212" y="4778"/>
                </a:lnTo>
                <a:lnTo>
                  <a:pt x="8207" y="4802"/>
                </a:lnTo>
                <a:lnTo>
                  <a:pt x="8204" y="4828"/>
                </a:lnTo>
                <a:lnTo>
                  <a:pt x="8203" y="4853"/>
                </a:lnTo>
                <a:lnTo>
                  <a:pt x="8202" y="4881"/>
                </a:lnTo>
                <a:lnTo>
                  <a:pt x="8203" y="4903"/>
                </a:lnTo>
                <a:lnTo>
                  <a:pt x="8204" y="4925"/>
                </a:lnTo>
                <a:lnTo>
                  <a:pt x="8206" y="4946"/>
                </a:lnTo>
                <a:lnTo>
                  <a:pt x="8210" y="4968"/>
                </a:lnTo>
                <a:lnTo>
                  <a:pt x="8214" y="4988"/>
                </a:lnTo>
                <a:lnTo>
                  <a:pt x="8219" y="5008"/>
                </a:lnTo>
                <a:lnTo>
                  <a:pt x="8224" y="5028"/>
                </a:lnTo>
                <a:lnTo>
                  <a:pt x="8230" y="5047"/>
                </a:lnTo>
                <a:lnTo>
                  <a:pt x="8237" y="5067"/>
                </a:lnTo>
                <a:lnTo>
                  <a:pt x="8244" y="5084"/>
                </a:lnTo>
                <a:lnTo>
                  <a:pt x="8253" y="5102"/>
                </a:lnTo>
                <a:lnTo>
                  <a:pt x="8263" y="5119"/>
                </a:lnTo>
                <a:lnTo>
                  <a:pt x="8272" y="5135"/>
                </a:lnTo>
                <a:lnTo>
                  <a:pt x="8283" y="5151"/>
                </a:lnTo>
                <a:lnTo>
                  <a:pt x="8294" y="5167"/>
                </a:lnTo>
                <a:lnTo>
                  <a:pt x="8305" y="5181"/>
                </a:lnTo>
                <a:lnTo>
                  <a:pt x="8318" y="5194"/>
                </a:lnTo>
                <a:lnTo>
                  <a:pt x="8331" y="5208"/>
                </a:lnTo>
                <a:lnTo>
                  <a:pt x="8345" y="5220"/>
                </a:lnTo>
                <a:lnTo>
                  <a:pt x="8359" y="5231"/>
                </a:lnTo>
                <a:lnTo>
                  <a:pt x="8374" y="5242"/>
                </a:lnTo>
                <a:lnTo>
                  <a:pt x="8389" y="5252"/>
                </a:lnTo>
                <a:lnTo>
                  <a:pt x="8404" y="5262"/>
                </a:lnTo>
                <a:lnTo>
                  <a:pt x="8421" y="5270"/>
                </a:lnTo>
                <a:lnTo>
                  <a:pt x="8438" y="5277"/>
                </a:lnTo>
                <a:lnTo>
                  <a:pt x="8455" y="5283"/>
                </a:lnTo>
                <a:lnTo>
                  <a:pt x="8473" y="5288"/>
                </a:lnTo>
                <a:lnTo>
                  <a:pt x="8491" y="5293"/>
                </a:lnTo>
                <a:lnTo>
                  <a:pt x="8510" y="5296"/>
                </a:lnTo>
                <a:lnTo>
                  <a:pt x="8529" y="5299"/>
                </a:lnTo>
                <a:lnTo>
                  <a:pt x="8548" y="5300"/>
                </a:lnTo>
                <a:lnTo>
                  <a:pt x="8568" y="5301"/>
                </a:lnTo>
                <a:lnTo>
                  <a:pt x="8592" y="5300"/>
                </a:lnTo>
                <a:lnTo>
                  <a:pt x="8617" y="5298"/>
                </a:lnTo>
                <a:lnTo>
                  <a:pt x="8639" y="5295"/>
                </a:lnTo>
                <a:lnTo>
                  <a:pt x="8661" y="5290"/>
                </a:lnTo>
                <a:lnTo>
                  <a:pt x="8681" y="5284"/>
                </a:lnTo>
                <a:lnTo>
                  <a:pt x="8701" y="5277"/>
                </a:lnTo>
                <a:lnTo>
                  <a:pt x="8720" y="5269"/>
                </a:lnTo>
                <a:lnTo>
                  <a:pt x="8737" y="5260"/>
                </a:lnTo>
                <a:lnTo>
                  <a:pt x="8755" y="5249"/>
                </a:lnTo>
                <a:lnTo>
                  <a:pt x="8770" y="5238"/>
                </a:lnTo>
                <a:lnTo>
                  <a:pt x="8784" y="5226"/>
                </a:lnTo>
                <a:lnTo>
                  <a:pt x="8798" y="5214"/>
                </a:lnTo>
                <a:lnTo>
                  <a:pt x="8811" y="5200"/>
                </a:lnTo>
                <a:lnTo>
                  <a:pt x="8822" y="5187"/>
                </a:lnTo>
                <a:lnTo>
                  <a:pt x="8832" y="5173"/>
                </a:lnTo>
                <a:lnTo>
                  <a:pt x="8841" y="5157"/>
                </a:lnTo>
                <a:lnTo>
                  <a:pt x="8845" y="5157"/>
                </a:lnTo>
                <a:lnTo>
                  <a:pt x="8845" y="5251"/>
                </a:lnTo>
                <a:lnTo>
                  <a:pt x="8844" y="5272"/>
                </a:lnTo>
                <a:lnTo>
                  <a:pt x="8843" y="5291"/>
                </a:lnTo>
                <a:lnTo>
                  <a:pt x="8842" y="5310"/>
                </a:lnTo>
                <a:lnTo>
                  <a:pt x="8839" y="5327"/>
                </a:lnTo>
                <a:lnTo>
                  <a:pt x="8837" y="5344"/>
                </a:lnTo>
                <a:lnTo>
                  <a:pt x="8833" y="5361"/>
                </a:lnTo>
                <a:lnTo>
                  <a:pt x="8829" y="5376"/>
                </a:lnTo>
                <a:lnTo>
                  <a:pt x="8824" y="5391"/>
                </a:lnTo>
                <a:lnTo>
                  <a:pt x="8819" y="5406"/>
                </a:lnTo>
                <a:lnTo>
                  <a:pt x="8813" y="5419"/>
                </a:lnTo>
                <a:lnTo>
                  <a:pt x="8807" y="5431"/>
                </a:lnTo>
                <a:lnTo>
                  <a:pt x="8799" y="5443"/>
                </a:lnTo>
                <a:lnTo>
                  <a:pt x="8792" y="5455"/>
                </a:lnTo>
                <a:lnTo>
                  <a:pt x="8784" y="5465"/>
                </a:lnTo>
                <a:lnTo>
                  <a:pt x="8776" y="5475"/>
                </a:lnTo>
                <a:lnTo>
                  <a:pt x="8767" y="5484"/>
                </a:lnTo>
                <a:lnTo>
                  <a:pt x="8757" y="5493"/>
                </a:lnTo>
                <a:lnTo>
                  <a:pt x="8747" y="5502"/>
                </a:lnTo>
                <a:lnTo>
                  <a:pt x="8737" y="5509"/>
                </a:lnTo>
                <a:lnTo>
                  <a:pt x="8726" y="5516"/>
                </a:lnTo>
                <a:lnTo>
                  <a:pt x="8715" y="5522"/>
                </a:lnTo>
                <a:lnTo>
                  <a:pt x="8703" y="5528"/>
                </a:lnTo>
                <a:lnTo>
                  <a:pt x="8691" y="5533"/>
                </a:lnTo>
                <a:lnTo>
                  <a:pt x="8679" y="5537"/>
                </a:lnTo>
                <a:lnTo>
                  <a:pt x="8666" y="5541"/>
                </a:lnTo>
                <a:lnTo>
                  <a:pt x="8653" y="5544"/>
                </a:lnTo>
                <a:lnTo>
                  <a:pt x="8639" y="5548"/>
                </a:lnTo>
                <a:lnTo>
                  <a:pt x="8626" y="5550"/>
                </a:lnTo>
                <a:lnTo>
                  <a:pt x="8612" y="5552"/>
                </a:lnTo>
                <a:lnTo>
                  <a:pt x="8597" y="5553"/>
                </a:lnTo>
                <a:lnTo>
                  <a:pt x="8583" y="5554"/>
                </a:lnTo>
                <a:lnTo>
                  <a:pt x="8568" y="5554"/>
                </a:lnTo>
                <a:lnTo>
                  <a:pt x="8548" y="5554"/>
                </a:lnTo>
                <a:lnTo>
                  <a:pt x="8529" y="5553"/>
                </a:lnTo>
                <a:lnTo>
                  <a:pt x="8511" y="5551"/>
                </a:lnTo>
                <a:lnTo>
                  <a:pt x="8492" y="5549"/>
                </a:lnTo>
                <a:lnTo>
                  <a:pt x="8474" y="5545"/>
                </a:lnTo>
                <a:lnTo>
                  <a:pt x="8457" y="5541"/>
                </a:lnTo>
                <a:lnTo>
                  <a:pt x="8440" y="5537"/>
                </a:lnTo>
                <a:lnTo>
                  <a:pt x="8424" y="5533"/>
                </a:lnTo>
                <a:lnTo>
                  <a:pt x="8408" y="5528"/>
                </a:lnTo>
                <a:lnTo>
                  <a:pt x="8393" y="5523"/>
                </a:lnTo>
                <a:lnTo>
                  <a:pt x="8379" y="5517"/>
                </a:lnTo>
                <a:lnTo>
                  <a:pt x="8365" y="5511"/>
                </a:lnTo>
                <a:lnTo>
                  <a:pt x="8339" y="5499"/>
                </a:lnTo>
                <a:lnTo>
                  <a:pt x="8317" y="5484"/>
                </a:lnTo>
                <a:lnTo>
                  <a:pt x="8277" y="5606"/>
                </a:lnTo>
                <a:lnTo>
                  <a:pt x="8291" y="5614"/>
                </a:lnTo>
                <a:lnTo>
                  <a:pt x="8305" y="5621"/>
                </a:lnTo>
                <a:lnTo>
                  <a:pt x="8321" y="5629"/>
                </a:lnTo>
                <a:lnTo>
                  <a:pt x="8337" y="5635"/>
                </a:lnTo>
                <a:lnTo>
                  <a:pt x="8353" y="5642"/>
                </a:lnTo>
                <a:lnTo>
                  <a:pt x="8371" y="5648"/>
                </a:lnTo>
                <a:lnTo>
                  <a:pt x="8389" y="5654"/>
                </a:lnTo>
                <a:lnTo>
                  <a:pt x="8408" y="5658"/>
                </a:lnTo>
                <a:lnTo>
                  <a:pt x="8426" y="5662"/>
                </a:lnTo>
                <a:lnTo>
                  <a:pt x="8445" y="5666"/>
                </a:lnTo>
                <a:lnTo>
                  <a:pt x="8465" y="5669"/>
                </a:lnTo>
                <a:lnTo>
                  <a:pt x="8485" y="5672"/>
                </a:lnTo>
                <a:lnTo>
                  <a:pt x="8504" y="5674"/>
                </a:lnTo>
                <a:lnTo>
                  <a:pt x="8524" y="5675"/>
                </a:lnTo>
                <a:lnTo>
                  <a:pt x="8543" y="5676"/>
                </a:lnTo>
                <a:lnTo>
                  <a:pt x="8563" y="5676"/>
                </a:lnTo>
                <a:lnTo>
                  <a:pt x="8583" y="5676"/>
                </a:lnTo>
                <a:lnTo>
                  <a:pt x="8604" y="5675"/>
                </a:lnTo>
                <a:lnTo>
                  <a:pt x="8625" y="5673"/>
                </a:lnTo>
                <a:lnTo>
                  <a:pt x="8645" y="5671"/>
                </a:lnTo>
                <a:lnTo>
                  <a:pt x="8667" y="5668"/>
                </a:lnTo>
                <a:lnTo>
                  <a:pt x="8687" y="5664"/>
                </a:lnTo>
                <a:lnTo>
                  <a:pt x="8708" y="5659"/>
                </a:lnTo>
                <a:lnTo>
                  <a:pt x="8729" y="5654"/>
                </a:lnTo>
                <a:lnTo>
                  <a:pt x="8748" y="5647"/>
                </a:lnTo>
                <a:lnTo>
                  <a:pt x="8769" y="5639"/>
                </a:lnTo>
                <a:lnTo>
                  <a:pt x="8788" y="5631"/>
                </a:lnTo>
                <a:lnTo>
                  <a:pt x="8808" y="5622"/>
                </a:lnTo>
                <a:lnTo>
                  <a:pt x="8826" y="5611"/>
                </a:lnTo>
                <a:lnTo>
                  <a:pt x="8843" y="5600"/>
                </a:lnTo>
                <a:lnTo>
                  <a:pt x="8861" y="5587"/>
                </a:lnTo>
                <a:lnTo>
                  <a:pt x="8877" y="5573"/>
                </a:lnTo>
                <a:lnTo>
                  <a:pt x="8892" y="5559"/>
                </a:lnTo>
                <a:lnTo>
                  <a:pt x="8906" y="5542"/>
                </a:lnTo>
                <a:lnTo>
                  <a:pt x="8919" y="5526"/>
                </a:lnTo>
                <a:lnTo>
                  <a:pt x="8930" y="5508"/>
                </a:lnTo>
                <a:lnTo>
                  <a:pt x="8941" y="5488"/>
                </a:lnTo>
                <a:lnTo>
                  <a:pt x="8952" y="5468"/>
                </a:lnTo>
                <a:lnTo>
                  <a:pt x="8961" y="5445"/>
                </a:lnTo>
                <a:lnTo>
                  <a:pt x="8969" y="5422"/>
                </a:lnTo>
                <a:lnTo>
                  <a:pt x="8976" y="5397"/>
                </a:lnTo>
                <a:lnTo>
                  <a:pt x="8982" y="5371"/>
                </a:lnTo>
                <a:lnTo>
                  <a:pt x="8987" y="5343"/>
                </a:lnTo>
                <a:lnTo>
                  <a:pt x="8991" y="5314"/>
                </a:lnTo>
                <a:lnTo>
                  <a:pt x="8995" y="5283"/>
                </a:lnTo>
                <a:lnTo>
                  <a:pt x="8997" y="5249"/>
                </a:lnTo>
                <a:lnTo>
                  <a:pt x="8998" y="5216"/>
                </a:lnTo>
                <a:lnTo>
                  <a:pt x="8999" y="5179"/>
                </a:lnTo>
                <a:lnTo>
                  <a:pt x="8999" y="4680"/>
                </a:lnTo>
                <a:close/>
                <a:moveTo>
                  <a:pt x="12866" y="3197"/>
                </a:moveTo>
                <a:lnTo>
                  <a:pt x="12890" y="3210"/>
                </a:lnTo>
                <a:lnTo>
                  <a:pt x="12916" y="3222"/>
                </a:lnTo>
                <a:lnTo>
                  <a:pt x="12944" y="3232"/>
                </a:lnTo>
                <a:lnTo>
                  <a:pt x="12974" y="3241"/>
                </a:lnTo>
                <a:lnTo>
                  <a:pt x="13005" y="3248"/>
                </a:lnTo>
                <a:lnTo>
                  <a:pt x="13038" y="3253"/>
                </a:lnTo>
                <a:lnTo>
                  <a:pt x="13055" y="3255"/>
                </a:lnTo>
                <a:lnTo>
                  <a:pt x="13073" y="3257"/>
                </a:lnTo>
                <a:lnTo>
                  <a:pt x="13090" y="3257"/>
                </a:lnTo>
                <a:lnTo>
                  <a:pt x="13107" y="3258"/>
                </a:lnTo>
                <a:lnTo>
                  <a:pt x="13126" y="3257"/>
                </a:lnTo>
                <a:lnTo>
                  <a:pt x="13144" y="3256"/>
                </a:lnTo>
                <a:lnTo>
                  <a:pt x="13162" y="3255"/>
                </a:lnTo>
                <a:lnTo>
                  <a:pt x="13179" y="3253"/>
                </a:lnTo>
                <a:lnTo>
                  <a:pt x="13195" y="3250"/>
                </a:lnTo>
                <a:lnTo>
                  <a:pt x="13212" y="3247"/>
                </a:lnTo>
                <a:lnTo>
                  <a:pt x="13227" y="3243"/>
                </a:lnTo>
                <a:lnTo>
                  <a:pt x="13242" y="3239"/>
                </a:lnTo>
                <a:lnTo>
                  <a:pt x="13257" y="3234"/>
                </a:lnTo>
                <a:lnTo>
                  <a:pt x="13270" y="3229"/>
                </a:lnTo>
                <a:lnTo>
                  <a:pt x="13284" y="3223"/>
                </a:lnTo>
                <a:lnTo>
                  <a:pt x="13296" y="3217"/>
                </a:lnTo>
                <a:lnTo>
                  <a:pt x="13309" y="3209"/>
                </a:lnTo>
                <a:lnTo>
                  <a:pt x="13321" y="3202"/>
                </a:lnTo>
                <a:lnTo>
                  <a:pt x="13332" y="3194"/>
                </a:lnTo>
                <a:lnTo>
                  <a:pt x="13342" y="3186"/>
                </a:lnTo>
                <a:lnTo>
                  <a:pt x="13352" y="3177"/>
                </a:lnTo>
                <a:lnTo>
                  <a:pt x="13362" y="3168"/>
                </a:lnTo>
                <a:lnTo>
                  <a:pt x="13370" y="3157"/>
                </a:lnTo>
                <a:lnTo>
                  <a:pt x="13378" y="3148"/>
                </a:lnTo>
                <a:lnTo>
                  <a:pt x="13386" y="3137"/>
                </a:lnTo>
                <a:lnTo>
                  <a:pt x="13393" y="3127"/>
                </a:lnTo>
                <a:lnTo>
                  <a:pt x="13399" y="3116"/>
                </a:lnTo>
                <a:lnTo>
                  <a:pt x="13404" y="3103"/>
                </a:lnTo>
                <a:lnTo>
                  <a:pt x="13410" y="3092"/>
                </a:lnTo>
                <a:lnTo>
                  <a:pt x="13415" y="3079"/>
                </a:lnTo>
                <a:lnTo>
                  <a:pt x="13418" y="3067"/>
                </a:lnTo>
                <a:lnTo>
                  <a:pt x="13421" y="3053"/>
                </a:lnTo>
                <a:lnTo>
                  <a:pt x="13424" y="3040"/>
                </a:lnTo>
                <a:lnTo>
                  <a:pt x="13425" y="3027"/>
                </a:lnTo>
                <a:lnTo>
                  <a:pt x="13426" y="3012"/>
                </a:lnTo>
                <a:lnTo>
                  <a:pt x="13427" y="2998"/>
                </a:lnTo>
                <a:lnTo>
                  <a:pt x="13426" y="2976"/>
                </a:lnTo>
                <a:lnTo>
                  <a:pt x="13423" y="2953"/>
                </a:lnTo>
                <a:lnTo>
                  <a:pt x="13419" y="2932"/>
                </a:lnTo>
                <a:lnTo>
                  <a:pt x="13412" y="2912"/>
                </a:lnTo>
                <a:lnTo>
                  <a:pt x="13404" y="2893"/>
                </a:lnTo>
                <a:lnTo>
                  <a:pt x="13394" y="2876"/>
                </a:lnTo>
                <a:lnTo>
                  <a:pt x="13383" y="2858"/>
                </a:lnTo>
                <a:lnTo>
                  <a:pt x="13369" y="2843"/>
                </a:lnTo>
                <a:lnTo>
                  <a:pt x="13354" y="2828"/>
                </a:lnTo>
                <a:lnTo>
                  <a:pt x="13337" y="2813"/>
                </a:lnTo>
                <a:lnTo>
                  <a:pt x="13319" y="2800"/>
                </a:lnTo>
                <a:lnTo>
                  <a:pt x="13298" y="2787"/>
                </a:lnTo>
                <a:lnTo>
                  <a:pt x="13277" y="2775"/>
                </a:lnTo>
                <a:lnTo>
                  <a:pt x="13253" y="2763"/>
                </a:lnTo>
                <a:lnTo>
                  <a:pt x="13228" y="2752"/>
                </a:lnTo>
                <a:lnTo>
                  <a:pt x="13201" y="2741"/>
                </a:lnTo>
                <a:lnTo>
                  <a:pt x="13163" y="2726"/>
                </a:lnTo>
                <a:lnTo>
                  <a:pt x="13129" y="2709"/>
                </a:lnTo>
                <a:lnTo>
                  <a:pt x="13115" y="2702"/>
                </a:lnTo>
                <a:lnTo>
                  <a:pt x="13101" y="2694"/>
                </a:lnTo>
                <a:lnTo>
                  <a:pt x="13089" y="2686"/>
                </a:lnTo>
                <a:lnTo>
                  <a:pt x="13079" y="2678"/>
                </a:lnTo>
                <a:lnTo>
                  <a:pt x="13070" y="2669"/>
                </a:lnTo>
                <a:lnTo>
                  <a:pt x="13062" y="2660"/>
                </a:lnTo>
                <a:lnTo>
                  <a:pt x="13054" y="2651"/>
                </a:lnTo>
                <a:lnTo>
                  <a:pt x="13049" y="2641"/>
                </a:lnTo>
                <a:lnTo>
                  <a:pt x="13045" y="2631"/>
                </a:lnTo>
                <a:lnTo>
                  <a:pt x="13042" y="2618"/>
                </a:lnTo>
                <a:lnTo>
                  <a:pt x="13040" y="2607"/>
                </a:lnTo>
                <a:lnTo>
                  <a:pt x="13040" y="2594"/>
                </a:lnTo>
                <a:lnTo>
                  <a:pt x="13040" y="2583"/>
                </a:lnTo>
                <a:lnTo>
                  <a:pt x="13042" y="2570"/>
                </a:lnTo>
                <a:lnTo>
                  <a:pt x="13045" y="2559"/>
                </a:lnTo>
                <a:lnTo>
                  <a:pt x="13049" y="2549"/>
                </a:lnTo>
                <a:lnTo>
                  <a:pt x="13054" y="2539"/>
                </a:lnTo>
                <a:lnTo>
                  <a:pt x="13061" y="2528"/>
                </a:lnTo>
                <a:lnTo>
                  <a:pt x="13068" y="2519"/>
                </a:lnTo>
                <a:lnTo>
                  <a:pt x="13076" y="2511"/>
                </a:lnTo>
                <a:lnTo>
                  <a:pt x="13086" y="2504"/>
                </a:lnTo>
                <a:lnTo>
                  <a:pt x="13096" y="2497"/>
                </a:lnTo>
                <a:lnTo>
                  <a:pt x="13107" y="2491"/>
                </a:lnTo>
                <a:lnTo>
                  <a:pt x="13121" y="2486"/>
                </a:lnTo>
                <a:lnTo>
                  <a:pt x="13134" y="2483"/>
                </a:lnTo>
                <a:lnTo>
                  <a:pt x="13149" y="2479"/>
                </a:lnTo>
                <a:lnTo>
                  <a:pt x="13165" y="2477"/>
                </a:lnTo>
                <a:lnTo>
                  <a:pt x="13182" y="2476"/>
                </a:lnTo>
                <a:lnTo>
                  <a:pt x="13196" y="2477"/>
                </a:lnTo>
                <a:lnTo>
                  <a:pt x="13211" y="2478"/>
                </a:lnTo>
                <a:lnTo>
                  <a:pt x="13225" y="2479"/>
                </a:lnTo>
                <a:lnTo>
                  <a:pt x="13238" y="2482"/>
                </a:lnTo>
                <a:lnTo>
                  <a:pt x="13264" y="2488"/>
                </a:lnTo>
                <a:lnTo>
                  <a:pt x="13287" y="2495"/>
                </a:lnTo>
                <a:lnTo>
                  <a:pt x="13309" y="2502"/>
                </a:lnTo>
                <a:lnTo>
                  <a:pt x="13327" y="2510"/>
                </a:lnTo>
                <a:lnTo>
                  <a:pt x="13343" y="2518"/>
                </a:lnTo>
                <a:lnTo>
                  <a:pt x="13358" y="2526"/>
                </a:lnTo>
                <a:lnTo>
                  <a:pt x="13394" y="2414"/>
                </a:lnTo>
                <a:lnTo>
                  <a:pt x="13376" y="2404"/>
                </a:lnTo>
                <a:lnTo>
                  <a:pt x="13354" y="2394"/>
                </a:lnTo>
                <a:lnTo>
                  <a:pt x="13331" y="2385"/>
                </a:lnTo>
                <a:lnTo>
                  <a:pt x="13305" y="2376"/>
                </a:lnTo>
                <a:lnTo>
                  <a:pt x="13278" y="2370"/>
                </a:lnTo>
                <a:lnTo>
                  <a:pt x="13248" y="2365"/>
                </a:lnTo>
                <a:lnTo>
                  <a:pt x="13218" y="2362"/>
                </a:lnTo>
                <a:lnTo>
                  <a:pt x="13185" y="2361"/>
                </a:lnTo>
                <a:lnTo>
                  <a:pt x="13169" y="2362"/>
                </a:lnTo>
                <a:lnTo>
                  <a:pt x="13151" y="2363"/>
                </a:lnTo>
                <a:lnTo>
                  <a:pt x="13136" y="2364"/>
                </a:lnTo>
                <a:lnTo>
                  <a:pt x="13120" y="2366"/>
                </a:lnTo>
                <a:lnTo>
                  <a:pt x="13104" y="2369"/>
                </a:lnTo>
                <a:lnTo>
                  <a:pt x="13090" y="2372"/>
                </a:lnTo>
                <a:lnTo>
                  <a:pt x="13076" y="2376"/>
                </a:lnTo>
                <a:lnTo>
                  <a:pt x="13062" y="2381"/>
                </a:lnTo>
                <a:lnTo>
                  <a:pt x="13048" y="2387"/>
                </a:lnTo>
                <a:lnTo>
                  <a:pt x="13036" y="2392"/>
                </a:lnTo>
                <a:lnTo>
                  <a:pt x="13023" y="2398"/>
                </a:lnTo>
                <a:lnTo>
                  <a:pt x="13012" y="2405"/>
                </a:lnTo>
                <a:lnTo>
                  <a:pt x="12999" y="2412"/>
                </a:lnTo>
                <a:lnTo>
                  <a:pt x="12989" y="2419"/>
                </a:lnTo>
                <a:lnTo>
                  <a:pt x="12979" y="2427"/>
                </a:lnTo>
                <a:lnTo>
                  <a:pt x="12969" y="2436"/>
                </a:lnTo>
                <a:lnTo>
                  <a:pt x="12960" y="2445"/>
                </a:lnTo>
                <a:lnTo>
                  <a:pt x="12950" y="2453"/>
                </a:lnTo>
                <a:lnTo>
                  <a:pt x="12942" y="2463"/>
                </a:lnTo>
                <a:lnTo>
                  <a:pt x="12935" y="2472"/>
                </a:lnTo>
                <a:lnTo>
                  <a:pt x="12928" y="2484"/>
                </a:lnTo>
                <a:lnTo>
                  <a:pt x="12921" y="2494"/>
                </a:lnTo>
                <a:lnTo>
                  <a:pt x="12915" y="2505"/>
                </a:lnTo>
                <a:lnTo>
                  <a:pt x="12909" y="2515"/>
                </a:lnTo>
                <a:lnTo>
                  <a:pt x="12904" y="2527"/>
                </a:lnTo>
                <a:lnTo>
                  <a:pt x="12900" y="2539"/>
                </a:lnTo>
                <a:lnTo>
                  <a:pt x="12897" y="2551"/>
                </a:lnTo>
                <a:lnTo>
                  <a:pt x="12894" y="2563"/>
                </a:lnTo>
                <a:lnTo>
                  <a:pt x="12892" y="2575"/>
                </a:lnTo>
                <a:lnTo>
                  <a:pt x="12890" y="2588"/>
                </a:lnTo>
                <a:lnTo>
                  <a:pt x="12889" y="2601"/>
                </a:lnTo>
                <a:lnTo>
                  <a:pt x="12889" y="2613"/>
                </a:lnTo>
                <a:lnTo>
                  <a:pt x="12890" y="2633"/>
                </a:lnTo>
                <a:lnTo>
                  <a:pt x="12892" y="2651"/>
                </a:lnTo>
                <a:lnTo>
                  <a:pt x="12896" y="2668"/>
                </a:lnTo>
                <a:lnTo>
                  <a:pt x="12902" y="2686"/>
                </a:lnTo>
                <a:lnTo>
                  <a:pt x="12911" y="2703"/>
                </a:lnTo>
                <a:lnTo>
                  <a:pt x="12921" y="2719"/>
                </a:lnTo>
                <a:lnTo>
                  <a:pt x="12932" y="2736"/>
                </a:lnTo>
                <a:lnTo>
                  <a:pt x="12945" y="2752"/>
                </a:lnTo>
                <a:lnTo>
                  <a:pt x="12960" y="2766"/>
                </a:lnTo>
                <a:lnTo>
                  <a:pt x="12977" y="2782"/>
                </a:lnTo>
                <a:lnTo>
                  <a:pt x="12995" y="2795"/>
                </a:lnTo>
                <a:lnTo>
                  <a:pt x="13017" y="2809"/>
                </a:lnTo>
                <a:lnTo>
                  <a:pt x="13039" y="2821"/>
                </a:lnTo>
                <a:lnTo>
                  <a:pt x="13064" y="2834"/>
                </a:lnTo>
                <a:lnTo>
                  <a:pt x="13089" y="2846"/>
                </a:lnTo>
                <a:lnTo>
                  <a:pt x="13118" y="2856"/>
                </a:lnTo>
                <a:lnTo>
                  <a:pt x="13138" y="2864"/>
                </a:lnTo>
                <a:lnTo>
                  <a:pt x="13158" y="2873"/>
                </a:lnTo>
                <a:lnTo>
                  <a:pt x="13175" y="2881"/>
                </a:lnTo>
                <a:lnTo>
                  <a:pt x="13190" y="2889"/>
                </a:lnTo>
                <a:lnTo>
                  <a:pt x="13204" y="2897"/>
                </a:lnTo>
                <a:lnTo>
                  <a:pt x="13218" y="2905"/>
                </a:lnTo>
                <a:lnTo>
                  <a:pt x="13229" y="2913"/>
                </a:lnTo>
                <a:lnTo>
                  <a:pt x="13239" y="2923"/>
                </a:lnTo>
                <a:lnTo>
                  <a:pt x="13248" y="2932"/>
                </a:lnTo>
                <a:lnTo>
                  <a:pt x="13255" y="2942"/>
                </a:lnTo>
                <a:lnTo>
                  <a:pt x="13262" y="2952"/>
                </a:lnTo>
                <a:lnTo>
                  <a:pt x="13267" y="2963"/>
                </a:lnTo>
                <a:lnTo>
                  <a:pt x="13271" y="2975"/>
                </a:lnTo>
                <a:lnTo>
                  <a:pt x="13274" y="2987"/>
                </a:lnTo>
                <a:lnTo>
                  <a:pt x="13275" y="2999"/>
                </a:lnTo>
                <a:lnTo>
                  <a:pt x="13276" y="3012"/>
                </a:lnTo>
                <a:lnTo>
                  <a:pt x="13275" y="3027"/>
                </a:lnTo>
                <a:lnTo>
                  <a:pt x="13273" y="3039"/>
                </a:lnTo>
                <a:lnTo>
                  <a:pt x="13270" y="3051"/>
                </a:lnTo>
                <a:lnTo>
                  <a:pt x="13266" y="3063"/>
                </a:lnTo>
                <a:lnTo>
                  <a:pt x="13260" y="3075"/>
                </a:lnTo>
                <a:lnTo>
                  <a:pt x="13253" y="3085"/>
                </a:lnTo>
                <a:lnTo>
                  <a:pt x="13245" y="3095"/>
                </a:lnTo>
                <a:lnTo>
                  <a:pt x="13235" y="3104"/>
                </a:lnTo>
                <a:lnTo>
                  <a:pt x="13224" y="3112"/>
                </a:lnTo>
                <a:lnTo>
                  <a:pt x="13213" y="3120"/>
                </a:lnTo>
                <a:lnTo>
                  <a:pt x="13198" y="3126"/>
                </a:lnTo>
                <a:lnTo>
                  <a:pt x="13184" y="3131"/>
                </a:lnTo>
                <a:lnTo>
                  <a:pt x="13168" y="3135"/>
                </a:lnTo>
                <a:lnTo>
                  <a:pt x="13150" y="3138"/>
                </a:lnTo>
                <a:lnTo>
                  <a:pt x="13131" y="3140"/>
                </a:lnTo>
                <a:lnTo>
                  <a:pt x="13111" y="3141"/>
                </a:lnTo>
                <a:lnTo>
                  <a:pt x="13096" y="3140"/>
                </a:lnTo>
                <a:lnTo>
                  <a:pt x="13081" y="3139"/>
                </a:lnTo>
                <a:lnTo>
                  <a:pt x="13067" y="3138"/>
                </a:lnTo>
                <a:lnTo>
                  <a:pt x="13052" y="3135"/>
                </a:lnTo>
                <a:lnTo>
                  <a:pt x="13024" y="3129"/>
                </a:lnTo>
                <a:lnTo>
                  <a:pt x="12995" y="3121"/>
                </a:lnTo>
                <a:lnTo>
                  <a:pt x="12970" y="3111"/>
                </a:lnTo>
                <a:lnTo>
                  <a:pt x="12945" y="3101"/>
                </a:lnTo>
                <a:lnTo>
                  <a:pt x="12923" y="3091"/>
                </a:lnTo>
                <a:lnTo>
                  <a:pt x="12903" y="3080"/>
                </a:lnTo>
                <a:lnTo>
                  <a:pt x="12866" y="3197"/>
                </a:lnTo>
                <a:close/>
                <a:moveTo>
                  <a:pt x="11940" y="3240"/>
                </a:moveTo>
                <a:lnTo>
                  <a:pt x="12096" y="3240"/>
                </a:lnTo>
                <a:lnTo>
                  <a:pt x="12096" y="2721"/>
                </a:lnTo>
                <a:lnTo>
                  <a:pt x="12096" y="2703"/>
                </a:lnTo>
                <a:lnTo>
                  <a:pt x="12098" y="2684"/>
                </a:lnTo>
                <a:lnTo>
                  <a:pt x="12102" y="2665"/>
                </a:lnTo>
                <a:lnTo>
                  <a:pt x="12106" y="2649"/>
                </a:lnTo>
                <a:lnTo>
                  <a:pt x="12112" y="2633"/>
                </a:lnTo>
                <a:lnTo>
                  <a:pt x="12120" y="2617"/>
                </a:lnTo>
                <a:lnTo>
                  <a:pt x="12128" y="2602"/>
                </a:lnTo>
                <a:lnTo>
                  <a:pt x="12137" y="2588"/>
                </a:lnTo>
                <a:lnTo>
                  <a:pt x="12147" y="2573"/>
                </a:lnTo>
                <a:lnTo>
                  <a:pt x="12158" y="2560"/>
                </a:lnTo>
                <a:lnTo>
                  <a:pt x="12171" y="2548"/>
                </a:lnTo>
                <a:lnTo>
                  <a:pt x="12184" y="2537"/>
                </a:lnTo>
                <a:lnTo>
                  <a:pt x="12198" y="2526"/>
                </a:lnTo>
                <a:lnTo>
                  <a:pt x="12212" y="2517"/>
                </a:lnTo>
                <a:lnTo>
                  <a:pt x="12228" y="2509"/>
                </a:lnTo>
                <a:lnTo>
                  <a:pt x="12244" y="2502"/>
                </a:lnTo>
                <a:lnTo>
                  <a:pt x="12261" y="2497"/>
                </a:lnTo>
                <a:lnTo>
                  <a:pt x="12279" y="2493"/>
                </a:lnTo>
                <a:lnTo>
                  <a:pt x="12297" y="2490"/>
                </a:lnTo>
                <a:lnTo>
                  <a:pt x="12315" y="2490"/>
                </a:lnTo>
                <a:lnTo>
                  <a:pt x="12330" y="2490"/>
                </a:lnTo>
                <a:lnTo>
                  <a:pt x="12342" y="2491"/>
                </a:lnTo>
                <a:lnTo>
                  <a:pt x="12354" y="2492"/>
                </a:lnTo>
                <a:lnTo>
                  <a:pt x="12367" y="2495"/>
                </a:lnTo>
                <a:lnTo>
                  <a:pt x="12378" y="2498"/>
                </a:lnTo>
                <a:lnTo>
                  <a:pt x="12389" y="2501"/>
                </a:lnTo>
                <a:lnTo>
                  <a:pt x="12399" y="2505"/>
                </a:lnTo>
                <a:lnTo>
                  <a:pt x="12409" y="2510"/>
                </a:lnTo>
                <a:lnTo>
                  <a:pt x="12419" y="2515"/>
                </a:lnTo>
                <a:lnTo>
                  <a:pt x="12427" y="2520"/>
                </a:lnTo>
                <a:lnTo>
                  <a:pt x="12436" y="2526"/>
                </a:lnTo>
                <a:lnTo>
                  <a:pt x="12443" y="2534"/>
                </a:lnTo>
                <a:lnTo>
                  <a:pt x="12451" y="2541"/>
                </a:lnTo>
                <a:lnTo>
                  <a:pt x="12457" y="2549"/>
                </a:lnTo>
                <a:lnTo>
                  <a:pt x="12465" y="2557"/>
                </a:lnTo>
                <a:lnTo>
                  <a:pt x="12471" y="2565"/>
                </a:lnTo>
                <a:lnTo>
                  <a:pt x="12476" y="2574"/>
                </a:lnTo>
                <a:lnTo>
                  <a:pt x="12481" y="2584"/>
                </a:lnTo>
                <a:lnTo>
                  <a:pt x="12486" y="2593"/>
                </a:lnTo>
                <a:lnTo>
                  <a:pt x="12490" y="2603"/>
                </a:lnTo>
                <a:lnTo>
                  <a:pt x="12498" y="2624"/>
                </a:lnTo>
                <a:lnTo>
                  <a:pt x="12504" y="2647"/>
                </a:lnTo>
                <a:lnTo>
                  <a:pt x="12508" y="2669"/>
                </a:lnTo>
                <a:lnTo>
                  <a:pt x="12512" y="2694"/>
                </a:lnTo>
                <a:lnTo>
                  <a:pt x="12513" y="2719"/>
                </a:lnTo>
                <a:lnTo>
                  <a:pt x="12515" y="2745"/>
                </a:lnTo>
                <a:lnTo>
                  <a:pt x="12515" y="3240"/>
                </a:lnTo>
                <a:lnTo>
                  <a:pt x="12671" y="3240"/>
                </a:lnTo>
                <a:lnTo>
                  <a:pt x="12671" y="2727"/>
                </a:lnTo>
                <a:lnTo>
                  <a:pt x="12671" y="2700"/>
                </a:lnTo>
                <a:lnTo>
                  <a:pt x="12669" y="2674"/>
                </a:lnTo>
                <a:lnTo>
                  <a:pt x="12666" y="2650"/>
                </a:lnTo>
                <a:lnTo>
                  <a:pt x="12663" y="2626"/>
                </a:lnTo>
                <a:lnTo>
                  <a:pt x="12658" y="2605"/>
                </a:lnTo>
                <a:lnTo>
                  <a:pt x="12653" y="2584"/>
                </a:lnTo>
                <a:lnTo>
                  <a:pt x="12647" y="2564"/>
                </a:lnTo>
                <a:lnTo>
                  <a:pt x="12640" y="2546"/>
                </a:lnTo>
                <a:lnTo>
                  <a:pt x="12633" y="2528"/>
                </a:lnTo>
                <a:lnTo>
                  <a:pt x="12625" y="2512"/>
                </a:lnTo>
                <a:lnTo>
                  <a:pt x="12616" y="2496"/>
                </a:lnTo>
                <a:lnTo>
                  <a:pt x="12606" y="2482"/>
                </a:lnTo>
                <a:lnTo>
                  <a:pt x="12596" y="2468"/>
                </a:lnTo>
                <a:lnTo>
                  <a:pt x="12586" y="2456"/>
                </a:lnTo>
                <a:lnTo>
                  <a:pt x="12575" y="2445"/>
                </a:lnTo>
                <a:lnTo>
                  <a:pt x="12564" y="2434"/>
                </a:lnTo>
                <a:lnTo>
                  <a:pt x="12552" y="2424"/>
                </a:lnTo>
                <a:lnTo>
                  <a:pt x="12540" y="2415"/>
                </a:lnTo>
                <a:lnTo>
                  <a:pt x="12528" y="2407"/>
                </a:lnTo>
                <a:lnTo>
                  <a:pt x="12516" y="2400"/>
                </a:lnTo>
                <a:lnTo>
                  <a:pt x="12503" y="2393"/>
                </a:lnTo>
                <a:lnTo>
                  <a:pt x="12490" y="2387"/>
                </a:lnTo>
                <a:lnTo>
                  <a:pt x="12478" y="2381"/>
                </a:lnTo>
                <a:lnTo>
                  <a:pt x="12465" y="2377"/>
                </a:lnTo>
                <a:lnTo>
                  <a:pt x="12452" y="2373"/>
                </a:lnTo>
                <a:lnTo>
                  <a:pt x="12439" y="2370"/>
                </a:lnTo>
                <a:lnTo>
                  <a:pt x="12427" y="2367"/>
                </a:lnTo>
                <a:lnTo>
                  <a:pt x="12414" y="2365"/>
                </a:lnTo>
                <a:lnTo>
                  <a:pt x="12390" y="2362"/>
                </a:lnTo>
                <a:lnTo>
                  <a:pt x="12368" y="2361"/>
                </a:lnTo>
                <a:lnTo>
                  <a:pt x="12341" y="2362"/>
                </a:lnTo>
                <a:lnTo>
                  <a:pt x="12317" y="2365"/>
                </a:lnTo>
                <a:lnTo>
                  <a:pt x="12292" y="2369"/>
                </a:lnTo>
                <a:lnTo>
                  <a:pt x="12269" y="2375"/>
                </a:lnTo>
                <a:lnTo>
                  <a:pt x="12247" y="2382"/>
                </a:lnTo>
                <a:lnTo>
                  <a:pt x="12227" y="2391"/>
                </a:lnTo>
                <a:lnTo>
                  <a:pt x="12206" y="2401"/>
                </a:lnTo>
                <a:lnTo>
                  <a:pt x="12188" y="2411"/>
                </a:lnTo>
                <a:lnTo>
                  <a:pt x="12171" y="2423"/>
                </a:lnTo>
                <a:lnTo>
                  <a:pt x="12154" y="2436"/>
                </a:lnTo>
                <a:lnTo>
                  <a:pt x="12140" y="2449"/>
                </a:lnTo>
                <a:lnTo>
                  <a:pt x="12126" y="2462"/>
                </a:lnTo>
                <a:lnTo>
                  <a:pt x="12113" y="2476"/>
                </a:lnTo>
                <a:lnTo>
                  <a:pt x="12102" y="2492"/>
                </a:lnTo>
                <a:lnTo>
                  <a:pt x="12092" y="2506"/>
                </a:lnTo>
                <a:lnTo>
                  <a:pt x="12084" y="2521"/>
                </a:lnTo>
                <a:lnTo>
                  <a:pt x="12080" y="2521"/>
                </a:lnTo>
                <a:lnTo>
                  <a:pt x="12071" y="2380"/>
                </a:lnTo>
                <a:lnTo>
                  <a:pt x="11933" y="2380"/>
                </a:lnTo>
                <a:lnTo>
                  <a:pt x="11935" y="2408"/>
                </a:lnTo>
                <a:lnTo>
                  <a:pt x="11936" y="2435"/>
                </a:lnTo>
                <a:lnTo>
                  <a:pt x="11937" y="2462"/>
                </a:lnTo>
                <a:lnTo>
                  <a:pt x="11938" y="2490"/>
                </a:lnTo>
                <a:lnTo>
                  <a:pt x="11939" y="2519"/>
                </a:lnTo>
                <a:lnTo>
                  <a:pt x="11939" y="2549"/>
                </a:lnTo>
                <a:lnTo>
                  <a:pt x="11940" y="2581"/>
                </a:lnTo>
                <a:lnTo>
                  <a:pt x="11940" y="2613"/>
                </a:lnTo>
                <a:lnTo>
                  <a:pt x="11940" y="3240"/>
                </a:lnTo>
                <a:close/>
                <a:moveTo>
                  <a:pt x="11317" y="3259"/>
                </a:moveTo>
                <a:lnTo>
                  <a:pt x="11336" y="3259"/>
                </a:lnTo>
                <a:lnTo>
                  <a:pt x="11355" y="3258"/>
                </a:lnTo>
                <a:lnTo>
                  <a:pt x="11374" y="3256"/>
                </a:lnTo>
                <a:lnTo>
                  <a:pt x="11394" y="3253"/>
                </a:lnTo>
                <a:lnTo>
                  <a:pt x="11413" y="3249"/>
                </a:lnTo>
                <a:lnTo>
                  <a:pt x="11432" y="3245"/>
                </a:lnTo>
                <a:lnTo>
                  <a:pt x="11451" y="3239"/>
                </a:lnTo>
                <a:lnTo>
                  <a:pt x="11469" y="3233"/>
                </a:lnTo>
                <a:lnTo>
                  <a:pt x="11488" y="3226"/>
                </a:lnTo>
                <a:lnTo>
                  <a:pt x="11506" y="3218"/>
                </a:lnTo>
                <a:lnTo>
                  <a:pt x="11523" y="3209"/>
                </a:lnTo>
                <a:lnTo>
                  <a:pt x="11541" y="3199"/>
                </a:lnTo>
                <a:lnTo>
                  <a:pt x="11558" y="3188"/>
                </a:lnTo>
                <a:lnTo>
                  <a:pt x="11575" y="3177"/>
                </a:lnTo>
                <a:lnTo>
                  <a:pt x="11591" y="3165"/>
                </a:lnTo>
                <a:lnTo>
                  <a:pt x="11606" y="3150"/>
                </a:lnTo>
                <a:lnTo>
                  <a:pt x="11621" y="3136"/>
                </a:lnTo>
                <a:lnTo>
                  <a:pt x="11636" y="3121"/>
                </a:lnTo>
                <a:lnTo>
                  <a:pt x="11649" y="3104"/>
                </a:lnTo>
                <a:lnTo>
                  <a:pt x="11661" y="3087"/>
                </a:lnTo>
                <a:lnTo>
                  <a:pt x="11674" y="3069"/>
                </a:lnTo>
                <a:lnTo>
                  <a:pt x="11685" y="3049"/>
                </a:lnTo>
                <a:lnTo>
                  <a:pt x="11695" y="3029"/>
                </a:lnTo>
                <a:lnTo>
                  <a:pt x="11705" y="3008"/>
                </a:lnTo>
                <a:lnTo>
                  <a:pt x="11713" y="2986"/>
                </a:lnTo>
                <a:lnTo>
                  <a:pt x="11720" y="2962"/>
                </a:lnTo>
                <a:lnTo>
                  <a:pt x="11728" y="2938"/>
                </a:lnTo>
                <a:lnTo>
                  <a:pt x="11733" y="2913"/>
                </a:lnTo>
                <a:lnTo>
                  <a:pt x="11737" y="2887"/>
                </a:lnTo>
                <a:lnTo>
                  <a:pt x="11740" y="2859"/>
                </a:lnTo>
                <a:lnTo>
                  <a:pt x="11742" y="2831"/>
                </a:lnTo>
                <a:lnTo>
                  <a:pt x="11743" y="2801"/>
                </a:lnTo>
                <a:lnTo>
                  <a:pt x="11742" y="2778"/>
                </a:lnTo>
                <a:lnTo>
                  <a:pt x="11741" y="2754"/>
                </a:lnTo>
                <a:lnTo>
                  <a:pt x="11739" y="2731"/>
                </a:lnTo>
                <a:lnTo>
                  <a:pt x="11735" y="2708"/>
                </a:lnTo>
                <a:lnTo>
                  <a:pt x="11731" y="2686"/>
                </a:lnTo>
                <a:lnTo>
                  <a:pt x="11726" y="2664"/>
                </a:lnTo>
                <a:lnTo>
                  <a:pt x="11719" y="2643"/>
                </a:lnTo>
                <a:lnTo>
                  <a:pt x="11712" y="2622"/>
                </a:lnTo>
                <a:lnTo>
                  <a:pt x="11705" y="2603"/>
                </a:lnTo>
                <a:lnTo>
                  <a:pt x="11696" y="2584"/>
                </a:lnTo>
                <a:lnTo>
                  <a:pt x="11687" y="2565"/>
                </a:lnTo>
                <a:lnTo>
                  <a:pt x="11677" y="2548"/>
                </a:lnTo>
                <a:lnTo>
                  <a:pt x="11666" y="2531"/>
                </a:lnTo>
                <a:lnTo>
                  <a:pt x="11654" y="2514"/>
                </a:lnTo>
                <a:lnTo>
                  <a:pt x="11642" y="2499"/>
                </a:lnTo>
                <a:lnTo>
                  <a:pt x="11629" y="2484"/>
                </a:lnTo>
                <a:lnTo>
                  <a:pt x="11614" y="2469"/>
                </a:lnTo>
                <a:lnTo>
                  <a:pt x="11600" y="2456"/>
                </a:lnTo>
                <a:lnTo>
                  <a:pt x="11585" y="2444"/>
                </a:lnTo>
                <a:lnTo>
                  <a:pt x="11568" y="2431"/>
                </a:lnTo>
                <a:lnTo>
                  <a:pt x="11552" y="2421"/>
                </a:lnTo>
                <a:lnTo>
                  <a:pt x="11535" y="2411"/>
                </a:lnTo>
                <a:lnTo>
                  <a:pt x="11516" y="2402"/>
                </a:lnTo>
                <a:lnTo>
                  <a:pt x="11498" y="2394"/>
                </a:lnTo>
                <a:lnTo>
                  <a:pt x="11479" y="2387"/>
                </a:lnTo>
                <a:lnTo>
                  <a:pt x="11459" y="2379"/>
                </a:lnTo>
                <a:lnTo>
                  <a:pt x="11439" y="2374"/>
                </a:lnTo>
                <a:lnTo>
                  <a:pt x="11418" y="2369"/>
                </a:lnTo>
                <a:lnTo>
                  <a:pt x="11397" y="2366"/>
                </a:lnTo>
                <a:lnTo>
                  <a:pt x="11374" y="2363"/>
                </a:lnTo>
                <a:lnTo>
                  <a:pt x="11352" y="2362"/>
                </a:lnTo>
                <a:lnTo>
                  <a:pt x="11330" y="2361"/>
                </a:lnTo>
                <a:lnTo>
                  <a:pt x="11307" y="2362"/>
                </a:lnTo>
                <a:lnTo>
                  <a:pt x="11286" y="2363"/>
                </a:lnTo>
                <a:lnTo>
                  <a:pt x="11264" y="2366"/>
                </a:lnTo>
                <a:lnTo>
                  <a:pt x="11243" y="2369"/>
                </a:lnTo>
                <a:lnTo>
                  <a:pt x="11222" y="2373"/>
                </a:lnTo>
                <a:lnTo>
                  <a:pt x="11202" y="2378"/>
                </a:lnTo>
                <a:lnTo>
                  <a:pt x="11183" y="2386"/>
                </a:lnTo>
                <a:lnTo>
                  <a:pt x="11163" y="2393"/>
                </a:lnTo>
                <a:lnTo>
                  <a:pt x="11144" y="2400"/>
                </a:lnTo>
                <a:lnTo>
                  <a:pt x="11125" y="2409"/>
                </a:lnTo>
                <a:lnTo>
                  <a:pt x="11108" y="2419"/>
                </a:lnTo>
                <a:lnTo>
                  <a:pt x="11091" y="2429"/>
                </a:lnTo>
                <a:lnTo>
                  <a:pt x="11074" y="2442"/>
                </a:lnTo>
                <a:lnTo>
                  <a:pt x="11058" y="2454"/>
                </a:lnTo>
                <a:lnTo>
                  <a:pt x="11043" y="2467"/>
                </a:lnTo>
                <a:lnTo>
                  <a:pt x="11027" y="2482"/>
                </a:lnTo>
                <a:lnTo>
                  <a:pt x="11014" y="2497"/>
                </a:lnTo>
                <a:lnTo>
                  <a:pt x="11000" y="2512"/>
                </a:lnTo>
                <a:lnTo>
                  <a:pt x="10988" y="2529"/>
                </a:lnTo>
                <a:lnTo>
                  <a:pt x="10976" y="2547"/>
                </a:lnTo>
                <a:lnTo>
                  <a:pt x="10965" y="2565"/>
                </a:lnTo>
                <a:lnTo>
                  <a:pt x="10955" y="2585"/>
                </a:lnTo>
                <a:lnTo>
                  <a:pt x="10945" y="2604"/>
                </a:lnTo>
                <a:lnTo>
                  <a:pt x="10937" y="2624"/>
                </a:lnTo>
                <a:lnTo>
                  <a:pt x="10929" y="2647"/>
                </a:lnTo>
                <a:lnTo>
                  <a:pt x="10922" y="2668"/>
                </a:lnTo>
                <a:lnTo>
                  <a:pt x="10917" y="2692"/>
                </a:lnTo>
                <a:lnTo>
                  <a:pt x="10912" y="2715"/>
                </a:lnTo>
                <a:lnTo>
                  <a:pt x="10908" y="2740"/>
                </a:lnTo>
                <a:lnTo>
                  <a:pt x="10906" y="2765"/>
                </a:lnTo>
                <a:lnTo>
                  <a:pt x="10904" y="2791"/>
                </a:lnTo>
                <a:lnTo>
                  <a:pt x="10903" y="2817"/>
                </a:lnTo>
                <a:lnTo>
                  <a:pt x="10904" y="2843"/>
                </a:lnTo>
                <a:lnTo>
                  <a:pt x="10905" y="2867"/>
                </a:lnTo>
                <a:lnTo>
                  <a:pt x="10908" y="2891"/>
                </a:lnTo>
                <a:lnTo>
                  <a:pt x="10912" y="2914"/>
                </a:lnTo>
                <a:lnTo>
                  <a:pt x="10916" y="2937"/>
                </a:lnTo>
                <a:lnTo>
                  <a:pt x="10921" y="2959"/>
                </a:lnTo>
                <a:lnTo>
                  <a:pt x="10928" y="2981"/>
                </a:lnTo>
                <a:lnTo>
                  <a:pt x="10936" y="3001"/>
                </a:lnTo>
                <a:lnTo>
                  <a:pt x="10944" y="3022"/>
                </a:lnTo>
                <a:lnTo>
                  <a:pt x="10952" y="3040"/>
                </a:lnTo>
                <a:lnTo>
                  <a:pt x="10962" y="3059"/>
                </a:lnTo>
                <a:lnTo>
                  <a:pt x="10972" y="3077"/>
                </a:lnTo>
                <a:lnTo>
                  <a:pt x="10985" y="3094"/>
                </a:lnTo>
                <a:lnTo>
                  <a:pt x="10996" y="3110"/>
                </a:lnTo>
                <a:lnTo>
                  <a:pt x="11009" y="3126"/>
                </a:lnTo>
                <a:lnTo>
                  <a:pt x="11022" y="3141"/>
                </a:lnTo>
                <a:lnTo>
                  <a:pt x="11037" y="3154"/>
                </a:lnTo>
                <a:lnTo>
                  <a:pt x="11052" y="3168"/>
                </a:lnTo>
                <a:lnTo>
                  <a:pt x="11067" y="3180"/>
                </a:lnTo>
                <a:lnTo>
                  <a:pt x="11084" y="3191"/>
                </a:lnTo>
                <a:lnTo>
                  <a:pt x="11100" y="3202"/>
                </a:lnTo>
                <a:lnTo>
                  <a:pt x="11117" y="3212"/>
                </a:lnTo>
                <a:lnTo>
                  <a:pt x="11135" y="3221"/>
                </a:lnTo>
                <a:lnTo>
                  <a:pt x="11153" y="3229"/>
                </a:lnTo>
                <a:lnTo>
                  <a:pt x="11172" y="3236"/>
                </a:lnTo>
                <a:lnTo>
                  <a:pt x="11192" y="3242"/>
                </a:lnTo>
                <a:lnTo>
                  <a:pt x="11211" y="3247"/>
                </a:lnTo>
                <a:lnTo>
                  <a:pt x="11232" y="3252"/>
                </a:lnTo>
                <a:lnTo>
                  <a:pt x="11252" y="3255"/>
                </a:lnTo>
                <a:lnTo>
                  <a:pt x="11272" y="3257"/>
                </a:lnTo>
                <a:lnTo>
                  <a:pt x="11294" y="3259"/>
                </a:lnTo>
                <a:lnTo>
                  <a:pt x="11315" y="3259"/>
                </a:lnTo>
                <a:lnTo>
                  <a:pt x="11317" y="3259"/>
                </a:lnTo>
                <a:close/>
                <a:moveTo>
                  <a:pt x="11320" y="3142"/>
                </a:moveTo>
                <a:lnTo>
                  <a:pt x="11306" y="3142"/>
                </a:lnTo>
                <a:lnTo>
                  <a:pt x="11293" y="3141"/>
                </a:lnTo>
                <a:lnTo>
                  <a:pt x="11280" y="3139"/>
                </a:lnTo>
                <a:lnTo>
                  <a:pt x="11266" y="3136"/>
                </a:lnTo>
                <a:lnTo>
                  <a:pt x="11253" y="3133"/>
                </a:lnTo>
                <a:lnTo>
                  <a:pt x="11241" y="3128"/>
                </a:lnTo>
                <a:lnTo>
                  <a:pt x="11229" y="3123"/>
                </a:lnTo>
                <a:lnTo>
                  <a:pt x="11216" y="3118"/>
                </a:lnTo>
                <a:lnTo>
                  <a:pt x="11205" y="3110"/>
                </a:lnTo>
                <a:lnTo>
                  <a:pt x="11194" y="3103"/>
                </a:lnTo>
                <a:lnTo>
                  <a:pt x="11183" y="3096"/>
                </a:lnTo>
                <a:lnTo>
                  <a:pt x="11172" y="3088"/>
                </a:lnTo>
                <a:lnTo>
                  <a:pt x="11162" y="3079"/>
                </a:lnTo>
                <a:lnTo>
                  <a:pt x="11153" y="3069"/>
                </a:lnTo>
                <a:lnTo>
                  <a:pt x="11144" y="3058"/>
                </a:lnTo>
                <a:lnTo>
                  <a:pt x="11136" y="3048"/>
                </a:lnTo>
                <a:lnTo>
                  <a:pt x="11126" y="3037"/>
                </a:lnTo>
                <a:lnTo>
                  <a:pt x="11119" y="3025"/>
                </a:lnTo>
                <a:lnTo>
                  <a:pt x="11111" y="3012"/>
                </a:lnTo>
                <a:lnTo>
                  <a:pt x="11105" y="2999"/>
                </a:lnTo>
                <a:lnTo>
                  <a:pt x="11098" y="2986"/>
                </a:lnTo>
                <a:lnTo>
                  <a:pt x="11093" y="2973"/>
                </a:lnTo>
                <a:lnTo>
                  <a:pt x="11087" y="2958"/>
                </a:lnTo>
                <a:lnTo>
                  <a:pt x="11082" y="2943"/>
                </a:lnTo>
                <a:lnTo>
                  <a:pt x="11077" y="2928"/>
                </a:lnTo>
                <a:lnTo>
                  <a:pt x="11073" y="2912"/>
                </a:lnTo>
                <a:lnTo>
                  <a:pt x="11070" y="2897"/>
                </a:lnTo>
                <a:lnTo>
                  <a:pt x="11068" y="2881"/>
                </a:lnTo>
                <a:lnTo>
                  <a:pt x="11066" y="2864"/>
                </a:lnTo>
                <a:lnTo>
                  <a:pt x="11064" y="2847"/>
                </a:lnTo>
                <a:lnTo>
                  <a:pt x="11063" y="2830"/>
                </a:lnTo>
                <a:lnTo>
                  <a:pt x="11063" y="2812"/>
                </a:lnTo>
                <a:lnTo>
                  <a:pt x="11064" y="2782"/>
                </a:lnTo>
                <a:lnTo>
                  <a:pt x="11067" y="2751"/>
                </a:lnTo>
                <a:lnTo>
                  <a:pt x="11071" y="2720"/>
                </a:lnTo>
                <a:lnTo>
                  <a:pt x="11078" y="2691"/>
                </a:lnTo>
                <a:lnTo>
                  <a:pt x="11083" y="2677"/>
                </a:lnTo>
                <a:lnTo>
                  <a:pt x="11088" y="2662"/>
                </a:lnTo>
                <a:lnTo>
                  <a:pt x="11093" y="2649"/>
                </a:lnTo>
                <a:lnTo>
                  <a:pt x="11098" y="2635"/>
                </a:lnTo>
                <a:lnTo>
                  <a:pt x="11104" y="2621"/>
                </a:lnTo>
                <a:lnTo>
                  <a:pt x="11111" y="2609"/>
                </a:lnTo>
                <a:lnTo>
                  <a:pt x="11118" y="2596"/>
                </a:lnTo>
                <a:lnTo>
                  <a:pt x="11125" y="2585"/>
                </a:lnTo>
                <a:lnTo>
                  <a:pt x="11135" y="2572"/>
                </a:lnTo>
                <a:lnTo>
                  <a:pt x="11143" y="2561"/>
                </a:lnTo>
                <a:lnTo>
                  <a:pt x="11152" y="2551"/>
                </a:lnTo>
                <a:lnTo>
                  <a:pt x="11162" y="2541"/>
                </a:lnTo>
                <a:lnTo>
                  <a:pt x="11172" y="2532"/>
                </a:lnTo>
                <a:lnTo>
                  <a:pt x="11184" y="2523"/>
                </a:lnTo>
                <a:lnTo>
                  <a:pt x="11196" y="2515"/>
                </a:lnTo>
                <a:lnTo>
                  <a:pt x="11207" y="2508"/>
                </a:lnTo>
                <a:lnTo>
                  <a:pt x="11220" y="2501"/>
                </a:lnTo>
                <a:lnTo>
                  <a:pt x="11234" y="2496"/>
                </a:lnTo>
                <a:lnTo>
                  <a:pt x="11248" y="2491"/>
                </a:lnTo>
                <a:lnTo>
                  <a:pt x="11262" y="2487"/>
                </a:lnTo>
                <a:lnTo>
                  <a:pt x="11276" y="2483"/>
                </a:lnTo>
                <a:lnTo>
                  <a:pt x="11293" y="2480"/>
                </a:lnTo>
                <a:lnTo>
                  <a:pt x="11309" y="2479"/>
                </a:lnTo>
                <a:lnTo>
                  <a:pt x="11325" y="2478"/>
                </a:lnTo>
                <a:lnTo>
                  <a:pt x="11343" y="2479"/>
                </a:lnTo>
                <a:lnTo>
                  <a:pt x="11359" y="2480"/>
                </a:lnTo>
                <a:lnTo>
                  <a:pt x="11374" y="2484"/>
                </a:lnTo>
                <a:lnTo>
                  <a:pt x="11390" y="2487"/>
                </a:lnTo>
                <a:lnTo>
                  <a:pt x="11404" y="2491"/>
                </a:lnTo>
                <a:lnTo>
                  <a:pt x="11418" y="2497"/>
                </a:lnTo>
                <a:lnTo>
                  <a:pt x="11432" y="2503"/>
                </a:lnTo>
                <a:lnTo>
                  <a:pt x="11444" y="2509"/>
                </a:lnTo>
                <a:lnTo>
                  <a:pt x="11456" y="2517"/>
                </a:lnTo>
                <a:lnTo>
                  <a:pt x="11467" y="2525"/>
                </a:lnTo>
                <a:lnTo>
                  <a:pt x="11478" y="2535"/>
                </a:lnTo>
                <a:lnTo>
                  <a:pt x="11488" y="2544"/>
                </a:lnTo>
                <a:lnTo>
                  <a:pt x="11498" y="2554"/>
                </a:lnTo>
                <a:lnTo>
                  <a:pt x="11507" y="2565"/>
                </a:lnTo>
                <a:lnTo>
                  <a:pt x="11515" y="2576"/>
                </a:lnTo>
                <a:lnTo>
                  <a:pt x="11523" y="2588"/>
                </a:lnTo>
                <a:lnTo>
                  <a:pt x="11531" y="2600"/>
                </a:lnTo>
                <a:lnTo>
                  <a:pt x="11538" y="2613"/>
                </a:lnTo>
                <a:lnTo>
                  <a:pt x="11544" y="2625"/>
                </a:lnTo>
                <a:lnTo>
                  <a:pt x="11550" y="2639"/>
                </a:lnTo>
                <a:lnTo>
                  <a:pt x="11555" y="2653"/>
                </a:lnTo>
                <a:lnTo>
                  <a:pt x="11560" y="2666"/>
                </a:lnTo>
                <a:lnTo>
                  <a:pt x="11565" y="2681"/>
                </a:lnTo>
                <a:lnTo>
                  <a:pt x="11568" y="2694"/>
                </a:lnTo>
                <a:lnTo>
                  <a:pt x="11576" y="2722"/>
                </a:lnTo>
                <a:lnTo>
                  <a:pt x="11580" y="2751"/>
                </a:lnTo>
                <a:lnTo>
                  <a:pt x="11582" y="2780"/>
                </a:lnTo>
                <a:lnTo>
                  <a:pt x="11583" y="2807"/>
                </a:lnTo>
                <a:lnTo>
                  <a:pt x="11583" y="2825"/>
                </a:lnTo>
                <a:lnTo>
                  <a:pt x="11582" y="2843"/>
                </a:lnTo>
                <a:lnTo>
                  <a:pt x="11581" y="2860"/>
                </a:lnTo>
                <a:lnTo>
                  <a:pt x="11578" y="2878"/>
                </a:lnTo>
                <a:lnTo>
                  <a:pt x="11576" y="2894"/>
                </a:lnTo>
                <a:lnTo>
                  <a:pt x="11571" y="2910"/>
                </a:lnTo>
                <a:lnTo>
                  <a:pt x="11567" y="2927"/>
                </a:lnTo>
                <a:lnTo>
                  <a:pt x="11563" y="2942"/>
                </a:lnTo>
                <a:lnTo>
                  <a:pt x="11558" y="2956"/>
                </a:lnTo>
                <a:lnTo>
                  <a:pt x="11552" y="2972"/>
                </a:lnTo>
                <a:lnTo>
                  <a:pt x="11546" y="2985"/>
                </a:lnTo>
                <a:lnTo>
                  <a:pt x="11540" y="2999"/>
                </a:lnTo>
                <a:lnTo>
                  <a:pt x="11533" y="3012"/>
                </a:lnTo>
                <a:lnTo>
                  <a:pt x="11526" y="3025"/>
                </a:lnTo>
                <a:lnTo>
                  <a:pt x="11517" y="3037"/>
                </a:lnTo>
                <a:lnTo>
                  <a:pt x="11508" y="3048"/>
                </a:lnTo>
                <a:lnTo>
                  <a:pt x="11500" y="3058"/>
                </a:lnTo>
                <a:lnTo>
                  <a:pt x="11490" y="3069"/>
                </a:lnTo>
                <a:lnTo>
                  <a:pt x="11481" y="3079"/>
                </a:lnTo>
                <a:lnTo>
                  <a:pt x="11470" y="3088"/>
                </a:lnTo>
                <a:lnTo>
                  <a:pt x="11459" y="3096"/>
                </a:lnTo>
                <a:lnTo>
                  <a:pt x="11449" y="3104"/>
                </a:lnTo>
                <a:lnTo>
                  <a:pt x="11438" y="3111"/>
                </a:lnTo>
                <a:lnTo>
                  <a:pt x="11426" y="3118"/>
                </a:lnTo>
                <a:lnTo>
                  <a:pt x="11414" y="3123"/>
                </a:lnTo>
                <a:lnTo>
                  <a:pt x="11402" y="3128"/>
                </a:lnTo>
                <a:lnTo>
                  <a:pt x="11389" y="3133"/>
                </a:lnTo>
                <a:lnTo>
                  <a:pt x="11377" y="3136"/>
                </a:lnTo>
                <a:lnTo>
                  <a:pt x="11363" y="3139"/>
                </a:lnTo>
                <a:lnTo>
                  <a:pt x="11350" y="3141"/>
                </a:lnTo>
                <a:lnTo>
                  <a:pt x="11336" y="3142"/>
                </a:lnTo>
                <a:lnTo>
                  <a:pt x="11322" y="3142"/>
                </a:lnTo>
                <a:lnTo>
                  <a:pt x="11320" y="3142"/>
                </a:lnTo>
                <a:close/>
                <a:moveTo>
                  <a:pt x="10626" y="2237"/>
                </a:moveTo>
                <a:lnTo>
                  <a:pt x="10638" y="2236"/>
                </a:lnTo>
                <a:lnTo>
                  <a:pt x="10648" y="2235"/>
                </a:lnTo>
                <a:lnTo>
                  <a:pt x="10658" y="2232"/>
                </a:lnTo>
                <a:lnTo>
                  <a:pt x="10667" y="2229"/>
                </a:lnTo>
                <a:lnTo>
                  <a:pt x="10676" y="2225"/>
                </a:lnTo>
                <a:lnTo>
                  <a:pt x="10684" y="2220"/>
                </a:lnTo>
                <a:lnTo>
                  <a:pt x="10692" y="2215"/>
                </a:lnTo>
                <a:lnTo>
                  <a:pt x="10698" y="2209"/>
                </a:lnTo>
                <a:lnTo>
                  <a:pt x="10704" y="2202"/>
                </a:lnTo>
                <a:lnTo>
                  <a:pt x="10709" y="2195"/>
                </a:lnTo>
                <a:lnTo>
                  <a:pt x="10714" y="2186"/>
                </a:lnTo>
                <a:lnTo>
                  <a:pt x="10717" y="2178"/>
                </a:lnTo>
                <a:lnTo>
                  <a:pt x="10720" y="2169"/>
                </a:lnTo>
                <a:lnTo>
                  <a:pt x="10722" y="2160"/>
                </a:lnTo>
                <a:lnTo>
                  <a:pt x="10723" y="2151"/>
                </a:lnTo>
                <a:lnTo>
                  <a:pt x="10724" y="2142"/>
                </a:lnTo>
                <a:lnTo>
                  <a:pt x="10723" y="2131"/>
                </a:lnTo>
                <a:lnTo>
                  <a:pt x="10722" y="2121"/>
                </a:lnTo>
                <a:lnTo>
                  <a:pt x="10720" y="2112"/>
                </a:lnTo>
                <a:lnTo>
                  <a:pt x="10717" y="2103"/>
                </a:lnTo>
                <a:lnTo>
                  <a:pt x="10713" y="2095"/>
                </a:lnTo>
                <a:lnTo>
                  <a:pt x="10709" y="2086"/>
                </a:lnTo>
                <a:lnTo>
                  <a:pt x="10704" y="2078"/>
                </a:lnTo>
                <a:lnTo>
                  <a:pt x="10698" y="2072"/>
                </a:lnTo>
                <a:lnTo>
                  <a:pt x="10691" y="2066"/>
                </a:lnTo>
                <a:lnTo>
                  <a:pt x="10684" y="2060"/>
                </a:lnTo>
                <a:lnTo>
                  <a:pt x="10675" y="2055"/>
                </a:lnTo>
                <a:lnTo>
                  <a:pt x="10667" y="2051"/>
                </a:lnTo>
                <a:lnTo>
                  <a:pt x="10658" y="2048"/>
                </a:lnTo>
                <a:lnTo>
                  <a:pt x="10649" y="2046"/>
                </a:lnTo>
                <a:lnTo>
                  <a:pt x="10639" y="2045"/>
                </a:lnTo>
                <a:lnTo>
                  <a:pt x="10628" y="2044"/>
                </a:lnTo>
                <a:lnTo>
                  <a:pt x="10617" y="2045"/>
                </a:lnTo>
                <a:lnTo>
                  <a:pt x="10607" y="2046"/>
                </a:lnTo>
                <a:lnTo>
                  <a:pt x="10598" y="2048"/>
                </a:lnTo>
                <a:lnTo>
                  <a:pt x="10589" y="2051"/>
                </a:lnTo>
                <a:lnTo>
                  <a:pt x="10579" y="2055"/>
                </a:lnTo>
                <a:lnTo>
                  <a:pt x="10571" y="2060"/>
                </a:lnTo>
                <a:lnTo>
                  <a:pt x="10564" y="2066"/>
                </a:lnTo>
                <a:lnTo>
                  <a:pt x="10558" y="2072"/>
                </a:lnTo>
                <a:lnTo>
                  <a:pt x="10552" y="2078"/>
                </a:lnTo>
                <a:lnTo>
                  <a:pt x="10546" y="2086"/>
                </a:lnTo>
                <a:lnTo>
                  <a:pt x="10542" y="2095"/>
                </a:lnTo>
                <a:lnTo>
                  <a:pt x="10538" y="2103"/>
                </a:lnTo>
                <a:lnTo>
                  <a:pt x="10534" y="2112"/>
                </a:lnTo>
                <a:lnTo>
                  <a:pt x="10532" y="2121"/>
                </a:lnTo>
                <a:lnTo>
                  <a:pt x="10531" y="2131"/>
                </a:lnTo>
                <a:lnTo>
                  <a:pt x="10530" y="2142"/>
                </a:lnTo>
                <a:lnTo>
                  <a:pt x="10531" y="2151"/>
                </a:lnTo>
                <a:lnTo>
                  <a:pt x="10532" y="2160"/>
                </a:lnTo>
                <a:lnTo>
                  <a:pt x="10534" y="2169"/>
                </a:lnTo>
                <a:lnTo>
                  <a:pt x="10538" y="2178"/>
                </a:lnTo>
                <a:lnTo>
                  <a:pt x="10541" y="2186"/>
                </a:lnTo>
                <a:lnTo>
                  <a:pt x="10546" y="2195"/>
                </a:lnTo>
                <a:lnTo>
                  <a:pt x="10551" y="2202"/>
                </a:lnTo>
                <a:lnTo>
                  <a:pt x="10557" y="2209"/>
                </a:lnTo>
                <a:lnTo>
                  <a:pt x="10563" y="2215"/>
                </a:lnTo>
                <a:lnTo>
                  <a:pt x="10570" y="2220"/>
                </a:lnTo>
                <a:lnTo>
                  <a:pt x="10577" y="2225"/>
                </a:lnTo>
                <a:lnTo>
                  <a:pt x="10587" y="2229"/>
                </a:lnTo>
                <a:lnTo>
                  <a:pt x="10595" y="2232"/>
                </a:lnTo>
                <a:lnTo>
                  <a:pt x="10605" y="2235"/>
                </a:lnTo>
                <a:lnTo>
                  <a:pt x="10614" y="2236"/>
                </a:lnTo>
                <a:lnTo>
                  <a:pt x="10624" y="2237"/>
                </a:lnTo>
                <a:lnTo>
                  <a:pt x="10626" y="2237"/>
                </a:lnTo>
                <a:close/>
                <a:moveTo>
                  <a:pt x="10706" y="3240"/>
                </a:moveTo>
                <a:lnTo>
                  <a:pt x="10706" y="2380"/>
                </a:lnTo>
                <a:lnTo>
                  <a:pt x="10550" y="2380"/>
                </a:lnTo>
                <a:lnTo>
                  <a:pt x="10550" y="3240"/>
                </a:lnTo>
                <a:lnTo>
                  <a:pt x="10706" y="3240"/>
                </a:lnTo>
                <a:close/>
                <a:moveTo>
                  <a:pt x="9999" y="2223"/>
                </a:moveTo>
                <a:lnTo>
                  <a:pt x="9999" y="2380"/>
                </a:lnTo>
                <a:lnTo>
                  <a:pt x="9865" y="2380"/>
                </a:lnTo>
                <a:lnTo>
                  <a:pt x="9865" y="2500"/>
                </a:lnTo>
                <a:lnTo>
                  <a:pt x="9999" y="2500"/>
                </a:lnTo>
                <a:lnTo>
                  <a:pt x="9999" y="2966"/>
                </a:lnTo>
                <a:lnTo>
                  <a:pt x="10000" y="3003"/>
                </a:lnTo>
                <a:lnTo>
                  <a:pt x="10002" y="3038"/>
                </a:lnTo>
                <a:lnTo>
                  <a:pt x="10004" y="3054"/>
                </a:lnTo>
                <a:lnTo>
                  <a:pt x="10006" y="3070"/>
                </a:lnTo>
                <a:lnTo>
                  <a:pt x="10009" y="3085"/>
                </a:lnTo>
                <a:lnTo>
                  <a:pt x="10013" y="3099"/>
                </a:lnTo>
                <a:lnTo>
                  <a:pt x="10017" y="3113"/>
                </a:lnTo>
                <a:lnTo>
                  <a:pt x="10021" y="3127"/>
                </a:lnTo>
                <a:lnTo>
                  <a:pt x="10026" y="3139"/>
                </a:lnTo>
                <a:lnTo>
                  <a:pt x="10031" y="3151"/>
                </a:lnTo>
                <a:lnTo>
                  <a:pt x="10037" y="3163"/>
                </a:lnTo>
                <a:lnTo>
                  <a:pt x="10044" y="3173"/>
                </a:lnTo>
                <a:lnTo>
                  <a:pt x="10051" y="3183"/>
                </a:lnTo>
                <a:lnTo>
                  <a:pt x="10059" y="3192"/>
                </a:lnTo>
                <a:lnTo>
                  <a:pt x="10066" y="3199"/>
                </a:lnTo>
                <a:lnTo>
                  <a:pt x="10074" y="3206"/>
                </a:lnTo>
                <a:lnTo>
                  <a:pt x="10082" y="3214"/>
                </a:lnTo>
                <a:lnTo>
                  <a:pt x="10091" y="3220"/>
                </a:lnTo>
                <a:lnTo>
                  <a:pt x="10100" y="3226"/>
                </a:lnTo>
                <a:lnTo>
                  <a:pt x="10109" y="3231"/>
                </a:lnTo>
                <a:lnTo>
                  <a:pt x="10119" y="3236"/>
                </a:lnTo>
                <a:lnTo>
                  <a:pt x="10129" y="3240"/>
                </a:lnTo>
                <a:lnTo>
                  <a:pt x="10141" y="3244"/>
                </a:lnTo>
                <a:lnTo>
                  <a:pt x="10152" y="3248"/>
                </a:lnTo>
                <a:lnTo>
                  <a:pt x="10163" y="3251"/>
                </a:lnTo>
                <a:lnTo>
                  <a:pt x="10175" y="3253"/>
                </a:lnTo>
                <a:lnTo>
                  <a:pt x="10187" y="3255"/>
                </a:lnTo>
                <a:lnTo>
                  <a:pt x="10201" y="3257"/>
                </a:lnTo>
                <a:lnTo>
                  <a:pt x="10214" y="3257"/>
                </a:lnTo>
                <a:lnTo>
                  <a:pt x="10227" y="3258"/>
                </a:lnTo>
                <a:lnTo>
                  <a:pt x="10250" y="3257"/>
                </a:lnTo>
                <a:lnTo>
                  <a:pt x="10270" y="3256"/>
                </a:lnTo>
                <a:lnTo>
                  <a:pt x="10290" y="3254"/>
                </a:lnTo>
                <a:lnTo>
                  <a:pt x="10308" y="3251"/>
                </a:lnTo>
                <a:lnTo>
                  <a:pt x="10324" y="3248"/>
                </a:lnTo>
                <a:lnTo>
                  <a:pt x="10340" y="3244"/>
                </a:lnTo>
                <a:lnTo>
                  <a:pt x="10354" y="3240"/>
                </a:lnTo>
                <a:lnTo>
                  <a:pt x="10366" y="3236"/>
                </a:lnTo>
                <a:lnTo>
                  <a:pt x="10359" y="3118"/>
                </a:lnTo>
                <a:lnTo>
                  <a:pt x="10341" y="3123"/>
                </a:lnTo>
                <a:lnTo>
                  <a:pt x="10321" y="3126"/>
                </a:lnTo>
                <a:lnTo>
                  <a:pt x="10297" y="3128"/>
                </a:lnTo>
                <a:lnTo>
                  <a:pt x="10268" y="3128"/>
                </a:lnTo>
                <a:lnTo>
                  <a:pt x="10253" y="3128"/>
                </a:lnTo>
                <a:lnTo>
                  <a:pt x="10239" y="3126"/>
                </a:lnTo>
                <a:lnTo>
                  <a:pt x="10225" y="3122"/>
                </a:lnTo>
                <a:lnTo>
                  <a:pt x="10213" y="3118"/>
                </a:lnTo>
                <a:lnTo>
                  <a:pt x="10203" y="3111"/>
                </a:lnTo>
                <a:lnTo>
                  <a:pt x="10193" y="3103"/>
                </a:lnTo>
                <a:lnTo>
                  <a:pt x="10184" y="3095"/>
                </a:lnTo>
                <a:lnTo>
                  <a:pt x="10177" y="3085"/>
                </a:lnTo>
                <a:lnTo>
                  <a:pt x="10170" y="3074"/>
                </a:lnTo>
                <a:lnTo>
                  <a:pt x="10165" y="3061"/>
                </a:lnTo>
                <a:lnTo>
                  <a:pt x="10161" y="3047"/>
                </a:lnTo>
                <a:lnTo>
                  <a:pt x="10157" y="3033"/>
                </a:lnTo>
                <a:lnTo>
                  <a:pt x="10155" y="3017"/>
                </a:lnTo>
                <a:lnTo>
                  <a:pt x="10153" y="2999"/>
                </a:lnTo>
                <a:lnTo>
                  <a:pt x="10152" y="2981"/>
                </a:lnTo>
                <a:lnTo>
                  <a:pt x="10151" y="2961"/>
                </a:lnTo>
                <a:lnTo>
                  <a:pt x="10151" y="2500"/>
                </a:lnTo>
                <a:lnTo>
                  <a:pt x="10374" y="2500"/>
                </a:lnTo>
                <a:lnTo>
                  <a:pt x="10374" y="2380"/>
                </a:lnTo>
                <a:lnTo>
                  <a:pt x="10151" y="2380"/>
                </a:lnTo>
                <a:lnTo>
                  <a:pt x="10151" y="2175"/>
                </a:lnTo>
                <a:lnTo>
                  <a:pt x="9999" y="2223"/>
                </a:lnTo>
                <a:close/>
                <a:moveTo>
                  <a:pt x="9704" y="2380"/>
                </a:moveTo>
                <a:lnTo>
                  <a:pt x="9548" y="2380"/>
                </a:lnTo>
                <a:lnTo>
                  <a:pt x="9548" y="2906"/>
                </a:lnTo>
                <a:lnTo>
                  <a:pt x="9547" y="2929"/>
                </a:lnTo>
                <a:lnTo>
                  <a:pt x="9543" y="2949"/>
                </a:lnTo>
                <a:lnTo>
                  <a:pt x="9539" y="2969"/>
                </a:lnTo>
                <a:lnTo>
                  <a:pt x="9533" y="2986"/>
                </a:lnTo>
                <a:lnTo>
                  <a:pt x="9527" y="2999"/>
                </a:lnTo>
                <a:lnTo>
                  <a:pt x="9521" y="3012"/>
                </a:lnTo>
                <a:lnTo>
                  <a:pt x="9513" y="3026"/>
                </a:lnTo>
                <a:lnTo>
                  <a:pt x="9504" y="3039"/>
                </a:lnTo>
                <a:lnTo>
                  <a:pt x="9494" y="3051"/>
                </a:lnTo>
                <a:lnTo>
                  <a:pt x="9483" y="3062"/>
                </a:lnTo>
                <a:lnTo>
                  <a:pt x="9472" y="3074"/>
                </a:lnTo>
                <a:lnTo>
                  <a:pt x="9459" y="3085"/>
                </a:lnTo>
                <a:lnTo>
                  <a:pt x="9445" y="3094"/>
                </a:lnTo>
                <a:lnTo>
                  <a:pt x="9431" y="3103"/>
                </a:lnTo>
                <a:lnTo>
                  <a:pt x="9416" y="3111"/>
                </a:lnTo>
                <a:lnTo>
                  <a:pt x="9400" y="3118"/>
                </a:lnTo>
                <a:lnTo>
                  <a:pt x="9383" y="3123"/>
                </a:lnTo>
                <a:lnTo>
                  <a:pt x="9366" y="3127"/>
                </a:lnTo>
                <a:lnTo>
                  <a:pt x="9346" y="3129"/>
                </a:lnTo>
                <a:lnTo>
                  <a:pt x="9328" y="3130"/>
                </a:lnTo>
                <a:lnTo>
                  <a:pt x="9315" y="3130"/>
                </a:lnTo>
                <a:lnTo>
                  <a:pt x="9303" y="3129"/>
                </a:lnTo>
                <a:lnTo>
                  <a:pt x="9290" y="3127"/>
                </a:lnTo>
                <a:lnTo>
                  <a:pt x="9279" y="3125"/>
                </a:lnTo>
                <a:lnTo>
                  <a:pt x="9268" y="3122"/>
                </a:lnTo>
                <a:lnTo>
                  <a:pt x="9258" y="3119"/>
                </a:lnTo>
                <a:lnTo>
                  <a:pt x="9249" y="3115"/>
                </a:lnTo>
                <a:lnTo>
                  <a:pt x="9238" y="3110"/>
                </a:lnTo>
                <a:lnTo>
                  <a:pt x="9230" y="3104"/>
                </a:lnTo>
                <a:lnTo>
                  <a:pt x="9221" y="3099"/>
                </a:lnTo>
                <a:lnTo>
                  <a:pt x="9213" y="3093"/>
                </a:lnTo>
                <a:lnTo>
                  <a:pt x="9206" y="3086"/>
                </a:lnTo>
                <a:lnTo>
                  <a:pt x="9199" y="3079"/>
                </a:lnTo>
                <a:lnTo>
                  <a:pt x="9191" y="3071"/>
                </a:lnTo>
                <a:lnTo>
                  <a:pt x="9185" y="3062"/>
                </a:lnTo>
                <a:lnTo>
                  <a:pt x="9179" y="3053"/>
                </a:lnTo>
                <a:lnTo>
                  <a:pt x="9174" y="3044"/>
                </a:lnTo>
                <a:lnTo>
                  <a:pt x="9169" y="3035"/>
                </a:lnTo>
                <a:lnTo>
                  <a:pt x="9164" y="3025"/>
                </a:lnTo>
                <a:lnTo>
                  <a:pt x="9160" y="3013"/>
                </a:lnTo>
                <a:lnTo>
                  <a:pt x="9153" y="2991"/>
                </a:lnTo>
                <a:lnTo>
                  <a:pt x="9146" y="2966"/>
                </a:lnTo>
                <a:lnTo>
                  <a:pt x="9141" y="2941"/>
                </a:lnTo>
                <a:lnTo>
                  <a:pt x="9138" y="2913"/>
                </a:lnTo>
                <a:lnTo>
                  <a:pt x="9136" y="2885"/>
                </a:lnTo>
                <a:lnTo>
                  <a:pt x="9136" y="2855"/>
                </a:lnTo>
                <a:lnTo>
                  <a:pt x="9136" y="2380"/>
                </a:lnTo>
                <a:lnTo>
                  <a:pt x="8980" y="2380"/>
                </a:lnTo>
                <a:lnTo>
                  <a:pt x="8980" y="2883"/>
                </a:lnTo>
                <a:lnTo>
                  <a:pt x="8980" y="2910"/>
                </a:lnTo>
                <a:lnTo>
                  <a:pt x="8982" y="2937"/>
                </a:lnTo>
                <a:lnTo>
                  <a:pt x="8984" y="2961"/>
                </a:lnTo>
                <a:lnTo>
                  <a:pt x="8987" y="2986"/>
                </a:lnTo>
                <a:lnTo>
                  <a:pt x="8991" y="3008"/>
                </a:lnTo>
                <a:lnTo>
                  <a:pt x="8995" y="3030"/>
                </a:lnTo>
                <a:lnTo>
                  <a:pt x="9002" y="3049"/>
                </a:lnTo>
                <a:lnTo>
                  <a:pt x="9008" y="3069"/>
                </a:lnTo>
                <a:lnTo>
                  <a:pt x="9014" y="3087"/>
                </a:lnTo>
                <a:lnTo>
                  <a:pt x="9022" y="3103"/>
                </a:lnTo>
                <a:lnTo>
                  <a:pt x="9029" y="3120"/>
                </a:lnTo>
                <a:lnTo>
                  <a:pt x="9038" y="3134"/>
                </a:lnTo>
                <a:lnTo>
                  <a:pt x="9047" y="3148"/>
                </a:lnTo>
                <a:lnTo>
                  <a:pt x="9057" y="3161"/>
                </a:lnTo>
                <a:lnTo>
                  <a:pt x="9067" y="3173"/>
                </a:lnTo>
                <a:lnTo>
                  <a:pt x="9077" y="3184"/>
                </a:lnTo>
                <a:lnTo>
                  <a:pt x="9088" y="3194"/>
                </a:lnTo>
                <a:lnTo>
                  <a:pt x="9100" y="3203"/>
                </a:lnTo>
                <a:lnTo>
                  <a:pt x="9112" y="3213"/>
                </a:lnTo>
                <a:lnTo>
                  <a:pt x="9123" y="3220"/>
                </a:lnTo>
                <a:lnTo>
                  <a:pt x="9135" y="3227"/>
                </a:lnTo>
                <a:lnTo>
                  <a:pt x="9147" y="3233"/>
                </a:lnTo>
                <a:lnTo>
                  <a:pt x="9161" y="3238"/>
                </a:lnTo>
                <a:lnTo>
                  <a:pt x="9173" y="3243"/>
                </a:lnTo>
                <a:lnTo>
                  <a:pt x="9186" y="3247"/>
                </a:lnTo>
                <a:lnTo>
                  <a:pt x="9199" y="3251"/>
                </a:lnTo>
                <a:lnTo>
                  <a:pt x="9212" y="3253"/>
                </a:lnTo>
                <a:lnTo>
                  <a:pt x="9225" y="3256"/>
                </a:lnTo>
                <a:lnTo>
                  <a:pt x="9251" y="3258"/>
                </a:lnTo>
                <a:lnTo>
                  <a:pt x="9276" y="3259"/>
                </a:lnTo>
                <a:lnTo>
                  <a:pt x="9304" y="3258"/>
                </a:lnTo>
                <a:lnTo>
                  <a:pt x="9330" y="3255"/>
                </a:lnTo>
                <a:lnTo>
                  <a:pt x="9356" y="3251"/>
                </a:lnTo>
                <a:lnTo>
                  <a:pt x="9379" y="3244"/>
                </a:lnTo>
                <a:lnTo>
                  <a:pt x="9402" y="3237"/>
                </a:lnTo>
                <a:lnTo>
                  <a:pt x="9423" y="3228"/>
                </a:lnTo>
                <a:lnTo>
                  <a:pt x="9442" y="3217"/>
                </a:lnTo>
                <a:lnTo>
                  <a:pt x="9461" y="3205"/>
                </a:lnTo>
                <a:lnTo>
                  <a:pt x="9478" y="3194"/>
                </a:lnTo>
                <a:lnTo>
                  <a:pt x="9493" y="3181"/>
                </a:lnTo>
                <a:lnTo>
                  <a:pt x="9508" y="3168"/>
                </a:lnTo>
                <a:lnTo>
                  <a:pt x="9521" y="3154"/>
                </a:lnTo>
                <a:lnTo>
                  <a:pt x="9532" y="3140"/>
                </a:lnTo>
                <a:lnTo>
                  <a:pt x="9543" y="3127"/>
                </a:lnTo>
                <a:lnTo>
                  <a:pt x="9553" y="3113"/>
                </a:lnTo>
                <a:lnTo>
                  <a:pt x="9560" y="3100"/>
                </a:lnTo>
                <a:lnTo>
                  <a:pt x="9564" y="3100"/>
                </a:lnTo>
                <a:lnTo>
                  <a:pt x="9573" y="3240"/>
                </a:lnTo>
                <a:lnTo>
                  <a:pt x="9711" y="3240"/>
                </a:lnTo>
                <a:lnTo>
                  <a:pt x="9709" y="3215"/>
                </a:lnTo>
                <a:lnTo>
                  <a:pt x="9708" y="3187"/>
                </a:lnTo>
                <a:lnTo>
                  <a:pt x="9707" y="3159"/>
                </a:lnTo>
                <a:lnTo>
                  <a:pt x="9706" y="3131"/>
                </a:lnTo>
                <a:lnTo>
                  <a:pt x="9705" y="3100"/>
                </a:lnTo>
                <a:lnTo>
                  <a:pt x="9704" y="3070"/>
                </a:lnTo>
                <a:lnTo>
                  <a:pt x="9704" y="3037"/>
                </a:lnTo>
                <a:lnTo>
                  <a:pt x="9704" y="3004"/>
                </a:lnTo>
                <a:lnTo>
                  <a:pt x="9704" y="2380"/>
                </a:lnTo>
                <a:close/>
                <a:moveTo>
                  <a:pt x="8567" y="3240"/>
                </a:moveTo>
                <a:lnTo>
                  <a:pt x="8723" y="3240"/>
                </a:lnTo>
                <a:lnTo>
                  <a:pt x="8723" y="1980"/>
                </a:lnTo>
                <a:lnTo>
                  <a:pt x="8567" y="1980"/>
                </a:lnTo>
                <a:lnTo>
                  <a:pt x="8567" y="3240"/>
                </a:lnTo>
                <a:close/>
                <a:moveTo>
                  <a:pt x="7943" y="3259"/>
                </a:moveTo>
                <a:lnTo>
                  <a:pt x="7963" y="3259"/>
                </a:lnTo>
                <a:lnTo>
                  <a:pt x="7982" y="3258"/>
                </a:lnTo>
                <a:lnTo>
                  <a:pt x="8001" y="3256"/>
                </a:lnTo>
                <a:lnTo>
                  <a:pt x="8021" y="3253"/>
                </a:lnTo>
                <a:lnTo>
                  <a:pt x="8040" y="3249"/>
                </a:lnTo>
                <a:lnTo>
                  <a:pt x="8058" y="3245"/>
                </a:lnTo>
                <a:lnTo>
                  <a:pt x="8078" y="3239"/>
                </a:lnTo>
                <a:lnTo>
                  <a:pt x="8096" y="3233"/>
                </a:lnTo>
                <a:lnTo>
                  <a:pt x="8115" y="3226"/>
                </a:lnTo>
                <a:lnTo>
                  <a:pt x="8133" y="3218"/>
                </a:lnTo>
                <a:lnTo>
                  <a:pt x="8150" y="3209"/>
                </a:lnTo>
                <a:lnTo>
                  <a:pt x="8168" y="3199"/>
                </a:lnTo>
                <a:lnTo>
                  <a:pt x="8185" y="3188"/>
                </a:lnTo>
                <a:lnTo>
                  <a:pt x="8201" y="3177"/>
                </a:lnTo>
                <a:lnTo>
                  <a:pt x="8218" y="3165"/>
                </a:lnTo>
                <a:lnTo>
                  <a:pt x="8233" y="3150"/>
                </a:lnTo>
                <a:lnTo>
                  <a:pt x="8248" y="3136"/>
                </a:lnTo>
                <a:lnTo>
                  <a:pt x="8263" y="3121"/>
                </a:lnTo>
                <a:lnTo>
                  <a:pt x="8276" y="3104"/>
                </a:lnTo>
                <a:lnTo>
                  <a:pt x="8288" y="3087"/>
                </a:lnTo>
                <a:lnTo>
                  <a:pt x="8300" y="3069"/>
                </a:lnTo>
                <a:lnTo>
                  <a:pt x="8312" y="3049"/>
                </a:lnTo>
                <a:lnTo>
                  <a:pt x="8322" y="3029"/>
                </a:lnTo>
                <a:lnTo>
                  <a:pt x="8332" y="3008"/>
                </a:lnTo>
                <a:lnTo>
                  <a:pt x="8340" y="2986"/>
                </a:lnTo>
                <a:lnTo>
                  <a:pt x="8347" y="2962"/>
                </a:lnTo>
                <a:lnTo>
                  <a:pt x="8354" y="2938"/>
                </a:lnTo>
                <a:lnTo>
                  <a:pt x="8360" y="2913"/>
                </a:lnTo>
                <a:lnTo>
                  <a:pt x="8364" y="2887"/>
                </a:lnTo>
                <a:lnTo>
                  <a:pt x="8367" y="2859"/>
                </a:lnTo>
                <a:lnTo>
                  <a:pt x="8369" y="2831"/>
                </a:lnTo>
                <a:lnTo>
                  <a:pt x="8370" y="2801"/>
                </a:lnTo>
                <a:lnTo>
                  <a:pt x="8369" y="2778"/>
                </a:lnTo>
                <a:lnTo>
                  <a:pt x="8368" y="2754"/>
                </a:lnTo>
                <a:lnTo>
                  <a:pt x="8365" y="2731"/>
                </a:lnTo>
                <a:lnTo>
                  <a:pt x="8362" y="2708"/>
                </a:lnTo>
                <a:lnTo>
                  <a:pt x="8358" y="2686"/>
                </a:lnTo>
                <a:lnTo>
                  <a:pt x="8352" y="2664"/>
                </a:lnTo>
                <a:lnTo>
                  <a:pt x="8346" y="2643"/>
                </a:lnTo>
                <a:lnTo>
                  <a:pt x="8339" y="2622"/>
                </a:lnTo>
                <a:lnTo>
                  <a:pt x="8332" y="2603"/>
                </a:lnTo>
                <a:lnTo>
                  <a:pt x="8323" y="2584"/>
                </a:lnTo>
                <a:lnTo>
                  <a:pt x="8314" y="2565"/>
                </a:lnTo>
                <a:lnTo>
                  <a:pt x="8303" y="2548"/>
                </a:lnTo>
                <a:lnTo>
                  <a:pt x="8293" y="2531"/>
                </a:lnTo>
                <a:lnTo>
                  <a:pt x="8281" y="2514"/>
                </a:lnTo>
                <a:lnTo>
                  <a:pt x="8269" y="2499"/>
                </a:lnTo>
                <a:lnTo>
                  <a:pt x="8255" y="2484"/>
                </a:lnTo>
                <a:lnTo>
                  <a:pt x="8241" y="2469"/>
                </a:lnTo>
                <a:lnTo>
                  <a:pt x="8227" y="2456"/>
                </a:lnTo>
                <a:lnTo>
                  <a:pt x="8212" y="2444"/>
                </a:lnTo>
                <a:lnTo>
                  <a:pt x="8195" y="2431"/>
                </a:lnTo>
                <a:lnTo>
                  <a:pt x="8179" y="2421"/>
                </a:lnTo>
                <a:lnTo>
                  <a:pt x="8162" y="2411"/>
                </a:lnTo>
                <a:lnTo>
                  <a:pt x="8143" y="2402"/>
                </a:lnTo>
                <a:lnTo>
                  <a:pt x="8125" y="2394"/>
                </a:lnTo>
                <a:lnTo>
                  <a:pt x="8105" y="2387"/>
                </a:lnTo>
                <a:lnTo>
                  <a:pt x="8086" y="2379"/>
                </a:lnTo>
                <a:lnTo>
                  <a:pt x="8066" y="2374"/>
                </a:lnTo>
                <a:lnTo>
                  <a:pt x="8044" y="2369"/>
                </a:lnTo>
                <a:lnTo>
                  <a:pt x="8024" y="2366"/>
                </a:lnTo>
                <a:lnTo>
                  <a:pt x="8001" y="2363"/>
                </a:lnTo>
                <a:lnTo>
                  <a:pt x="7979" y="2362"/>
                </a:lnTo>
                <a:lnTo>
                  <a:pt x="7956" y="2361"/>
                </a:lnTo>
                <a:lnTo>
                  <a:pt x="7934" y="2362"/>
                </a:lnTo>
                <a:lnTo>
                  <a:pt x="7913" y="2363"/>
                </a:lnTo>
                <a:lnTo>
                  <a:pt x="7891" y="2366"/>
                </a:lnTo>
                <a:lnTo>
                  <a:pt x="7870" y="2369"/>
                </a:lnTo>
                <a:lnTo>
                  <a:pt x="7849" y="2373"/>
                </a:lnTo>
                <a:lnTo>
                  <a:pt x="7829" y="2378"/>
                </a:lnTo>
                <a:lnTo>
                  <a:pt x="7809" y="2386"/>
                </a:lnTo>
                <a:lnTo>
                  <a:pt x="7790" y="2393"/>
                </a:lnTo>
                <a:lnTo>
                  <a:pt x="7771" y="2400"/>
                </a:lnTo>
                <a:lnTo>
                  <a:pt x="7752" y="2409"/>
                </a:lnTo>
                <a:lnTo>
                  <a:pt x="7735" y="2419"/>
                </a:lnTo>
                <a:lnTo>
                  <a:pt x="7718" y="2429"/>
                </a:lnTo>
                <a:lnTo>
                  <a:pt x="7701" y="2442"/>
                </a:lnTo>
                <a:lnTo>
                  <a:pt x="7685" y="2454"/>
                </a:lnTo>
                <a:lnTo>
                  <a:pt x="7670" y="2467"/>
                </a:lnTo>
                <a:lnTo>
                  <a:pt x="7654" y="2482"/>
                </a:lnTo>
                <a:lnTo>
                  <a:pt x="7641" y="2497"/>
                </a:lnTo>
                <a:lnTo>
                  <a:pt x="7627" y="2512"/>
                </a:lnTo>
                <a:lnTo>
                  <a:pt x="7614" y="2529"/>
                </a:lnTo>
                <a:lnTo>
                  <a:pt x="7602" y="2547"/>
                </a:lnTo>
                <a:lnTo>
                  <a:pt x="7592" y="2565"/>
                </a:lnTo>
                <a:lnTo>
                  <a:pt x="7582" y="2585"/>
                </a:lnTo>
                <a:lnTo>
                  <a:pt x="7572" y="2604"/>
                </a:lnTo>
                <a:lnTo>
                  <a:pt x="7563" y="2624"/>
                </a:lnTo>
                <a:lnTo>
                  <a:pt x="7556" y="2647"/>
                </a:lnTo>
                <a:lnTo>
                  <a:pt x="7549" y="2668"/>
                </a:lnTo>
                <a:lnTo>
                  <a:pt x="7543" y="2692"/>
                </a:lnTo>
                <a:lnTo>
                  <a:pt x="7539" y="2715"/>
                </a:lnTo>
                <a:lnTo>
                  <a:pt x="7535" y="2740"/>
                </a:lnTo>
                <a:lnTo>
                  <a:pt x="7533" y="2765"/>
                </a:lnTo>
                <a:lnTo>
                  <a:pt x="7531" y="2791"/>
                </a:lnTo>
                <a:lnTo>
                  <a:pt x="7530" y="2817"/>
                </a:lnTo>
                <a:lnTo>
                  <a:pt x="7531" y="2843"/>
                </a:lnTo>
                <a:lnTo>
                  <a:pt x="7532" y="2867"/>
                </a:lnTo>
                <a:lnTo>
                  <a:pt x="7535" y="2891"/>
                </a:lnTo>
                <a:lnTo>
                  <a:pt x="7538" y="2914"/>
                </a:lnTo>
                <a:lnTo>
                  <a:pt x="7543" y="2937"/>
                </a:lnTo>
                <a:lnTo>
                  <a:pt x="7548" y="2959"/>
                </a:lnTo>
                <a:lnTo>
                  <a:pt x="7555" y="2981"/>
                </a:lnTo>
                <a:lnTo>
                  <a:pt x="7562" y="3001"/>
                </a:lnTo>
                <a:lnTo>
                  <a:pt x="7571" y="3022"/>
                </a:lnTo>
                <a:lnTo>
                  <a:pt x="7579" y="3040"/>
                </a:lnTo>
                <a:lnTo>
                  <a:pt x="7589" y="3059"/>
                </a:lnTo>
                <a:lnTo>
                  <a:pt x="7599" y="3077"/>
                </a:lnTo>
                <a:lnTo>
                  <a:pt x="7611" y="3094"/>
                </a:lnTo>
                <a:lnTo>
                  <a:pt x="7623" y="3110"/>
                </a:lnTo>
                <a:lnTo>
                  <a:pt x="7636" y="3126"/>
                </a:lnTo>
                <a:lnTo>
                  <a:pt x="7649" y="3141"/>
                </a:lnTo>
                <a:lnTo>
                  <a:pt x="7663" y="3154"/>
                </a:lnTo>
                <a:lnTo>
                  <a:pt x="7679" y="3168"/>
                </a:lnTo>
                <a:lnTo>
                  <a:pt x="7694" y="3180"/>
                </a:lnTo>
                <a:lnTo>
                  <a:pt x="7710" y="3191"/>
                </a:lnTo>
                <a:lnTo>
                  <a:pt x="7727" y="3202"/>
                </a:lnTo>
                <a:lnTo>
                  <a:pt x="7744" y="3212"/>
                </a:lnTo>
                <a:lnTo>
                  <a:pt x="7761" y="3221"/>
                </a:lnTo>
                <a:lnTo>
                  <a:pt x="7780" y="3229"/>
                </a:lnTo>
                <a:lnTo>
                  <a:pt x="7799" y="3236"/>
                </a:lnTo>
                <a:lnTo>
                  <a:pt x="7819" y="3242"/>
                </a:lnTo>
                <a:lnTo>
                  <a:pt x="7838" y="3247"/>
                </a:lnTo>
                <a:lnTo>
                  <a:pt x="7858" y="3252"/>
                </a:lnTo>
                <a:lnTo>
                  <a:pt x="7879" y="3255"/>
                </a:lnTo>
                <a:lnTo>
                  <a:pt x="7899" y="3257"/>
                </a:lnTo>
                <a:lnTo>
                  <a:pt x="7921" y="3259"/>
                </a:lnTo>
                <a:lnTo>
                  <a:pt x="7942" y="3259"/>
                </a:lnTo>
                <a:lnTo>
                  <a:pt x="7943" y="3259"/>
                </a:lnTo>
                <a:close/>
                <a:moveTo>
                  <a:pt x="7947" y="3142"/>
                </a:moveTo>
                <a:lnTo>
                  <a:pt x="7933" y="3142"/>
                </a:lnTo>
                <a:lnTo>
                  <a:pt x="7920" y="3141"/>
                </a:lnTo>
                <a:lnTo>
                  <a:pt x="7906" y="3139"/>
                </a:lnTo>
                <a:lnTo>
                  <a:pt x="7893" y="3136"/>
                </a:lnTo>
                <a:lnTo>
                  <a:pt x="7880" y="3133"/>
                </a:lnTo>
                <a:lnTo>
                  <a:pt x="7868" y="3128"/>
                </a:lnTo>
                <a:lnTo>
                  <a:pt x="7855" y="3123"/>
                </a:lnTo>
                <a:lnTo>
                  <a:pt x="7843" y="3118"/>
                </a:lnTo>
                <a:lnTo>
                  <a:pt x="7832" y="3110"/>
                </a:lnTo>
                <a:lnTo>
                  <a:pt x="7821" y="3103"/>
                </a:lnTo>
                <a:lnTo>
                  <a:pt x="7809" y="3096"/>
                </a:lnTo>
                <a:lnTo>
                  <a:pt x="7799" y="3088"/>
                </a:lnTo>
                <a:lnTo>
                  <a:pt x="7789" y="3079"/>
                </a:lnTo>
                <a:lnTo>
                  <a:pt x="7780" y="3069"/>
                </a:lnTo>
                <a:lnTo>
                  <a:pt x="7771" y="3058"/>
                </a:lnTo>
                <a:lnTo>
                  <a:pt x="7761" y="3048"/>
                </a:lnTo>
                <a:lnTo>
                  <a:pt x="7753" y="3037"/>
                </a:lnTo>
                <a:lnTo>
                  <a:pt x="7746" y="3025"/>
                </a:lnTo>
                <a:lnTo>
                  <a:pt x="7738" y="3012"/>
                </a:lnTo>
                <a:lnTo>
                  <a:pt x="7732" y="2999"/>
                </a:lnTo>
                <a:lnTo>
                  <a:pt x="7725" y="2986"/>
                </a:lnTo>
                <a:lnTo>
                  <a:pt x="7720" y="2973"/>
                </a:lnTo>
                <a:lnTo>
                  <a:pt x="7713" y="2958"/>
                </a:lnTo>
                <a:lnTo>
                  <a:pt x="7708" y="2943"/>
                </a:lnTo>
                <a:lnTo>
                  <a:pt x="7704" y="2928"/>
                </a:lnTo>
                <a:lnTo>
                  <a:pt x="7700" y="2912"/>
                </a:lnTo>
                <a:lnTo>
                  <a:pt x="7697" y="2897"/>
                </a:lnTo>
                <a:lnTo>
                  <a:pt x="7695" y="2881"/>
                </a:lnTo>
                <a:lnTo>
                  <a:pt x="7693" y="2864"/>
                </a:lnTo>
                <a:lnTo>
                  <a:pt x="7691" y="2847"/>
                </a:lnTo>
                <a:lnTo>
                  <a:pt x="7690" y="2830"/>
                </a:lnTo>
                <a:lnTo>
                  <a:pt x="7690" y="2812"/>
                </a:lnTo>
                <a:lnTo>
                  <a:pt x="7691" y="2782"/>
                </a:lnTo>
                <a:lnTo>
                  <a:pt x="7694" y="2751"/>
                </a:lnTo>
                <a:lnTo>
                  <a:pt x="7698" y="2720"/>
                </a:lnTo>
                <a:lnTo>
                  <a:pt x="7705" y="2691"/>
                </a:lnTo>
                <a:lnTo>
                  <a:pt x="7709" y="2677"/>
                </a:lnTo>
                <a:lnTo>
                  <a:pt x="7715" y="2662"/>
                </a:lnTo>
                <a:lnTo>
                  <a:pt x="7720" y="2649"/>
                </a:lnTo>
                <a:lnTo>
                  <a:pt x="7725" y="2635"/>
                </a:lnTo>
                <a:lnTo>
                  <a:pt x="7731" y="2621"/>
                </a:lnTo>
                <a:lnTo>
                  <a:pt x="7738" y="2609"/>
                </a:lnTo>
                <a:lnTo>
                  <a:pt x="7745" y="2596"/>
                </a:lnTo>
                <a:lnTo>
                  <a:pt x="7752" y="2585"/>
                </a:lnTo>
                <a:lnTo>
                  <a:pt x="7761" y="2572"/>
                </a:lnTo>
                <a:lnTo>
                  <a:pt x="7770" y="2561"/>
                </a:lnTo>
                <a:lnTo>
                  <a:pt x="7779" y="2551"/>
                </a:lnTo>
                <a:lnTo>
                  <a:pt x="7789" y="2541"/>
                </a:lnTo>
                <a:lnTo>
                  <a:pt x="7799" y="2532"/>
                </a:lnTo>
                <a:lnTo>
                  <a:pt x="7810" y="2523"/>
                </a:lnTo>
                <a:lnTo>
                  <a:pt x="7823" y="2515"/>
                </a:lnTo>
                <a:lnTo>
                  <a:pt x="7834" y="2508"/>
                </a:lnTo>
                <a:lnTo>
                  <a:pt x="7847" y="2501"/>
                </a:lnTo>
                <a:lnTo>
                  <a:pt x="7860" y="2496"/>
                </a:lnTo>
                <a:lnTo>
                  <a:pt x="7875" y="2491"/>
                </a:lnTo>
                <a:lnTo>
                  <a:pt x="7889" y="2487"/>
                </a:lnTo>
                <a:lnTo>
                  <a:pt x="7903" y="2483"/>
                </a:lnTo>
                <a:lnTo>
                  <a:pt x="7920" y="2480"/>
                </a:lnTo>
                <a:lnTo>
                  <a:pt x="7936" y="2479"/>
                </a:lnTo>
                <a:lnTo>
                  <a:pt x="7952" y="2478"/>
                </a:lnTo>
                <a:lnTo>
                  <a:pt x="7970" y="2479"/>
                </a:lnTo>
                <a:lnTo>
                  <a:pt x="7986" y="2480"/>
                </a:lnTo>
                <a:lnTo>
                  <a:pt x="8001" y="2484"/>
                </a:lnTo>
                <a:lnTo>
                  <a:pt x="8017" y="2487"/>
                </a:lnTo>
                <a:lnTo>
                  <a:pt x="8031" y="2491"/>
                </a:lnTo>
                <a:lnTo>
                  <a:pt x="8045" y="2497"/>
                </a:lnTo>
                <a:lnTo>
                  <a:pt x="8058" y="2503"/>
                </a:lnTo>
                <a:lnTo>
                  <a:pt x="8071" y="2509"/>
                </a:lnTo>
                <a:lnTo>
                  <a:pt x="8083" y="2517"/>
                </a:lnTo>
                <a:lnTo>
                  <a:pt x="8094" y="2525"/>
                </a:lnTo>
                <a:lnTo>
                  <a:pt x="8104" y="2535"/>
                </a:lnTo>
                <a:lnTo>
                  <a:pt x="8115" y="2544"/>
                </a:lnTo>
                <a:lnTo>
                  <a:pt x="8125" y="2554"/>
                </a:lnTo>
                <a:lnTo>
                  <a:pt x="8134" y="2565"/>
                </a:lnTo>
                <a:lnTo>
                  <a:pt x="8142" y="2576"/>
                </a:lnTo>
                <a:lnTo>
                  <a:pt x="8150" y="2588"/>
                </a:lnTo>
                <a:lnTo>
                  <a:pt x="8157" y="2600"/>
                </a:lnTo>
                <a:lnTo>
                  <a:pt x="8165" y="2613"/>
                </a:lnTo>
                <a:lnTo>
                  <a:pt x="8171" y="2625"/>
                </a:lnTo>
                <a:lnTo>
                  <a:pt x="8177" y="2639"/>
                </a:lnTo>
                <a:lnTo>
                  <a:pt x="8182" y="2653"/>
                </a:lnTo>
                <a:lnTo>
                  <a:pt x="8187" y="2666"/>
                </a:lnTo>
                <a:lnTo>
                  <a:pt x="8192" y="2681"/>
                </a:lnTo>
                <a:lnTo>
                  <a:pt x="8195" y="2694"/>
                </a:lnTo>
                <a:lnTo>
                  <a:pt x="8202" y="2722"/>
                </a:lnTo>
                <a:lnTo>
                  <a:pt x="8206" y="2751"/>
                </a:lnTo>
                <a:lnTo>
                  <a:pt x="8208" y="2780"/>
                </a:lnTo>
                <a:lnTo>
                  <a:pt x="8210" y="2807"/>
                </a:lnTo>
                <a:lnTo>
                  <a:pt x="8210" y="2825"/>
                </a:lnTo>
                <a:lnTo>
                  <a:pt x="8208" y="2843"/>
                </a:lnTo>
                <a:lnTo>
                  <a:pt x="8206" y="2860"/>
                </a:lnTo>
                <a:lnTo>
                  <a:pt x="8204" y="2878"/>
                </a:lnTo>
                <a:lnTo>
                  <a:pt x="8202" y="2894"/>
                </a:lnTo>
                <a:lnTo>
                  <a:pt x="8198" y="2910"/>
                </a:lnTo>
                <a:lnTo>
                  <a:pt x="8194" y="2927"/>
                </a:lnTo>
                <a:lnTo>
                  <a:pt x="8190" y="2942"/>
                </a:lnTo>
                <a:lnTo>
                  <a:pt x="8185" y="2956"/>
                </a:lnTo>
                <a:lnTo>
                  <a:pt x="8179" y="2972"/>
                </a:lnTo>
                <a:lnTo>
                  <a:pt x="8173" y="2985"/>
                </a:lnTo>
                <a:lnTo>
                  <a:pt x="8167" y="2999"/>
                </a:lnTo>
                <a:lnTo>
                  <a:pt x="8160" y="3012"/>
                </a:lnTo>
                <a:lnTo>
                  <a:pt x="8151" y="3025"/>
                </a:lnTo>
                <a:lnTo>
                  <a:pt x="8144" y="3037"/>
                </a:lnTo>
                <a:lnTo>
                  <a:pt x="8135" y="3048"/>
                </a:lnTo>
                <a:lnTo>
                  <a:pt x="8126" y="3058"/>
                </a:lnTo>
                <a:lnTo>
                  <a:pt x="8117" y="3069"/>
                </a:lnTo>
                <a:lnTo>
                  <a:pt x="8107" y="3079"/>
                </a:lnTo>
                <a:lnTo>
                  <a:pt x="8097" y="3088"/>
                </a:lnTo>
                <a:lnTo>
                  <a:pt x="8086" y="3096"/>
                </a:lnTo>
                <a:lnTo>
                  <a:pt x="8076" y="3104"/>
                </a:lnTo>
                <a:lnTo>
                  <a:pt x="8065" y="3111"/>
                </a:lnTo>
                <a:lnTo>
                  <a:pt x="8052" y="3118"/>
                </a:lnTo>
                <a:lnTo>
                  <a:pt x="8041" y="3123"/>
                </a:lnTo>
                <a:lnTo>
                  <a:pt x="8029" y="3128"/>
                </a:lnTo>
                <a:lnTo>
                  <a:pt x="8016" y="3133"/>
                </a:lnTo>
                <a:lnTo>
                  <a:pt x="8003" y="3136"/>
                </a:lnTo>
                <a:lnTo>
                  <a:pt x="7990" y="3139"/>
                </a:lnTo>
                <a:lnTo>
                  <a:pt x="7977" y="3141"/>
                </a:lnTo>
                <a:lnTo>
                  <a:pt x="7963" y="3142"/>
                </a:lnTo>
                <a:lnTo>
                  <a:pt x="7949" y="3142"/>
                </a:lnTo>
                <a:lnTo>
                  <a:pt x="7947" y="3142"/>
                </a:lnTo>
                <a:close/>
                <a:moveTo>
                  <a:pt x="6652" y="3180"/>
                </a:moveTo>
                <a:lnTo>
                  <a:pt x="6664" y="3188"/>
                </a:lnTo>
                <a:lnTo>
                  <a:pt x="6679" y="3195"/>
                </a:lnTo>
                <a:lnTo>
                  <a:pt x="6694" y="3202"/>
                </a:lnTo>
                <a:lnTo>
                  <a:pt x="6710" y="3209"/>
                </a:lnTo>
                <a:lnTo>
                  <a:pt x="6728" y="3217"/>
                </a:lnTo>
                <a:lnTo>
                  <a:pt x="6746" y="3223"/>
                </a:lnTo>
                <a:lnTo>
                  <a:pt x="6765" y="3229"/>
                </a:lnTo>
                <a:lnTo>
                  <a:pt x="6785" y="3235"/>
                </a:lnTo>
                <a:lnTo>
                  <a:pt x="6806" y="3240"/>
                </a:lnTo>
                <a:lnTo>
                  <a:pt x="6827" y="3244"/>
                </a:lnTo>
                <a:lnTo>
                  <a:pt x="6848" y="3248"/>
                </a:lnTo>
                <a:lnTo>
                  <a:pt x="6869" y="3251"/>
                </a:lnTo>
                <a:lnTo>
                  <a:pt x="6892" y="3254"/>
                </a:lnTo>
                <a:lnTo>
                  <a:pt x="6913" y="3256"/>
                </a:lnTo>
                <a:lnTo>
                  <a:pt x="6936" y="3257"/>
                </a:lnTo>
                <a:lnTo>
                  <a:pt x="6957" y="3258"/>
                </a:lnTo>
                <a:lnTo>
                  <a:pt x="6983" y="3257"/>
                </a:lnTo>
                <a:lnTo>
                  <a:pt x="7008" y="3256"/>
                </a:lnTo>
                <a:lnTo>
                  <a:pt x="7033" y="3254"/>
                </a:lnTo>
                <a:lnTo>
                  <a:pt x="7056" y="3250"/>
                </a:lnTo>
                <a:lnTo>
                  <a:pt x="7079" y="3247"/>
                </a:lnTo>
                <a:lnTo>
                  <a:pt x="7100" y="3242"/>
                </a:lnTo>
                <a:lnTo>
                  <a:pt x="7122" y="3236"/>
                </a:lnTo>
                <a:lnTo>
                  <a:pt x="7141" y="3230"/>
                </a:lnTo>
                <a:lnTo>
                  <a:pt x="7160" y="3223"/>
                </a:lnTo>
                <a:lnTo>
                  <a:pt x="7179" y="3215"/>
                </a:lnTo>
                <a:lnTo>
                  <a:pt x="7196" y="3206"/>
                </a:lnTo>
                <a:lnTo>
                  <a:pt x="7213" y="3197"/>
                </a:lnTo>
                <a:lnTo>
                  <a:pt x="7229" y="3187"/>
                </a:lnTo>
                <a:lnTo>
                  <a:pt x="7244" y="3177"/>
                </a:lnTo>
                <a:lnTo>
                  <a:pt x="7258" y="3166"/>
                </a:lnTo>
                <a:lnTo>
                  <a:pt x="7272" y="3154"/>
                </a:lnTo>
                <a:lnTo>
                  <a:pt x="7284" y="3142"/>
                </a:lnTo>
                <a:lnTo>
                  <a:pt x="7295" y="3130"/>
                </a:lnTo>
                <a:lnTo>
                  <a:pt x="7306" y="3117"/>
                </a:lnTo>
                <a:lnTo>
                  <a:pt x="7316" y="3103"/>
                </a:lnTo>
                <a:lnTo>
                  <a:pt x="7326" y="3089"/>
                </a:lnTo>
                <a:lnTo>
                  <a:pt x="7334" y="3075"/>
                </a:lnTo>
                <a:lnTo>
                  <a:pt x="7342" y="3059"/>
                </a:lnTo>
                <a:lnTo>
                  <a:pt x="7348" y="3044"/>
                </a:lnTo>
                <a:lnTo>
                  <a:pt x="7354" y="3029"/>
                </a:lnTo>
                <a:lnTo>
                  <a:pt x="7359" y="3013"/>
                </a:lnTo>
                <a:lnTo>
                  <a:pt x="7364" y="2997"/>
                </a:lnTo>
                <a:lnTo>
                  <a:pt x="7368" y="2981"/>
                </a:lnTo>
                <a:lnTo>
                  <a:pt x="7371" y="2964"/>
                </a:lnTo>
                <a:lnTo>
                  <a:pt x="7373" y="2947"/>
                </a:lnTo>
                <a:lnTo>
                  <a:pt x="7374" y="2931"/>
                </a:lnTo>
                <a:lnTo>
                  <a:pt x="7374" y="2913"/>
                </a:lnTo>
                <a:lnTo>
                  <a:pt x="7374" y="2897"/>
                </a:lnTo>
                <a:lnTo>
                  <a:pt x="7373" y="2882"/>
                </a:lnTo>
                <a:lnTo>
                  <a:pt x="7372" y="2866"/>
                </a:lnTo>
                <a:lnTo>
                  <a:pt x="7370" y="2851"/>
                </a:lnTo>
                <a:lnTo>
                  <a:pt x="7366" y="2837"/>
                </a:lnTo>
                <a:lnTo>
                  <a:pt x="7363" y="2823"/>
                </a:lnTo>
                <a:lnTo>
                  <a:pt x="7359" y="2809"/>
                </a:lnTo>
                <a:lnTo>
                  <a:pt x="7355" y="2796"/>
                </a:lnTo>
                <a:lnTo>
                  <a:pt x="7350" y="2783"/>
                </a:lnTo>
                <a:lnTo>
                  <a:pt x="7344" y="2770"/>
                </a:lnTo>
                <a:lnTo>
                  <a:pt x="7338" y="2758"/>
                </a:lnTo>
                <a:lnTo>
                  <a:pt x="7332" y="2746"/>
                </a:lnTo>
                <a:lnTo>
                  <a:pt x="7324" y="2735"/>
                </a:lnTo>
                <a:lnTo>
                  <a:pt x="7315" y="2723"/>
                </a:lnTo>
                <a:lnTo>
                  <a:pt x="7307" y="2712"/>
                </a:lnTo>
                <a:lnTo>
                  <a:pt x="7298" y="2702"/>
                </a:lnTo>
                <a:lnTo>
                  <a:pt x="7288" y="2692"/>
                </a:lnTo>
                <a:lnTo>
                  <a:pt x="7278" y="2682"/>
                </a:lnTo>
                <a:lnTo>
                  <a:pt x="7267" y="2671"/>
                </a:lnTo>
                <a:lnTo>
                  <a:pt x="7255" y="2662"/>
                </a:lnTo>
                <a:lnTo>
                  <a:pt x="7231" y="2644"/>
                </a:lnTo>
                <a:lnTo>
                  <a:pt x="7203" y="2625"/>
                </a:lnTo>
                <a:lnTo>
                  <a:pt x="7174" y="2609"/>
                </a:lnTo>
                <a:lnTo>
                  <a:pt x="7142" y="2593"/>
                </a:lnTo>
                <a:lnTo>
                  <a:pt x="7107" y="2577"/>
                </a:lnTo>
                <a:lnTo>
                  <a:pt x="7070" y="2562"/>
                </a:lnTo>
                <a:lnTo>
                  <a:pt x="7041" y="2550"/>
                </a:lnTo>
                <a:lnTo>
                  <a:pt x="7013" y="2539"/>
                </a:lnTo>
                <a:lnTo>
                  <a:pt x="6988" y="2526"/>
                </a:lnTo>
                <a:lnTo>
                  <a:pt x="6964" y="2515"/>
                </a:lnTo>
                <a:lnTo>
                  <a:pt x="6942" y="2503"/>
                </a:lnTo>
                <a:lnTo>
                  <a:pt x="6923" y="2491"/>
                </a:lnTo>
                <a:lnTo>
                  <a:pt x="6905" y="2477"/>
                </a:lnTo>
                <a:lnTo>
                  <a:pt x="6890" y="2465"/>
                </a:lnTo>
                <a:lnTo>
                  <a:pt x="6877" y="2451"/>
                </a:lnTo>
                <a:lnTo>
                  <a:pt x="6864" y="2437"/>
                </a:lnTo>
                <a:lnTo>
                  <a:pt x="6855" y="2422"/>
                </a:lnTo>
                <a:lnTo>
                  <a:pt x="6847" y="2406"/>
                </a:lnTo>
                <a:lnTo>
                  <a:pt x="6841" y="2390"/>
                </a:lnTo>
                <a:lnTo>
                  <a:pt x="6837" y="2372"/>
                </a:lnTo>
                <a:lnTo>
                  <a:pt x="6834" y="2353"/>
                </a:lnTo>
                <a:lnTo>
                  <a:pt x="6833" y="2332"/>
                </a:lnTo>
                <a:lnTo>
                  <a:pt x="6834" y="2317"/>
                </a:lnTo>
                <a:lnTo>
                  <a:pt x="6836" y="2302"/>
                </a:lnTo>
                <a:lnTo>
                  <a:pt x="6840" y="2286"/>
                </a:lnTo>
                <a:lnTo>
                  <a:pt x="6845" y="2270"/>
                </a:lnTo>
                <a:lnTo>
                  <a:pt x="6852" y="2255"/>
                </a:lnTo>
                <a:lnTo>
                  <a:pt x="6861" y="2241"/>
                </a:lnTo>
                <a:lnTo>
                  <a:pt x="6871" y="2226"/>
                </a:lnTo>
                <a:lnTo>
                  <a:pt x="6885" y="2213"/>
                </a:lnTo>
                <a:lnTo>
                  <a:pt x="6891" y="2207"/>
                </a:lnTo>
                <a:lnTo>
                  <a:pt x="6899" y="2201"/>
                </a:lnTo>
                <a:lnTo>
                  <a:pt x="6906" y="2195"/>
                </a:lnTo>
                <a:lnTo>
                  <a:pt x="6915" y="2188"/>
                </a:lnTo>
                <a:lnTo>
                  <a:pt x="6925" y="2183"/>
                </a:lnTo>
                <a:lnTo>
                  <a:pt x="6934" y="2179"/>
                </a:lnTo>
                <a:lnTo>
                  <a:pt x="6944" y="2174"/>
                </a:lnTo>
                <a:lnTo>
                  <a:pt x="6954" y="2170"/>
                </a:lnTo>
                <a:lnTo>
                  <a:pt x="6965" y="2166"/>
                </a:lnTo>
                <a:lnTo>
                  <a:pt x="6977" y="2163"/>
                </a:lnTo>
                <a:lnTo>
                  <a:pt x="6989" y="2161"/>
                </a:lnTo>
                <a:lnTo>
                  <a:pt x="7002" y="2158"/>
                </a:lnTo>
                <a:lnTo>
                  <a:pt x="7015" y="2156"/>
                </a:lnTo>
                <a:lnTo>
                  <a:pt x="7029" y="2155"/>
                </a:lnTo>
                <a:lnTo>
                  <a:pt x="7043" y="2154"/>
                </a:lnTo>
                <a:lnTo>
                  <a:pt x="7058" y="2154"/>
                </a:lnTo>
                <a:lnTo>
                  <a:pt x="7078" y="2154"/>
                </a:lnTo>
                <a:lnTo>
                  <a:pt x="7097" y="2155"/>
                </a:lnTo>
                <a:lnTo>
                  <a:pt x="7116" y="2157"/>
                </a:lnTo>
                <a:lnTo>
                  <a:pt x="7134" y="2159"/>
                </a:lnTo>
                <a:lnTo>
                  <a:pt x="7151" y="2162"/>
                </a:lnTo>
                <a:lnTo>
                  <a:pt x="7167" y="2166"/>
                </a:lnTo>
                <a:lnTo>
                  <a:pt x="7183" y="2169"/>
                </a:lnTo>
                <a:lnTo>
                  <a:pt x="7197" y="2173"/>
                </a:lnTo>
                <a:lnTo>
                  <a:pt x="7225" y="2182"/>
                </a:lnTo>
                <a:lnTo>
                  <a:pt x="7248" y="2192"/>
                </a:lnTo>
                <a:lnTo>
                  <a:pt x="7267" y="2202"/>
                </a:lnTo>
                <a:lnTo>
                  <a:pt x="7284" y="2211"/>
                </a:lnTo>
                <a:lnTo>
                  <a:pt x="7326" y="2082"/>
                </a:lnTo>
                <a:lnTo>
                  <a:pt x="7305" y="2072"/>
                </a:lnTo>
                <a:lnTo>
                  <a:pt x="7281" y="2062"/>
                </a:lnTo>
                <a:lnTo>
                  <a:pt x="7252" y="2053"/>
                </a:lnTo>
                <a:lnTo>
                  <a:pt x="7221" y="2044"/>
                </a:lnTo>
                <a:lnTo>
                  <a:pt x="7204" y="2039"/>
                </a:lnTo>
                <a:lnTo>
                  <a:pt x="7186" y="2036"/>
                </a:lnTo>
                <a:lnTo>
                  <a:pt x="7167" y="2033"/>
                </a:lnTo>
                <a:lnTo>
                  <a:pt x="7148" y="2031"/>
                </a:lnTo>
                <a:lnTo>
                  <a:pt x="7128" y="2028"/>
                </a:lnTo>
                <a:lnTo>
                  <a:pt x="7107" y="2027"/>
                </a:lnTo>
                <a:lnTo>
                  <a:pt x="7086" y="2026"/>
                </a:lnTo>
                <a:lnTo>
                  <a:pt x="7063" y="2026"/>
                </a:lnTo>
                <a:lnTo>
                  <a:pt x="7042" y="2026"/>
                </a:lnTo>
                <a:lnTo>
                  <a:pt x="7020" y="2027"/>
                </a:lnTo>
                <a:lnTo>
                  <a:pt x="7000" y="2029"/>
                </a:lnTo>
                <a:lnTo>
                  <a:pt x="6980" y="2032"/>
                </a:lnTo>
                <a:lnTo>
                  <a:pt x="6960" y="2035"/>
                </a:lnTo>
                <a:lnTo>
                  <a:pt x="6942" y="2039"/>
                </a:lnTo>
                <a:lnTo>
                  <a:pt x="6923" y="2045"/>
                </a:lnTo>
                <a:lnTo>
                  <a:pt x="6905" y="2051"/>
                </a:lnTo>
                <a:lnTo>
                  <a:pt x="6888" y="2057"/>
                </a:lnTo>
                <a:lnTo>
                  <a:pt x="6870" y="2064"/>
                </a:lnTo>
                <a:lnTo>
                  <a:pt x="6854" y="2071"/>
                </a:lnTo>
                <a:lnTo>
                  <a:pt x="6839" y="2079"/>
                </a:lnTo>
                <a:lnTo>
                  <a:pt x="6824" y="2088"/>
                </a:lnTo>
                <a:lnTo>
                  <a:pt x="6809" y="2098"/>
                </a:lnTo>
                <a:lnTo>
                  <a:pt x="6796" y="2108"/>
                </a:lnTo>
                <a:lnTo>
                  <a:pt x="6783" y="2118"/>
                </a:lnTo>
                <a:lnTo>
                  <a:pt x="6770" y="2129"/>
                </a:lnTo>
                <a:lnTo>
                  <a:pt x="6759" y="2142"/>
                </a:lnTo>
                <a:lnTo>
                  <a:pt x="6748" y="2154"/>
                </a:lnTo>
                <a:lnTo>
                  <a:pt x="6738" y="2166"/>
                </a:lnTo>
                <a:lnTo>
                  <a:pt x="6729" y="2179"/>
                </a:lnTo>
                <a:lnTo>
                  <a:pt x="6719" y="2193"/>
                </a:lnTo>
                <a:lnTo>
                  <a:pt x="6711" y="2207"/>
                </a:lnTo>
                <a:lnTo>
                  <a:pt x="6704" y="2221"/>
                </a:lnTo>
                <a:lnTo>
                  <a:pt x="6698" y="2236"/>
                </a:lnTo>
                <a:lnTo>
                  <a:pt x="6693" y="2252"/>
                </a:lnTo>
                <a:lnTo>
                  <a:pt x="6688" y="2267"/>
                </a:lnTo>
                <a:lnTo>
                  <a:pt x="6684" y="2283"/>
                </a:lnTo>
                <a:lnTo>
                  <a:pt x="6681" y="2300"/>
                </a:lnTo>
                <a:lnTo>
                  <a:pt x="6679" y="2316"/>
                </a:lnTo>
                <a:lnTo>
                  <a:pt x="6678" y="2333"/>
                </a:lnTo>
                <a:lnTo>
                  <a:pt x="6677" y="2351"/>
                </a:lnTo>
                <a:lnTo>
                  <a:pt x="6677" y="2366"/>
                </a:lnTo>
                <a:lnTo>
                  <a:pt x="6679" y="2381"/>
                </a:lnTo>
                <a:lnTo>
                  <a:pt x="6680" y="2396"/>
                </a:lnTo>
                <a:lnTo>
                  <a:pt x="6683" y="2410"/>
                </a:lnTo>
                <a:lnTo>
                  <a:pt x="6686" y="2424"/>
                </a:lnTo>
                <a:lnTo>
                  <a:pt x="6689" y="2438"/>
                </a:lnTo>
                <a:lnTo>
                  <a:pt x="6694" y="2451"/>
                </a:lnTo>
                <a:lnTo>
                  <a:pt x="6699" y="2464"/>
                </a:lnTo>
                <a:lnTo>
                  <a:pt x="6704" y="2477"/>
                </a:lnTo>
                <a:lnTo>
                  <a:pt x="6710" y="2490"/>
                </a:lnTo>
                <a:lnTo>
                  <a:pt x="6717" y="2501"/>
                </a:lnTo>
                <a:lnTo>
                  <a:pt x="6726" y="2513"/>
                </a:lnTo>
                <a:lnTo>
                  <a:pt x="6734" y="2524"/>
                </a:lnTo>
                <a:lnTo>
                  <a:pt x="6742" y="2536"/>
                </a:lnTo>
                <a:lnTo>
                  <a:pt x="6751" y="2546"/>
                </a:lnTo>
                <a:lnTo>
                  <a:pt x="6761" y="2557"/>
                </a:lnTo>
                <a:lnTo>
                  <a:pt x="6771" y="2567"/>
                </a:lnTo>
                <a:lnTo>
                  <a:pt x="6783" y="2576"/>
                </a:lnTo>
                <a:lnTo>
                  <a:pt x="6795" y="2587"/>
                </a:lnTo>
                <a:lnTo>
                  <a:pt x="6807" y="2596"/>
                </a:lnTo>
                <a:lnTo>
                  <a:pt x="6833" y="2613"/>
                </a:lnTo>
                <a:lnTo>
                  <a:pt x="6861" y="2631"/>
                </a:lnTo>
                <a:lnTo>
                  <a:pt x="6891" y="2646"/>
                </a:lnTo>
                <a:lnTo>
                  <a:pt x="6923" y="2661"/>
                </a:lnTo>
                <a:lnTo>
                  <a:pt x="6957" y="2674"/>
                </a:lnTo>
                <a:lnTo>
                  <a:pt x="6993" y="2688"/>
                </a:lnTo>
                <a:lnTo>
                  <a:pt x="7022" y="2699"/>
                </a:lnTo>
                <a:lnTo>
                  <a:pt x="7049" y="2711"/>
                </a:lnTo>
                <a:lnTo>
                  <a:pt x="7074" y="2722"/>
                </a:lnTo>
                <a:lnTo>
                  <a:pt x="7096" y="2735"/>
                </a:lnTo>
                <a:lnTo>
                  <a:pt x="7116" y="2747"/>
                </a:lnTo>
                <a:lnTo>
                  <a:pt x="7135" y="2760"/>
                </a:lnTo>
                <a:lnTo>
                  <a:pt x="7151" y="2774"/>
                </a:lnTo>
                <a:lnTo>
                  <a:pt x="7165" y="2788"/>
                </a:lnTo>
                <a:lnTo>
                  <a:pt x="7179" y="2802"/>
                </a:lnTo>
                <a:lnTo>
                  <a:pt x="7189" y="2817"/>
                </a:lnTo>
                <a:lnTo>
                  <a:pt x="7198" y="2834"/>
                </a:lnTo>
                <a:lnTo>
                  <a:pt x="7205" y="2850"/>
                </a:lnTo>
                <a:lnTo>
                  <a:pt x="7211" y="2867"/>
                </a:lnTo>
                <a:lnTo>
                  <a:pt x="7214" y="2886"/>
                </a:lnTo>
                <a:lnTo>
                  <a:pt x="7217" y="2905"/>
                </a:lnTo>
                <a:lnTo>
                  <a:pt x="7217" y="2926"/>
                </a:lnTo>
                <a:lnTo>
                  <a:pt x="7217" y="2937"/>
                </a:lnTo>
                <a:lnTo>
                  <a:pt x="7216" y="2948"/>
                </a:lnTo>
                <a:lnTo>
                  <a:pt x="7215" y="2958"/>
                </a:lnTo>
                <a:lnTo>
                  <a:pt x="7213" y="2970"/>
                </a:lnTo>
                <a:lnTo>
                  <a:pt x="7211" y="2980"/>
                </a:lnTo>
                <a:lnTo>
                  <a:pt x="7208" y="2989"/>
                </a:lnTo>
                <a:lnTo>
                  <a:pt x="7205" y="2999"/>
                </a:lnTo>
                <a:lnTo>
                  <a:pt x="7201" y="3008"/>
                </a:lnTo>
                <a:lnTo>
                  <a:pt x="7197" y="3018"/>
                </a:lnTo>
                <a:lnTo>
                  <a:pt x="7192" y="3027"/>
                </a:lnTo>
                <a:lnTo>
                  <a:pt x="7186" y="3035"/>
                </a:lnTo>
                <a:lnTo>
                  <a:pt x="7181" y="3043"/>
                </a:lnTo>
                <a:lnTo>
                  <a:pt x="7174" y="3051"/>
                </a:lnTo>
                <a:lnTo>
                  <a:pt x="7167" y="3058"/>
                </a:lnTo>
                <a:lnTo>
                  <a:pt x="7160" y="3066"/>
                </a:lnTo>
                <a:lnTo>
                  <a:pt x="7152" y="3073"/>
                </a:lnTo>
                <a:lnTo>
                  <a:pt x="7144" y="3079"/>
                </a:lnTo>
                <a:lnTo>
                  <a:pt x="7135" y="3085"/>
                </a:lnTo>
                <a:lnTo>
                  <a:pt x="7126" y="3091"/>
                </a:lnTo>
                <a:lnTo>
                  <a:pt x="7116" y="3096"/>
                </a:lnTo>
                <a:lnTo>
                  <a:pt x="7106" y="3101"/>
                </a:lnTo>
                <a:lnTo>
                  <a:pt x="7096" y="3105"/>
                </a:lnTo>
                <a:lnTo>
                  <a:pt x="7085" y="3109"/>
                </a:lnTo>
                <a:lnTo>
                  <a:pt x="7074" y="3113"/>
                </a:lnTo>
                <a:lnTo>
                  <a:pt x="7049" y="3120"/>
                </a:lnTo>
                <a:lnTo>
                  <a:pt x="7024" y="3125"/>
                </a:lnTo>
                <a:lnTo>
                  <a:pt x="6997" y="3128"/>
                </a:lnTo>
                <a:lnTo>
                  <a:pt x="6967" y="3128"/>
                </a:lnTo>
                <a:lnTo>
                  <a:pt x="6948" y="3128"/>
                </a:lnTo>
                <a:lnTo>
                  <a:pt x="6928" y="3127"/>
                </a:lnTo>
                <a:lnTo>
                  <a:pt x="6908" y="3125"/>
                </a:lnTo>
                <a:lnTo>
                  <a:pt x="6890" y="3123"/>
                </a:lnTo>
                <a:lnTo>
                  <a:pt x="6870" y="3119"/>
                </a:lnTo>
                <a:lnTo>
                  <a:pt x="6852" y="3116"/>
                </a:lnTo>
                <a:lnTo>
                  <a:pt x="6834" y="3111"/>
                </a:lnTo>
                <a:lnTo>
                  <a:pt x="6816" y="3106"/>
                </a:lnTo>
                <a:lnTo>
                  <a:pt x="6799" y="3100"/>
                </a:lnTo>
                <a:lnTo>
                  <a:pt x="6782" y="3095"/>
                </a:lnTo>
                <a:lnTo>
                  <a:pt x="6765" y="3089"/>
                </a:lnTo>
                <a:lnTo>
                  <a:pt x="6750" y="3082"/>
                </a:lnTo>
                <a:lnTo>
                  <a:pt x="6735" y="3075"/>
                </a:lnTo>
                <a:lnTo>
                  <a:pt x="6720" y="3068"/>
                </a:lnTo>
                <a:lnTo>
                  <a:pt x="6706" y="3059"/>
                </a:lnTo>
                <a:lnTo>
                  <a:pt x="6693" y="3052"/>
                </a:lnTo>
                <a:lnTo>
                  <a:pt x="6652" y="3180"/>
                </a:lnTo>
                <a:close/>
                <a:moveTo>
                  <a:pt x="5569" y="3197"/>
                </a:moveTo>
                <a:lnTo>
                  <a:pt x="5594" y="3210"/>
                </a:lnTo>
                <a:lnTo>
                  <a:pt x="5619" y="3222"/>
                </a:lnTo>
                <a:lnTo>
                  <a:pt x="5648" y="3232"/>
                </a:lnTo>
                <a:lnTo>
                  <a:pt x="5677" y="3241"/>
                </a:lnTo>
                <a:lnTo>
                  <a:pt x="5709" y="3248"/>
                </a:lnTo>
                <a:lnTo>
                  <a:pt x="5742" y="3253"/>
                </a:lnTo>
                <a:lnTo>
                  <a:pt x="5759" y="3255"/>
                </a:lnTo>
                <a:lnTo>
                  <a:pt x="5775" y="3257"/>
                </a:lnTo>
                <a:lnTo>
                  <a:pt x="5794" y="3257"/>
                </a:lnTo>
                <a:lnTo>
                  <a:pt x="5811" y="3258"/>
                </a:lnTo>
                <a:lnTo>
                  <a:pt x="5829" y="3257"/>
                </a:lnTo>
                <a:lnTo>
                  <a:pt x="5848" y="3256"/>
                </a:lnTo>
                <a:lnTo>
                  <a:pt x="5865" y="3255"/>
                </a:lnTo>
                <a:lnTo>
                  <a:pt x="5882" y="3253"/>
                </a:lnTo>
                <a:lnTo>
                  <a:pt x="5899" y="3250"/>
                </a:lnTo>
                <a:lnTo>
                  <a:pt x="5915" y="3247"/>
                </a:lnTo>
                <a:lnTo>
                  <a:pt x="5930" y="3243"/>
                </a:lnTo>
                <a:lnTo>
                  <a:pt x="5945" y="3239"/>
                </a:lnTo>
                <a:lnTo>
                  <a:pt x="5960" y="3234"/>
                </a:lnTo>
                <a:lnTo>
                  <a:pt x="5973" y="3229"/>
                </a:lnTo>
                <a:lnTo>
                  <a:pt x="5987" y="3223"/>
                </a:lnTo>
                <a:lnTo>
                  <a:pt x="6000" y="3217"/>
                </a:lnTo>
                <a:lnTo>
                  <a:pt x="6012" y="3209"/>
                </a:lnTo>
                <a:lnTo>
                  <a:pt x="6024" y="3202"/>
                </a:lnTo>
                <a:lnTo>
                  <a:pt x="6036" y="3194"/>
                </a:lnTo>
                <a:lnTo>
                  <a:pt x="6046" y="3186"/>
                </a:lnTo>
                <a:lnTo>
                  <a:pt x="6056" y="3177"/>
                </a:lnTo>
                <a:lnTo>
                  <a:pt x="6065" y="3168"/>
                </a:lnTo>
                <a:lnTo>
                  <a:pt x="6073" y="3157"/>
                </a:lnTo>
                <a:lnTo>
                  <a:pt x="6082" y="3148"/>
                </a:lnTo>
                <a:lnTo>
                  <a:pt x="6090" y="3137"/>
                </a:lnTo>
                <a:lnTo>
                  <a:pt x="6097" y="3127"/>
                </a:lnTo>
                <a:lnTo>
                  <a:pt x="6103" y="3116"/>
                </a:lnTo>
                <a:lnTo>
                  <a:pt x="6108" y="3103"/>
                </a:lnTo>
                <a:lnTo>
                  <a:pt x="6113" y="3092"/>
                </a:lnTo>
                <a:lnTo>
                  <a:pt x="6118" y="3079"/>
                </a:lnTo>
                <a:lnTo>
                  <a:pt x="6121" y="3067"/>
                </a:lnTo>
                <a:lnTo>
                  <a:pt x="6124" y="3053"/>
                </a:lnTo>
                <a:lnTo>
                  <a:pt x="6127" y="3040"/>
                </a:lnTo>
                <a:lnTo>
                  <a:pt x="6128" y="3027"/>
                </a:lnTo>
                <a:lnTo>
                  <a:pt x="6129" y="3012"/>
                </a:lnTo>
                <a:lnTo>
                  <a:pt x="6131" y="2998"/>
                </a:lnTo>
                <a:lnTo>
                  <a:pt x="6129" y="2976"/>
                </a:lnTo>
                <a:lnTo>
                  <a:pt x="6126" y="2953"/>
                </a:lnTo>
                <a:lnTo>
                  <a:pt x="6122" y="2932"/>
                </a:lnTo>
                <a:lnTo>
                  <a:pt x="6115" y="2912"/>
                </a:lnTo>
                <a:lnTo>
                  <a:pt x="6108" y="2893"/>
                </a:lnTo>
                <a:lnTo>
                  <a:pt x="6098" y="2876"/>
                </a:lnTo>
                <a:lnTo>
                  <a:pt x="6086" y="2858"/>
                </a:lnTo>
                <a:lnTo>
                  <a:pt x="6072" y="2843"/>
                </a:lnTo>
                <a:lnTo>
                  <a:pt x="6058" y="2828"/>
                </a:lnTo>
                <a:lnTo>
                  <a:pt x="6041" y="2813"/>
                </a:lnTo>
                <a:lnTo>
                  <a:pt x="6022" y="2800"/>
                </a:lnTo>
                <a:lnTo>
                  <a:pt x="6002" y="2787"/>
                </a:lnTo>
                <a:lnTo>
                  <a:pt x="5980" y="2775"/>
                </a:lnTo>
                <a:lnTo>
                  <a:pt x="5957" y="2763"/>
                </a:lnTo>
                <a:lnTo>
                  <a:pt x="5931" y="2752"/>
                </a:lnTo>
                <a:lnTo>
                  <a:pt x="5905" y="2741"/>
                </a:lnTo>
                <a:lnTo>
                  <a:pt x="5866" y="2726"/>
                </a:lnTo>
                <a:lnTo>
                  <a:pt x="5832" y="2709"/>
                </a:lnTo>
                <a:lnTo>
                  <a:pt x="5818" y="2702"/>
                </a:lnTo>
                <a:lnTo>
                  <a:pt x="5805" y="2694"/>
                </a:lnTo>
                <a:lnTo>
                  <a:pt x="5793" y="2686"/>
                </a:lnTo>
                <a:lnTo>
                  <a:pt x="5782" y="2678"/>
                </a:lnTo>
                <a:lnTo>
                  <a:pt x="5773" y="2669"/>
                </a:lnTo>
                <a:lnTo>
                  <a:pt x="5765" y="2660"/>
                </a:lnTo>
                <a:lnTo>
                  <a:pt x="5758" y="2651"/>
                </a:lnTo>
                <a:lnTo>
                  <a:pt x="5753" y="2641"/>
                </a:lnTo>
                <a:lnTo>
                  <a:pt x="5749" y="2631"/>
                </a:lnTo>
                <a:lnTo>
                  <a:pt x="5746" y="2618"/>
                </a:lnTo>
                <a:lnTo>
                  <a:pt x="5744" y="2607"/>
                </a:lnTo>
                <a:lnTo>
                  <a:pt x="5744" y="2594"/>
                </a:lnTo>
                <a:lnTo>
                  <a:pt x="5744" y="2583"/>
                </a:lnTo>
                <a:lnTo>
                  <a:pt x="5746" y="2570"/>
                </a:lnTo>
                <a:lnTo>
                  <a:pt x="5749" y="2559"/>
                </a:lnTo>
                <a:lnTo>
                  <a:pt x="5753" y="2549"/>
                </a:lnTo>
                <a:lnTo>
                  <a:pt x="5758" y="2539"/>
                </a:lnTo>
                <a:lnTo>
                  <a:pt x="5764" y="2528"/>
                </a:lnTo>
                <a:lnTo>
                  <a:pt x="5771" y="2519"/>
                </a:lnTo>
                <a:lnTo>
                  <a:pt x="5779" y="2511"/>
                </a:lnTo>
                <a:lnTo>
                  <a:pt x="5790" y="2504"/>
                </a:lnTo>
                <a:lnTo>
                  <a:pt x="5800" y="2497"/>
                </a:lnTo>
                <a:lnTo>
                  <a:pt x="5811" y="2491"/>
                </a:lnTo>
                <a:lnTo>
                  <a:pt x="5824" y="2486"/>
                </a:lnTo>
                <a:lnTo>
                  <a:pt x="5838" y="2483"/>
                </a:lnTo>
                <a:lnTo>
                  <a:pt x="5853" y="2479"/>
                </a:lnTo>
                <a:lnTo>
                  <a:pt x="5868" y="2477"/>
                </a:lnTo>
                <a:lnTo>
                  <a:pt x="5886" y="2476"/>
                </a:lnTo>
                <a:lnTo>
                  <a:pt x="5900" y="2477"/>
                </a:lnTo>
                <a:lnTo>
                  <a:pt x="5914" y="2478"/>
                </a:lnTo>
                <a:lnTo>
                  <a:pt x="5928" y="2479"/>
                </a:lnTo>
                <a:lnTo>
                  <a:pt x="5942" y="2482"/>
                </a:lnTo>
                <a:lnTo>
                  <a:pt x="5967" y="2488"/>
                </a:lnTo>
                <a:lnTo>
                  <a:pt x="5991" y="2495"/>
                </a:lnTo>
                <a:lnTo>
                  <a:pt x="6012" y="2502"/>
                </a:lnTo>
                <a:lnTo>
                  <a:pt x="6030" y="2510"/>
                </a:lnTo>
                <a:lnTo>
                  <a:pt x="6047" y="2518"/>
                </a:lnTo>
                <a:lnTo>
                  <a:pt x="6061" y="2526"/>
                </a:lnTo>
                <a:lnTo>
                  <a:pt x="6098" y="2414"/>
                </a:lnTo>
                <a:lnTo>
                  <a:pt x="6079" y="2404"/>
                </a:lnTo>
                <a:lnTo>
                  <a:pt x="6058" y="2394"/>
                </a:lnTo>
                <a:lnTo>
                  <a:pt x="6035" y="2385"/>
                </a:lnTo>
                <a:lnTo>
                  <a:pt x="6009" y="2376"/>
                </a:lnTo>
                <a:lnTo>
                  <a:pt x="5981" y="2370"/>
                </a:lnTo>
                <a:lnTo>
                  <a:pt x="5952" y="2365"/>
                </a:lnTo>
                <a:lnTo>
                  <a:pt x="5921" y="2362"/>
                </a:lnTo>
                <a:lnTo>
                  <a:pt x="5889" y="2361"/>
                </a:lnTo>
                <a:lnTo>
                  <a:pt x="5872" y="2362"/>
                </a:lnTo>
                <a:lnTo>
                  <a:pt x="5855" y="2363"/>
                </a:lnTo>
                <a:lnTo>
                  <a:pt x="5840" y="2364"/>
                </a:lnTo>
                <a:lnTo>
                  <a:pt x="5823" y="2366"/>
                </a:lnTo>
                <a:lnTo>
                  <a:pt x="5808" y="2369"/>
                </a:lnTo>
                <a:lnTo>
                  <a:pt x="5794" y="2372"/>
                </a:lnTo>
                <a:lnTo>
                  <a:pt x="5779" y="2376"/>
                </a:lnTo>
                <a:lnTo>
                  <a:pt x="5765" y="2381"/>
                </a:lnTo>
                <a:lnTo>
                  <a:pt x="5752" y="2387"/>
                </a:lnTo>
                <a:lnTo>
                  <a:pt x="5740" y="2392"/>
                </a:lnTo>
                <a:lnTo>
                  <a:pt x="5726" y="2398"/>
                </a:lnTo>
                <a:lnTo>
                  <a:pt x="5715" y="2405"/>
                </a:lnTo>
                <a:lnTo>
                  <a:pt x="5703" y="2412"/>
                </a:lnTo>
                <a:lnTo>
                  <a:pt x="5693" y="2419"/>
                </a:lnTo>
                <a:lnTo>
                  <a:pt x="5682" y="2427"/>
                </a:lnTo>
                <a:lnTo>
                  <a:pt x="5672" y="2436"/>
                </a:lnTo>
                <a:lnTo>
                  <a:pt x="5663" y="2445"/>
                </a:lnTo>
                <a:lnTo>
                  <a:pt x="5654" y="2453"/>
                </a:lnTo>
                <a:lnTo>
                  <a:pt x="5646" y="2463"/>
                </a:lnTo>
                <a:lnTo>
                  <a:pt x="5639" y="2472"/>
                </a:lnTo>
                <a:lnTo>
                  <a:pt x="5631" y="2484"/>
                </a:lnTo>
                <a:lnTo>
                  <a:pt x="5624" y="2494"/>
                </a:lnTo>
                <a:lnTo>
                  <a:pt x="5618" y="2505"/>
                </a:lnTo>
                <a:lnTo>
                  <a:pt x="5613" y="2515"/>
                </a:lnTo>
                <a:lnTo>
                  <a:pt x="5608" y="2527"/>
                </a:lnTo>
                <a:lnTo>
                  <a:pt x="5604" y="2539"/>
                </a:lnTo>
                <a:lnTo>
                  <a:pt x="5601" y="2551"/>
                </a:lnTo>
                <a:lnTo>
                  <a:pt x="5598" y="2563"/>
                </a:lnTo>
                <a:lnTo>
                  <a:pt x="5596" y="2575"/>
                </a:lnTo>
                <a:lnTo>
                  <a:pt x="5594" y="2588"/>
                </a:lnTo>
                <a:lnTo>
                  <a:pt x="5593" y="2601"/>
                </a:lnTo>
                <a:lnTo>
                  <a:pt x="5593" y="2613"/>
                </a:lnTo>
                <a:lnTo>
                  <a:pt x="5594" y="2633"/>
                </a:lnTo>
                <a:lnTo>
                  <a:pt x="5596" y="2651"/>
                </a:lnTo>
                <a:lnTo>
                  <a:pt x="5600" y="2668"/>
                </a:lnTo>
                <a:lnTo>
                  <a:pt x="5606" y="2686"/>
                </a:lnTo>
                <a:lnTo>
                  <a:pt x="5614" y="2703"/>
                </a:lnTo>
                <a:lnTo>
                  <a:pt x="5623" y="2719"/>
                </a:lnTo>
                <a:lnTo>
                  <a:pt x="5635" y="2736"/>
                </a:lnTo>
                <a:lnTo>
                  <a:pt x="5649" y="2752"/>
                </a:lnTo>
                <a:lnTo>
                  <a:pt x="5663" y="2766"/>
                </a:lnTo>
                <a:lnTo>
                  <a:pt x="5680" y="2782"/>
                </a:lnTo>
                <a:lnTo>
                  <a:pt x="5699" y="2795"/>
                </a:lnTo>
                <a:lnTo>
                  <a:pt x="5720" y="2809"/>
                </a:lnTo>
                <a:lnTo>
                  <a:pt x="5743" y="2821"/>
                </a:lnTo>
                <a:lnTo>
                  <a:pt x="5767" y="2834"/>
                </a:lnTo>
                <a:lnTo>
                  <a:pt x="5793" y="2846"/>
                </a:lnTo>
                <a:lnTo>
                  <a:pt x="5821" y="2856"/>
                </a:lnTo>
                <a:lnTo>
                  <a:pt x="5842" y="2864"/>
                </a:lnTo>
                <a:lnTo>
                  <a:pt x="5861" y="2873"/>
                </a:lnTo>
                <a:lnTo>
                  <a:pt x="5878" y="2881"/>
                </a:lnTo>
                <a:lnTo>
                  <a:pt x="5894" y="2889"/>
                </a:lnTo>
                <a:lnTo>
                  <a:pt x="5908" y="2897"/>
                </a:lnTo>
                <a:lnTo>
                  <a:pt x="5921" y="2905"/>
                </a:lnTo>
                <a:lnTo>
                  <a:pt x="5933" y="2913"/>
                </a:lnTo>
                <a:lnTo>
                  <a:pt x="5943" y="2923"/>
                </a:lnTo>
                <a:lnTo>
                  <a:pt x="5952" y="2932"/>
                </a:lnTo>
                <a:lnTo>
                  <a:pt x="5959" y="2942"/>
                </a:lnTo>
                <a:lnTo>
                  <a:pt x="5965" y="2952"/>
                </a:lnTo>
                <a:lnTo>
                  <a:pt x="5970" y="2963"/>
                </a:lnTo>
                <a:lnTo>
                  <a:pt x="5974" y="2975"/>
                </a:lnTo>
                <a:lnTo>
                  <a:pt x="5977" y="2987"/>
                </a:lnTo>
                <a:lnTo>
                  <a:pt x="5978" y="2999"/>
                </a:lnTo>
                <a:lnTo>
                  <a:pt x="5979" y="3012"/>
                </a:lnTo>
                <a:lnTo>
                  <a:pt x="5978" y="3027"/>
                </a:lnTo>
                <a:lnTo>
                  <a:pt x="5976" y="3039"/>
                </a:lnTo>
                <a:lnTo>
                  <a:pt x="5973" y="3051"/>
                </a:lnTo>
                <a:lnTo>
                  <a:pt x="5969" y="3063"/>
                </a:lnTo>
                <a:lnTo>
                  <a:pt x="5963" y="3075"/>
                </a:lnTo>
                <a:lnTo>
                  <a:pt x="5957" y="3085"/>
                </a:lnTo>
                <a:lnTo>
                  <a:pt x="5949" y="3095"/>
                </a:lnTo>
                <a:lnTo>
                  <a:pt x="5939" y="3104"/>
                </a:lnTo>
                <a:lnTo>
                  <a:pt x="5927" y="3112"/>
                </a:lnTo>
                <a:lnTo>
                  <a:pt x="5916" y="3120"/>
                </a:lnTo>
                <a:lnTo>
                  <a:pt x="5902" y="3126"/>
                </a:lnTo>
                <a:lnTo>
                  <a:pt x="5888" y="3131"/>
                </a:lnTo>
                <a:lnTo>
                  <a:pt x="5871" y="3135"/>
                </a:lnTo>
                <a:lnTo>
                  <a:pt x="5854" y="3138"/>
                </a:lnTo>
                <a:lnTo>
                  <a:pt x="5835" y="3140"/>
                </a:lnTo>
                <a:lnTo>
                  <a:pt x="5814" y="3141"/>
                </a:lnTo>
                <a:lnTo>
                  <a:pt x="5800" y="3140"/>
                </a:lnTo>
                <a:lnTo>
                  <a:pt x="5785" y="3139"/>
                </a:lnTo>
                <a:lnTo>
                  <a:pt x="5770" y="3138"/>
                </a:lnTo>
                <a:lnTo>
                  <a:pt x="5756" y="3135"/>
                </a:lnTo>
                <a:lnTo>
                  <a:pt x="5727" y="3129"/>
                </a:lnTo>
                <a:lnTo>
                  <a:pt x="5699" y="3121"/>
                </a:lnTo>
                <a:lnTo>
                  <a:pt x="5673" y="3111"/>
                </a:lnTo>
                <a:lnTo>
                  <a:pt x="5649" y="3101"/>
                </a:lnTo>
                <a:lnTo>
                  <a:pt x="5626" y="3091"/>
                </a:lnTo>
                <a:lnTo>
                  <a:pt x="5607" y="3080"/>
                </a:lnTo>
                <a:lnTo>
                  <a:pt x="5569" y="3197"/>
                </a:lnTo>
                <a:close/>
                <a:moveTo>
                  <a:pt x="4867" y="3197"/>
                </a:moveTo>
                <a:lnTo>
                  <a:pt x="4890" y="3210"/>
                </a:lnTo>
                <a:lnTo>
                  <a:pt x="4917" y="3222"/>
                </a:lnTo>
                <a:lnTo>
                  <a:pt x="4945" y="3232"/>
                </a:lnTo>
                <a:lnTo>
                  <a:pt x="4975" y="3241"/>
                </a:lnTo>
                <a:lnTo>
                  <a:pt x="5007" y="3248"/>
                </a:lnTo>
                <a:lnTo>
                  <a:pt x="5039" y="3253"/>
                </a:lnTo>
                <a:lnTo>
                  <a:pt x="5056" y="3255"/>
                </a:lnTo>
                <a:lnTo>
                  <a:pt x="5073" y="3257"/>
                </a:lnTo>
                <a:lnTo>
                  <a:pt x="5090" y="3257"/>
                </a:lnTo>
                <a:lnTo>
                  <a:pt x="5108" y="3258"/>
                </a:lnTo>
                <a:lnTo>
                  <a:pt x="5126" y="3257"/>
                </a:lnTo>
                <a:lnTo>
                  <a:pt x="5145" y="3256"/>
                </a:lnTo>
                <a:lnTo>
                  <a:pt x="5162" y="3255"/>
                </a:lnTo>
                <a:lnTo>
                  <a:pt x="5179" y="3253"/>
                </a:lnTo>
                <a:lnTo>
                  <a:pt x="5196" y="3250"/>
                </a:lnTo>
                <a:lnTo>
                  <a:pt x="5212" y="3247"/>
                </a:lnTo>
                <a:lnTo>
                  <a:pt x="5227" y="3243"/>
                </a:lnTo>
                <a:lnTo>
                  <a:pt x="5243" y="3239"/>
                </a:lnTo>
                <a:lnTo>
                  <a:pt x="5257" y="3234"/>
                </a:lnTo>
                <a:lnTo>
                  <a:pt x="5271" y="3229"/>
                </a:lnTo>
                <a:lnTo>
                  <a:pt x="5284" y="3223"/>
                </a:lnTo>
                <a:lnTo>
                  <a:pt x="5298" y="3217"/>
                </a:lnTo>
                <a:lnTo>
                  <a:pt x="5310" y="3209"/>
                </a:lnTo>
                <a:lnTo>
                  <a:pt x="5321" y="3202"/>
                </a:lnTo>
                <a:lnTo>
                  <a:pt x="5332" y="3194"/>
                </a:lnTo>
                <a:lnTo>
                  <a:pt x="5343" y="3186"/>
                </a:lnTo>
                <a:lnTo>
                  <a:pt x="5353" y="3177"/>
                </a:lnTo>
                <a:lnTo>
                  <a:pt x="5362" y="3168"/>
                </a:lnTo>
                <a:lnTo>
                  <a:pt x="5371" y="3157"/>
                </a:lnTo>
                <a:lnTo>
                  <a:pt x="5379" y="3148"/>
                </a:lnTo>
                <a:lnTo>
                  <a:pt x="5386" y="3137"/>
                </a:lnTo>
                <a:lnTo>
                  <a:pt x="5394" y="3127"/>
                </a:lnTo>
                <a:lnTo>
                  <a:pt x="5400" y="3116"/>
                </a:lnTo>
                <a:lnTo>
                  <a:pt x="5406" y="3103"/>
                </a:lnTo>
                <a:lnTo>
                  <a:pt x="5411" y="3092"/>
                </a:lnTo>
                <a:lnTo>
                  <a:pt x="5415" y="3079"/>
                </a:lnTo>
                <a:lnTo>
                  <a:pt x="5419" y="3067"/>
                </a:lnTo>
                <a:lnTo>
                  <a:pt x="5422" y="3053"/>
                </a:lnTo>
                <a:lnTo>
                  <a:pt x="5424" y="3040"/>
                </a:lnTo>
                <a:lnTo>
                  <a:pt x="5426" y="3027"/>
                </a:lnTo>
                <a:lnTo>
                  <a:pt x="5427" y="3012"/>
                </a:lnTo>
                <a:lnTo>
                  <a:pt x="5427" y="2998"/>
                </a:lnTo>
                <a:lnTo>
                  <a:pt x="5426" y="2976"/>
                </a:lnTo>
                <a:lnTo>
                  <a:pt x="5424" y="2953"/>
                </a:lnTo>
                <a:lnTo>
                  <a:pt x="5419" y="2932"/>
                </a:lnTo>
                <a:lnTo>
                  <a:pt x="5413" y="2912"/>
                </a:lnTo>
                <a:lnTo>
                  <a:pt x="5405" y="2893"/>
                </a:lnTo>
                <a:lnTo>
                  <a:pt x="5395" y="2876"/>
                </a:lnTo>
                <a:lnTo>
                  <a:pt x="5383" y="2858"/>
                </a:lnTo>
                <a:lnTo>
                  <a:pt x="5370" y="2843"/>
                </a:lnTo>
                <a:lnTo>
                  <a:pt x="5355" y="2828"/>
                </a:lnTo>
                <a:lnTo>
                  <a:pt x="5338" y="2813"/>
                </a:lnTo>
                <a:lnTo>
                  <a:pt x="5320" y="2800"/>
                </a:lnTo>
                <a:lnTo>
                  <a:pt x="5300" y="2787"/>
                </a:lnTo>
                <a:lnTo>
                  <a:pt x="5277" y="2775"/>
                </a:lnTo>
                <a:lnTo>
                  <a:pt x="5254" y="2763"/>
                </a:lnTo>
                <a:lnTo>
                  <a:pt x="5229" y="2752"/>
                </a:lnTo>
                <a:lnTo>
                  <a:pt x="5202" y="2741"/>
                </a:lnTo>
                <a:lnTo>
                  <a:pt x="5163" y="2726"/>
                </a:lnTo>
                <a:lnTo>
                  <a:pt x="5129" y="2709"/>
                </a:lnTo>
                <a:lnTo>
                  <a:pt x="5115" y="2702"/>
                </a:lnTo>
                <a:lnTo>
                  <a:pt x="5102" y="2694"/>
                </a:lnTo>
                <a:lnTo>
                  <a:pt x="5090" y="2686"/>
                </a:lnTo>
                <a:lnTo>
                  <a:pt x="5079" y="2678"/>
                </a:lnTo>
                <a:lnTo>
                  <a:pt x="5070" y="2669"/>
                </a:lnTo>
                <a:lnTo>
                  <a:pt x="5062" y="2660"/>
                </a:lnTo>
                <a:lnTo>
                  <a:pt x="5056" y="2651"/>
                </a:lnTo>
                <a:lnTo>
                  <a:pt x="5050" y="2641"/>
                </a:lnTo>
                <a:lnTo>
                  <a:pt x="5046" y="2631"/>
                </a:lnTo>
                <a:lnTo>
                  <a:pt x="5043" y="2618"/>
                </a:lnTo>
                <a:lnTo>
                  <a:pt x="5041" y="2607"/>
                </a:lnTo>
                <a:lnTo>
                  <a:pt x="5040" y="2594"/>
                </a:lnTo>
                <a:lnTo>
                  <a:pt x="5041" y="2583"/>
                </a:lnTo>
                <a:lnTo>
                  <a:pt x="5043" y="2570"/>
                </a:lnTo>
                <a:lnTo>
                  <a:pt x="5046" y="2559"/>
                </a:lnTo>
                <a:lnTo>
                  <a:pt x="5050" y="2549"/>
                </a:lnTo>
                <a:lnTo>
                  <a:pt x="5055" y="2539"/>
                </a:lnTo>
                <a:lnTo>
                  <a:pt x="5061" y="2528"/>
                </a:lnTo>
                <a:lnTo>
                  <a:pt x="5069" y="2519"/>
                </a:lnTo>
                <a:lnTo>
                  <a:pt x="5077" y="2511"/>
                </a:lnTo>
                <a:lnTo>
                  <a:pt x="5086" y="2504"/>
                </a:lnTo>
                <a:lnTo>
                  <a:pt x="5098" y="2497"/>
                </a:lnTo>
                <a:lnTo>
                  <a:pt x="5109" y="2491"/>
                </a:lnTo>
                <a:lnTo>
                  <a:pt x="5121" y="2486"/>
                </a:lnTo>
                <a:lnTo>
                  <a:pt x="5135" y="2483"/>
                </a:lnTo>
                <a:lnTo>
                  <a:pt x="5150" y="2479"/>
                </a:lnTo>
                <a:lnTo>
                  <a:pt x="5166" y="2477"/>
                </a:lnTo>
                <a:lnTo>
                  <a:pt x="5182" y="2476"/>
                </a:lnTo>
                <a:lnTo>
                  <a:pt x="5198" y="2477"/>
                </a:lnTo>
                <a:lnTo>
                  <a:pt x="5212" y="2478"/>
                </a:lnTo>
                <a:lnTo>
                  <a:pt x="5225" y="2479"/>
                </a:lnTo>
                <a:lnTo>
                  <a:pt x="5239" y="2482"/>
                </a:lnTo>
                <a:lnTo>
                  <a:pt x="5264" y="2488"/>
                </a:lnTo>
                <a:lnTo>
                  <a:pt x="5287" y="2495"/>
                </a:lnTo>
                <a:lnTo>
                  <a:pt x="5309" y="2502"/>
                </a:lnTo>
                <a:lnTo>
                  <a:pt x="5328" y="2510"/>
                </a:lnTo>
                <a:lnTo>
                  <a:pt x="5345" y="2518"/>
                </a:lnTo>
                <a:lnTo>
                  <a:pt x="5358" y="2526"/>
                </a:lnTo>
                <a:lnTo>
                  <a:pt x="5396" y="2414"/>
                </a:lnTo>
                <a:lnTo>
                  <a:pt x="5377" y="2404"/>
                </a:lnTo>
                <a:lnTo>
                  <a:pt x="5356" y="2394"/>
                </a:lnTo>
                <a:lnTo>
                  <a:pt x="5332" y="2385"/>
                </a:lnTo>
                <a:lnTo>
                  <a:pt x="5306" y="2376"/>
                </a:lnTo>
                <a:lnTo>
                  <a:pt x="5278" y="2370"/>
                </a:lnTo>
                <a:lnTo>
                  <a:pt x="5249" y="2365"/>
                </a:lnTo>
                <a:lnTo>
                  <a:pt x="5218" y="2362"/>
                </a:lnTo>
                <a:lnTo>
                  <a:pt x="5186" y="2361"/>
                </a:lnTo>
                <a:lnTo>
                  <a:pt x="5169" y="2362"/>
                </a:lnTo>
                <a:lnTo>
                  <a:pt x="5153" y="2363"/>
                </a:lnTo>
                <a:lnTo>
                  <a:pt x="5136" y="2364"/>
                </a:lnTo>
                <a:lnTo>
                  <a:pt x="5121" y="2366"/>
                </a:lnTo>
                <a:lnTo>
                  <a:pt x="5106" y="2369"/>
                </a:lnTo>
                <a:lnTo>
                  <a:pt x="5090" y="2372"/>
                </a:lnTo>
                <a:lnTo>
                  <a:pt x="5076" y="2376"/>
                </a:lnTo>
                <a:lnTo>
                  <a:pt x="5063" y="2381"/>
                </a:lnTo>
                <a:lnTo>
                  <a:pt x="5050" y="2387"/>
                </a:lnTo>
                <a:lnTo>
                  <a:pt x="5036" y="2392"/>
                </a:lnTo>
                <a:lnTo>
                  <a:pt x="5024" y="2398"/>
                </a:lnTo>
                <a:lnTo>
                  <a:pt x="5012" y="2405"/>
                </a:lnTo>
                <a:lnTo>
                  <a:pt x="5001" y="2412"/>
                </a:lnTo>
                <a:lnTo>
                  <a:pt x="4989" y="2419"/>
                </a:lnTo>
                <a:lnTo>
                  <a:pt x="4979" y="2427"/>
                </a:lnTo>
                <a:lnTo>
                  <a:pt x="4969" y="2436"/>
                </a:lnTo>
                <a:lnTo>
                  <a:pt x="4960" y="2445"/>
                </a:lnTo>
                <a:lnTo>
                  <a:pt x="4952" y="2453"/>
                </a:lnTo>
                <a:lnTo>
                  <a:pt x="4944" y="2463"/>
                </a:lnTo>
                <a:lnTo>
                  <a:pt x="4935" y="2472"/>
                </a:lnTo>
                <a:lnTo>
                  <a:pt x="4928" y="2484"/>
                </a:lnTo>
                <a:lnTo>
                  <a:pt x="4922" y="2494"/>
                </a:lnTo>
                <a:lnTo>
                  <a:pt x="4916" y="2505"/>
                </a:lnTo>
                <a:lnTo>
                  <a:pt x="4911" y="2515"/>
                </a:lnTo>
                <a:lnTo>
                  <a:pt x="4906" y="2527"/>
                </a:lnTo>
                <a:lnTo>
                  <a:pt x="4902" y="2539"/>
                </a:lnTo>
                <a:lnTo>
                  <a:pt x="4898" y="2551"/>
                </a:lnTo>
                <a:lnTo>
                  <a:pt x="4895" y="2563"/>
                </a:lnTo>
                <a:lnTo>
                  <a:pt x="4892" y="2575"/>
                </a:lnTo>
                <a:lnTo>
                  <a:pt x="4891" y="2588"/>
                </a:lnTo>
                <a:lnTo>
                  <a:pt x="4890" y="2601"/>
                </a:lnTo>
                <a:lnTo>
                  <a:pt x="4889" y="2613"/>
                </a:lnTo>
                <a:lnTo>
                  <a:pt x="4890" y="2633"/>
                </a:lnTo>
                <a:lnTo>
                  <a:pt x="4894" y="2651"/>
                </a:lnTo>
                <a:lnTo>
                  <a:pt x="4898" y="2668"/>
                </a:lnTo>
                <a:lnTo>
                  <a:pt x="4904" y="2686"/>
                </a:lnTo>
                <a:lnTo>
                  <a:pt x="4912" y="2703"/>
                </a:lnTo>
                <a:lnTo>
                  <a:pt x="4921" y="2719"/>
                </a:lnTo>
                <a:lnTo>
                  <a:pt x="4932" y="2736"/>
                </a:lnTo>
                <a:lnTo>
                  <a:pt x="4946" y="2752"/>
                </a:lnTo>
                <a:lnTo>
                  <a:pt x="4961" y="2766"/>
                </a:lnTo>
                <a:lnTo>
                  <a:pt x="4977" y="2782"/>
                </a:lnTo>
                <a:lnTo>
                  <a:pt x="4997" y="2795"/>
                </a:lnTo>
                <a:lnTo>
                  <a:pt x="5017" y="2809"/>
                </a:lnTo>
                <a:lnTo>
                  <a:pt x="5039" y="2821"/>
                </a:lnTo>
                <a:lnTo>
                  <a:pt x="5064" y="2834"/>
                </a:lnTo>
                <a:lnTo>
                  <a:pt x="5090" y="2846"/>
                </a:lnTo>
                <a:lnTo>
                  <a:pt x="5119" y="2856"/>
                </a:lnTo>
                <a:lnTo>
                  <a:pt x="5139" y="2864"/>
                </a:lnTo>
                <a:lnTo>
                  <a:pt x="5158" y="2873"/>
                </a:lnTo>
                <a:lnTo>
                  <a:pt x="5175" y="2881"/>
                </a:lnTo>
                <a:lnTo>
                  <a:pt x="5192" y="2889"/>
                </a:lnTo>
                <a:lnTo>
                  <a:pt x="5206" y="2897"/>
                </a:lnTo>
                <a:lnTo>
                  <a:pt x="5218" y="2905"/>
                </a:lnTo>
                <a:lnTo>
                  <a:pt x="5230" y="2913"/>
                </a:lnTo>
                <a:lnTo>
                  <a:pt x="5241" y="2923"/>
                </a:lnTo>
                <a:lnTo>
                  <a:pt x="5249" y="2932"/>
                </a:lnTo>
                <a:lnTo>
                  <a:pt x="5257" y="2942"/>
                </a:lnTo>
                <a:lnTo>
                  <a:pt x="5263" y="2952"/>
                </a:lnTo>
                <a:lnTo>
                  <a:pt x="5268" y="2963"/>
                </a:lnTo>
                <a:lnTo>
                  <a:pt x="5272" y="2975"/>
                </a:lnTo>
                <a:lnTo>
                  <a:pt x="5274" y="2987"/>
                </a:lnTo>
                <a:lnTo>
                  <a:pt x="5276" y="2999"/>
                </a:lnTo>
                <a:lnTo>
                  <a:pt x="5276" y="3012"/>
                </a:lnTo>
                <a:lnTo>
                  <a:pt x="5276" y="3027"/>
                </a:lnTo>
                <a:lnTo>
                  <a:pt x="5274" y="3039"/>
                </a:lnTo>
                <a:lnTo>
                  <a:pt x="5271" y="3051"/>
                </a:lnTo>
                <a:lnTo>
                  <a:pt x="5267" y="3063"/>
                </a:lnTo>
                <a:lnTo>
                  <a:pt x="5261" y="3075"/>
                </a:lnTo>
                <a:lnTo>
                  <a:pt x="5254" y="3085"/>
                </a:lnTo>
                <a:lnTo>
                  <a:pt x="5246" y="3095"/>
                </a:lnTo>
                <a:lnTo>
                  <a:pt x="5236" y="3104"/>
                </a:lnTo>
                <a:lnTo>
                  <a:pt x="5225" y="3112"/>
                </a:lnTo>
                <a:lnTo>
                  <a:pt x="5213" y="3120"/>
                </a:lnTo>
                <a:lnTo>
                  <a:pt x="5200" y="3126"/>
                </a:lnTo>
                <a:lnTo>
                  <a:pt x="5184" y="3131"/>
                </a:lnTo>
                <a:lnTo>
                  <a:pt x="5168" y="3135"/>
                </a:lnTo>
                <a:lnTo>
                  <a:pt x="5151" y="3138"/>
                </a:lnTo>
                <a:lnTo>
                  <a:pt x="5132" y="3140"/>
                </a:lnTo>
                <a:lnTo>
                  <a:pt x="5112" y="3141"/>
                </a:lnTo>
                <a:lnTo>
                  <a:pt x="5097" y="3140"/>
                </a:lnTo>
                <a:lnTo>
                  <a:pt x="5082" y="3139"/>
                </a:lnTo>
                <a:lnTo>
                  <a:pt x="5068" y="3138"/>
                </a:lnTo>
                <a:lnTo>
                  <a:pt x="5053" y="3135"/>
                </a:lnTo>
                <a:lnTo>
                  <a:pt x="5024" y="3129"/>
                </a:lnTo>
                <a:lnTo>
                  <a:pt x="4997" y="3121"/>
                </a:lnTo>
                <a:lnTo>
                  <a:pt x="4970" y="3111"/>
                </a:lnTo>
                <a:lnTo>
                  <a:pt x="4946" y="3101"/>
                </a:lnTo>
                <a:lnTo>
                  <a:pt x="4923" y="3091"/>
                </a:lnTo>
                <a:lnTo>
                  <a:pt x="4904" y="3080"/>
                </a:lnTo>
                <a:lnTo>
                  <a:pt x="4867" y="3197"/>
                </a:lnTo>
                <a:close/>
                <a:moveTo>
                  <a:pt x="4726" y="2839"/>
                </a:moveTo>
                <a:lnTo>
                  <a:pt x="4729" y="2825"/>
                </a:lnTo>
                <a:lnTo>
                  <a:pt x="4730" y="2808"/>
                </a:lnTo>
                <a:lnTo>
                  <a:pt x="4731" y="2789"/>
                </a:lnTo>
                <a:lnTo>
                  <a:pt x="4732" y="2766"/>
                </a:lnTo>
                <a:lnTo>
                  <a:pt x="4731" y="2736"/>
                </a:lnTo>
                <a:lnTo>
                  <a:pt x="4728" y="2703"/>
                </a:lnTo>
                <a:lnTo>
                  <a:pt x="4726" y="2687"/>
                </a:lnTo>
                <a:lnTo>
                  <a:pt x="4723" y="2670"/>
                </a:lnTo>
                <a:lnTo>
                  <a:pt x="4720" y="2653"/>
                </a:lnTo>
                <a:lnTo>
                  <a:pt x="4716" y="2637"/>
                </a:lnTo>
                <a:lnTo>
                  <a:pt x="4712" y="2619"/>
                </a:lnTo>
                <a:lnTo>
                  <a:pt x="4707" y="2602"/>
                </a:lnTo>
                <a:lnTo>
                  <a:pt x="4701" y="2586"/>
                </a:lnTo>
                <a:lnTo>
                  <a:pt x="4694" y="2568"/>
                </a:lnTo>
                <a:lnTo>
                  <a:pt x="4687" y="2552"/>
                </a:lnTo>
                <a:lnTo>
                  <a:pt x="4679" y="2536"/>
                </a:lnTo>
                <a:lnTo>
                  <a:pt x="4670" y="2520"/>
                </a:lnTo>
                <a:lnTo>
                  <a:pt x="4661" y="2505"/>
                </a:lnTo>
                <a:lnTo>
                  <a:pt x="4651" y="2490"/>
                </a:lnTo>
                <a:lnTo>
                  <a:pt x="4639" y="2475"/>
                </a:lnTo>
                <a:lnTo>
                  <a:pt x="4627" y="2461"/>
                </a:lnTo>
                <a:lnTo>
                  <a:pt x="4614" y="2448"/>
                </a:lnTo>
                <a:lnTo>
                  <a:pt x="4600" y="2436"/>
                </a:lnTo>
                <a:lnTo>
                  <a:pt x="4585" y="2423"/>
                </a:lnTo>
                <a:lnTo>
                  <a:pt x="4569" y="2412"/>
                </a:lnTo>
                <a:lnTo>
                  <a:pt x="4553" y="2403"/>
                </a:lnTo>
                <a:lnTo>
                  <a:pt x="4534" y="2394"/>
                </a:lnTo>
                <a:lnTo>
                  <a:pt x="4516" y="2386"/>
                </a:lnTo>
                <a:lnTo>
                  <a:pt x="4495" y="2378"/>
                </a:lnTo>
                <a:lnTo>
                  <a:pt x="4474" y="2372"/>
                </a:lnTo>
                <a:lnTo>
                  <a:pt x="4453" y="2367"/>
                </a:lnTo>
                <a:lnTo>
                  <a:pt x="4429" y="2364"/>
                </a:lnTo>
                <a:lnTo>
                  <a:pt x="4405" y="2362"/>
                </a:lnTo>
                <a:lnTo>
                  <a:pt x="4379" y="2361"/>
                </a:lnTo>
                <a:lnTo>
                  <a:pt x="4356" y="2362"/>
                </a:lnTo>
                <a:lnTo>
                  <a:pt x="4333" y="2364"/>
                </a:lnTo>
                <a:lnTo>
                  <a:pt x="4311" y="2367"/>
                </a:lnTo>
                <a:lnTo>
                  <a:pt x="4289" y="2370"/>
                </a:lnTo>
                <a:lnTo>
                  <a:pt x="4269" y="2375"/>
                </a:lnTo>
                <a:lnTo>
                  <a:pt x="4248" y="2381"/>
                </a:lnTo>
                <a:lnTo>
                  <a:pt x="4229" y="2390"/>
                </a:lnTo>
                <a:lnTo>
                  <a:pt x="4210" y="2398"/>
                </a:lnTo>
                <a:lnTo>
                  <a:pt x="4191" y="2407"/>
                </a:lnTo>
                <a:lnTo>
                  <a:pt x="4174" y="2416"/>
                </a:lnTo>
                <a:lnTo>
                  <a:pt x="4158" y="2427"/>
                </a:lnTo>
                <a:lnTo>
                  <a:pt x="4141" y="2440"/>
                </a:lnTo>
                <a:lnTo>
                  <a:pt x="4125" y="2453"/>
                </a:lnTo>
                <a:lnTo>
                  <a:pt x="4111" y="2466"/>
                </a:lnTo>
                <a:lnTo>
                  <a:pt x="4096" y="2480"/>
                </a:lnTo>
                <a:lnTo>
                  <a:pt x="4083" y="2496"/>
                </a:lnTo>
                <a:lnTo>
                  <a:pt x="4070" y="2512"/>
                </a:lnTo>
                <a:lnTo>
                  <a:pt x="4058" y="2528"/>
                </a:lnTo>
                <a:lnTo>
                  <a:pt x="4046" y="2546"/>
                </a:lnTo>
                <a:lnTo>
                  <a:pt x="4036" y="2564"/>
                </a:lnTo>
                <a:lnTo>
                  <a:pt x="4027" y="2583"/>
                </a:lnTo>
                <a:lnTo>
                  <a:pt x="4018" y="2602"/>
                </a:lnTo>
                <a:lnTo>
                  <a:pt x="4010" y="2622"/>
                </a:lnTo>
                <a:lnTo>
                  <a:pt x="4002" y="2643"/>
                </a:lnTo>
                <a:lnTo>
                  <a:pt x="3995" y="2664"/>
                </a:lnTo>
                <a:lnTo>
                  <a:pt x="3990" y="2686"/>
                </a:lnTo>
                <a:lnTo>
                  <a:pt x="3985" y="2708"/>
                </a:lnTo>
                <a:lnTo>
                  <a:pt x="3981" y="2731"/>
                </a:lnTo>
                <a:lnTo>
                  <a:pt x="3978" y="2753"/>
                </a:lnTo>
                <a:lnTo>
                  <a:pt x="3976" y="2777"/>
                </a:lnTo>
                <a:lnTo>
                  <a:pt x="3975" y="2801"/>
                </a:lnTo>
                <a:lnTo>
                  <a:pt x="3974" y="2825"/>
                </a:lnTo>
                <a:lnTo>
                  <a:pt x="3975" y="2849"/>
                </a:lnTo>
                <a:lnTo>
                  <a:pt x="3976" y="2872"/>
                </a:lnTo>
                <a:lnTo>
                  <a:pt x="3978" y="2895"/>
                </a:lnTo>
                <a:lnTo>
                  <a:pt x="3982" y="2917"/>
                </a:lnTo>
                <a:lnTo>
                  <a:pt x="3986" y="2939"/>
                </a:lnTo>
                <a:lnTo>
                  <a:pt x="3990" y="2960"/>
                </a:lnTo>
                <a:lnTo>
                  <a:pt x="3996" y="2981"/>
                </a:lnTo>
                <a:lnTo>
                  <a:pt x="4004" y="3001"/>
                </a:lnTo>
                <a:lnTo>
                  <a:pt x="4011" y="3021"/>
                </a:lnTo>
                <a:lnTo>
                  <a:pt x="4019" y="3039"/>
                </a:lnTo>
                <a:lnTo>
                  <a:pt x="4029" y="3057"/>
                </a:lnTo>
                <a:lnTo>
                  <a:pt x="4038" y="3075"/>
                </a:lnTo>
                <a:lnTo>
                  <a:pt x="4049" y="3092"/>
                </a:lnTo>
                <a:lnTo>
                  <a:pt x="4061" y="3107"/>
                </a:lnTo>
                <a:lnTo>
                  <a:pt x="4074" y="3124"/>
                </a:lnTo>
                <a:lnTo>
                  <a:pt x="4087" y="3138"/>
                </a:lnTo>
                <a:lnTo>
                  <a:pt x="4100" y="3152"/>
                </a:lnTo>
                <a:lnTo>
                  <a:pt x="4116" y="3165"/>
                </a:lnTo>
                <a:lnTo>
                  <a:pt x="4131" y="3177"/>
                </a:lnTo>
                <a:lnTo>
                  <a:pt x="4147" y="3189"/>
                </a:lnTo>
                <a:lnTo>
                  <a:pt x="4165" y="3199"/>
                </a:lnTo>
                <a:lnTo>
                  <a:pt x="4182" y="3209"/>
                </a:lnTo>
                <a:lnTo>
                  <a:pt x="4201" y="3219"/>
                </a:lnTo>
                <a:lnTo>
                  <a:pt x="4220" y="3227"/>
                </a:lnTo>
                <a:lnTo>
                  <a:pt x="4239" y="3234"/>
                </a:lnTo>
                <a:lnTo>
                  <a:pt x="4260" y="3240"/>
                </a:lnTo>
                <a:lnTo>
                  <a:pt x="4281" y="3245"/>
                </a:lnTo>
                <a:lnTo>
                  <a:pt x="4303" y="3250"/>
                </a:lnTo>
                <a:lnTo>
                  <a:pt x="4325" y="3253"/>
                </a:lnTo>
                <a:lnTo>
                  <a:pt x="4348" y="3256"/>
                </a:lnTo>
                <a:lnTo>
                  <a:pt x="4372" y="3257"/>
                </a:lnTo>
                <a:lnTo>
                  <a:pt x="4396" y="3258"/>
                </a:lnTo>
                <a:lnTo>
                  <a:pt x="4422" y="3257"/>
                </a:lnTo>
                <a:lnTo>
                  <a:pt x="4445" y="3256"/>
                </a:lnTo>
                <a:lnTo>
                  <a:pt x="4469" y="3255"/>
                </a:lnTo>
                <a:lnTo>
                  <a:pt x="4491" y="3253"/>
                </a:lnTo>
                <a:lnTo>
                  <a:pt x="4513" y="3250"/>
                </a:lnTo>
                <a:lnTo>
                  <a:pt x="4533" y="3247"/>
                </a:lnTo>
                <a:lnTo>
                  <a:pt x="4553" y="3243"/>
                </a:lnTo>
                <a:lnTo>
                  <a:pt x="4571" y="3240"/>
                </a:lnTo>
                <a:lnTo>
                  <a:pt x="4605" y="3231"/>
                </a:lnTo>
                <a:lnTo>
                  <a:pt x="4635" y="3222"/>
                </a:lnTo>
                <a:lnTo>
                  <a:pt x="4662" y="3213"/>
                </a:lnTo>
                <a:lnTo>
                  <a:pt x="4684" y="3202"/>
                </a:lnTo>
                <a:lnTo>
                  <a:pt x="4656" y="3091"/>
                </a:lnTo>
                <a:lnTo>
                  <a:pt x="4633" y="3100"/>
                </a:lnTo>
                <a:lnTo>
                  <a:pt x="4610" y="3108"/>
                </a:lnTo>
                <a:lnTo>
                  <a:pt x="4585" y="3116"/>
                </a:lnTo>
                <a:lnTo>
                  <a:pt x="4558" y="3123"/>
                </a:lnTo>
                <a:lnTo>
                  <a:pt x="4527" y="3128"/>
                </a:lnTo>
                <a:lnTo>
                  <a:pt x="4494" y="3132"/>
                </a:lnTo>
                <a:lnTo>
                  <a:pt x="4458" y="3135"/>
                </a:lnTo>
                <a:lnTo>
                  <a:pt x="4418" y="3135"/>
                </a:lnTo>
                <a:lnTo>
                  <a:pt x="4404" y="3135"/>
                </a:lnTo>
                <a:lnTo>
                  <a:pt x="4389" y="3134"/>
                </a:lnTo>
                <a:lnTo>
                  <a:pt x="4375" y="3133"/>
                </a:lnTo>
                <a:lnTo>
                  <a:pt x="4361" y="3131"/>
                </a:lnTo>
                <a:lnTo>
                  <a:pt x="4346" y="3129"/>
                </a:lnTo>
                <a:lnTo>
                  <a:pt x="4333" y="3126"/>
                </a:lnTo>
                <a:lnTo>
                  <a:pt x="4320" y="3123"/>
                </a:lnTo>
                <a:lnTo>
                  <a:pt x="4307" y="3119"/>
                </a:lnTo>
                <a:lnTo>
                  <a:pt x="4294" y="3113"/>
                </a:lnTo>
                <a:lnTo>
                  <a:pt x="4281" y="3108"/>
                </a:lnTo>
                <a:lnTo>
                  <a:pt x="4269" y="3103"/>
                </a:lnTo>
                <a:lnTo>
                  <a:pt x="4258" y="3097"/>
                </a:lnTo>
                <a:lnTo>
                  <a:pt x="4246" y="3090"/>
                </a:lnTo>
                <a:lnTo>
                  <a:pt x="4235" y="3083"/>
                </a:lnTo>
                <a:lnTo>
                  <a:pt x="4224" y="3075"/>
                </a:lnTo>
                <a:lnTo>
                  <a:pt x="4214" y="3066"/>
                </a:lnTo>
                <a:lnTo>
                  <a:pt x="4205" y="3056"/>
                </a:lnTo>
                <a:lnTo>
                  <a:pt x="4195" y="3046"/>
                </a:lnTo>
                <a:lnTo>
                  <a:pt x="4186" y="3036"/>
                </a:lnTo>
                <a:lnTo>
                  <a:pt x="4178" y="3025"/>
                </a:lnTo>
                <a:lnTo>
                  <a:pt x="4170" y="3012"/>
                </a:lnTo>
                <a:lnTo>
                  <a:pt x="4163" y="3000"/>
                </a:lnTo>
                <a:lnTo>
                  <a:pt x="4157" y="2987"/>
                </a:lnTo>
                <a:lnTo>
                  <a:pt x="4150" y="2974"/>
                </a:lnTo>
                <a:lnTo>
                  <a:pt x="4144" y="2959"/>
                </a:lnTo>
                <a:lnTo>
                  <a:pt x="4140" y="2944"/>
                </a:lnTo>
                <a:lnTo>
                  <a:pt x="4136" y="2929"/>
                </a:lnTo>
                <a:lnTo>
                  <a:pt x="4132" y="2911"/>
                </a:lnTo>
                <a:lnTo>
                  <a:pt x="4129" y="2895"/>
                </a:lnTo>
                <a:lnTo>
                  <a:pt x="4127" y="2877"/>
                </a:lnTo>
                <a:lnTo>
                  <a:pt x="4126" y="2858"/>
                </a:lnTo>
                <a:lnTo>
                  <a:pt x="4125" y="2839"/>
                </a:lnTo>
                <a:lnTo>
                  <a:pt x="4726" y="2839"/>
                </a:lnTo>
                <a:close/>
                <a:moveTo>
                  <a:pt x="4127" y="2727"/>
                </a:moveTo>
                <a:lnTo>
                  <a:pt x="4130" y="2706"/>
                </a:lnTo>
                <a:lnTo>
                  <a:pt x="4134" y="2685"/>
                </a:lnTo>
                <a:lnTo>
                  <a:pt x="4140" y="2663"/>
                </a:lnTo>
                <a:lnTo>
                  <a:pt x="4147" y="2642"/>
                </a:lnTo>
                <a:lnTo>
                  <a:pt x="4156" y="2620"/>
                </a:lnTo>
                <a:lnTo>
                  <a:pt x="4166" y="2599"/>
                </a:lnTo>
                <a:lnTo>
                  <a:pt x="4178" y="2578"/>
                </a:lnTo>
                <a:lnTo>
                  <a:pt x="4191" y="2559"/>
                </a:lnTo>
                <a:lnTo>
                  <a:pt x="4198" y="2550"/>
                </a:lnTo>
                <a:lnTo>
                  <a:pt x="4207" y="2542"/>
                </a:lnTo>
                <a:lnTo>
                  <a:pt x="4215" y="2533"/>
                </a:lnTo>
                <a:lnTo>
                  <a:pt x="4224" y="2525"/>
                </a:lnTo>
                <a:lnTo>
                  <a:pt x="4233" y="2517"/>
                </a:lnTo>
                <a:lnTo>
                  <a:pt x="4242" y="2510"/>
                </a:lnTo>
                <a:lnTo>
                  <a:pt x="4253" y="2504"/>
                </a:lnTo>
                <a:lnTo>
                  <a:pt x="4264" y="2498"/>
                </a:lnTo>
                <a:lnTo>
                  <a:pt x="4274" y="2492"/>
                </a:lnTo>
                <a:lnTo>
                  <a:pt x="4286" y="2488"/>
                </a:lnTo>
                <a:lnTo>
                  <a:pt x="4298" y="2484"/>
                </a:lnTo>
                <a:lnTo>
                  <a:pt x="4311" y="2479"/>
                </a:lnTo>
                <a:lnTo>
                  <a:pt x="4324" y="2476"/>
                </a:lnTo>
                <a:lnTo>
                  <a:pt x="4337" y="2474"/>
                </a:lnTo>
                <a:lnTo>
                  <a:pt x="4352" y="2473"/>
                </a:lnTo>
                <a:lnTo>
                  <a:pt x="4367" y="2473"/>
                </a:lnTo>
                <a:lnTo>
                  <a:pt x="4382" y="2473"/>
                </a:lnTo>
                <a:lnTo>
                  <a:pt x="4397" y="2475"/>
                </a:lnTo>
                <a:lnTo>
                  <a:pt x="4412" y="2477"/>
                </a:lnTo>
                <a:lnTo>
                  <a:pt x="4426" y="2480"/>
                </a:lnTo>
                <a:lnTo>
                  <a:pt x="4438" y="2484"/>
                </a:lnTo>
                <a:lnTo>
                  <a:pt x="4451" y="2488"/>
                </a:lnTo>
                <a:lnTo>
                  <a:pt x="4463" y="2493"/>
                </a:lnTo>
                <a:lnTo>
                  <a:pt x="4474" y="2499"/>
                </a:lnTo>
                <a:lnTo>
                  <a:pt x="4484" y="2505"/>
                </a:lnTo>
                <a:lnTo>
                  <a:pt x="4493" y="2512"/>
                </a:lnTo>
                <a:lnTo>
                  <a:pt x="4503" y="2519"/>
                </a:lnTo>
                <a:lnTo>
                  <a:pt x="4511" y="2527"/>
                </a:lnTo>
                <a:lnTo>
                  <a:pt x="4519" y="2536"/>
                </a:lnTo>
                <a:lnTo>
                  <a:pt x="4526" y="2545"/>
                </a:lnTo>
                <a:lnTo>
                  <a:pt x="4533" y="2553"/>
                </a:lnTo>
                <a:lnTo>
                  <a:pt x="4539" y="2563"/>
                </a:lnTo>
                <a:lnTo>
                  <a:pt x="4545" y="2572"/>
                </a:lnTo>
                <a:lnTo>
                  <a:pt x="4551" y="2583"/>
                </a:lnTo>
                <a:lnTo>
                  <a:pt x="4556" y="2593"/>
                </a:lnTo>
                <a:lnTo>
                  <a:pt x="4560" y="2603"/>
                </a:lnTo>
                <a:lnTo>
                  <a:pt x="4567" y="2624"/>
                </a:lnTo>
                <a:lnTo>
                  <a:pt x="4573" y="2646"/>
                </a:lnTo>
                <a:lnTo>
                  <a:pt x="4577" y="2666"/>
                </a:lnTo>
                <a:lnTo>
                  <a:pt x="4579" y="2688"/>
                </a:lnTo>
                <a:lnTo>
                  <a:pt x="4581" y="2708"/>
                </a:lnTo>
                <a:lnTo>
                  <a:pt x="4581" y="2727"/>
                </a:lnTo>
                <a:lnTo>
                  <a:pt x="4127" y="2727"/>
                </a:lnTo>
                <a:close/>
                <a:moveTo>
                  <a:pt x="3051" y="3240"/>
                </a:moveTo>
                <a:lnTo>
                  <a:pt x="3207" y="3240"/>
                </a:lnTo>
                <a:lnTo>
                  <a:pt x="3207" y="2721"/>
                </a:lnTo>
                <a:lnTo>
                  <a:pt x="3208" y="2703"/>
                </a:lnTo>
                <a:lnTo>
                  <a:pt x="3210" y="2684"/>
                </a:lnTo>
                <a:lnTo>
                  <a:pt x="3214" y="2665"/>
                </a:lnTo>
                <a:lnTo>
                  <a:pt x="3219" y="2649"/>
                </a:lnTo>
                <a:lnTo>
                  <a:pt x="3224" y="2633"/>
                </a:lnTo>
                <a:lnTo>
                  <a:pt x="3231" y="2617"/>
                </a:lnTo>
                <a:lnTo>
                  <a:pt x="3239" y="2602"/>
                </a:lnTo>
                <a:lnTo>
                  <a:pt x="3249" y="2588"/>
                </a:lnTo>
                <a:lnTo>
                  <a:pt x="3259" y="2573"/>
                </a:lnTo>
                <a:lnTo>
                  <a:pt x="3271" y="2560"/>
                </a:lnTo>
                <a:lnTo>
                  <a:pt x="3283" y="2548"/>
                </a:lnTo>
                <a:lnTo>
                  <a:pt x="3296" y="2537"/>
                </a:lnTo>
                <a:lnTo>
                  <a:pt x="3309" y="2526"/>
                </a:lnTo>
                <a:lnTo>
                  <a:pt x="3325" y="2517"/>
                </a:lnTo>
                <a:lnTo>
                  <a:pt x="3340" y="2509"/>
                </a:lnTo>
                <a:lnTo>
                  <a:pt x="3356" y="2502"/>
                </a:lnTo>
                <a:lnTo>
                  <a:pt x="3373" y="2497"/>
                </a:lnTo>
                <a:lnTo>
                  <a:pt x="3391" y="2493"/>
                </a:lnTo>
                <a:lnTo>
                  <a:pt x="3410" y="2490"/>
                </a:lnTo>
                <a:lnTo>
                  <a:pt x="3428" y="2490"/>
                </a:lnTo>
                <a:lnTo>
                  <a:pt x="3441" y="2490"/>
                </a:lnTo>
                <a:lnTo>
                  <a:pt x="3454" y="2491"/>
                </a:lnTo>
                <a:lnTo>
                  <a:pt x="3467" y="2492"/>
                </a:lnTo>
                <a:lnTo>
                  <a:pt x="3479" y="2495"/>
                </a:lnTo>
                <a:lnTo>
                  <a:pt x="3490" y="2498"/>
                </a:lnTo>
                <a:lnTo>
                  <a:pt x="3500" y="2501"/>
                </a:lnTo>
                <a:lnTo>
                  <a:pt x="3512" y="2505"/>
                </a:lnTo>
                <a:lnTo>
                  <a:pt x="3521" y="2510"/>
                </a:lnTo>
                <a:lnTo>
                  <a:pt x="3530" y="2515"/>
                </a:lnTo>
                <a:lnTo>
                  <a:pt x="3539" y="2520"/>
                </a:lnTo>
                <a:lnTo>
                  <a:pt x="3547" y="2526"/>
                </a:lnTo>
                <a:lnTo>
                  <a:pt x="3555" y="2534"/>
                </a:lnTo>
                <a:lnTo>
                  <a:pt x="3563" y="2541"/>
                </a:lnTo>
                <a:lnTo>
                  <a:pt x="3570" y="2549"/>
                </a:lnTo>
                <a:lnTo>
                  <a:pt x="3576" y="2557"/>
                </a:lnTo>
                <a:lnTo>
                  <a:pt x="3582" y="2565"/>
                </a:lnTo>
                <a:lnTo>
                  <a:pt x="3588" y="2574"/>
                </a:lnTo>
                <a:lnTo>
                  <a:pt x="3593" y="2584"/>
                </a:lnTo>
                <a:lnTo>
                  <a:pt x="3598" y="2593"/>
                </a:lnTo>
                <a:lnTo>
                  <a:pt x="3602" y="2603"/>
                </a:lnTo>
                <a:lnTo>
                  <a:pt x="3610" y="2624"/>
                </a:lnTo>
                <a:lnTo>
                  <a:pt x="3616" y="2647"/>
                </a:lnTo>
                <a:lnTo>
                  <a:pt x="3621" y="2669"/>
                </a:lnTo>
                <a:lnTo>
                  <a:pt x="3624" y="2694"/>
                </a:lnTo>
                <a:lnTo>
                  <a:pt x="3626" y="2719"/>
                </a:lnTo>
                <a:lnTo>
                  <a:pt x="3627" y="2745"/>
                </a:lnTo>
                <a:lnTo>
                  <a:pt x="3627" y="3240"/>
                </a:lnTo>
                <a:lnTo>
                  <a:pt x="3783" y="3240"/>
                </a:lnTo>
                <a:lnTo>
                  <a:pt x="3783" y="2727"/>
                </a:lnTo>
                <a:lnTo>
                  <a:pt x="3782" y="2700"/>
                </a:lnTo>
                <a:lnTo>
                  <a:pt x="3780" y="2674"/>
                </a:lnTo>
                <a:lnTo>
                  <a:pt x="3778" y="2650"/>
                </a:lnTo>
                <a:lnTo>
                  <a:pt x="3775" y="2626"/>
                </a:lnTo>
                <a:lnTo>
                  <a:pt x="3770" y="2605"/>
                </a:lnTo>
                <a:lnTo>
                  <a:pt x="3765" y="2584"/>
                </a:lnTo>
                <a:lnTo>
                  <a:pt x="3759" y="2564"/>
                </a:lnTo>
                <a:lnTo>
                  <a:pt x="3751" y="2546"/>
                </a:lnTo>
                <a:lnTo>
                  <a:pt x="3744" y="2528"/>
                </a:lnTo>
                <a:lnTo>
                  <a:pt x="3736" y="2512"/>
                </a:lnTo>
                <a:lnTo>
                  <a:pt x="3727" y="2496"/>
                </a:lnTo>
                <a:lnTo>
                  <a:pt x="3718" y="2482"/>
                </a:lnTo>
                <a:lnTo>
                  <a:pt x="3708" y="2468"/>
                </a:lnTo>
                <a:lnTo>
                  <a:pt x="3697" y="2456"/>
                </a:lnTo>
                <a:lnTo>
                  <a:pt x="3687" y="2445"/>
                </a:lnTo>
                <a:lnTo>
                  <a:pt x="3676" y="2434"/>
                </a:lnTo>
                <a:lnTo>
                  <a:pt x="3664" y="2424"/>
                </a:lnTo>
                <a:lnTo>
                  <a:pt x="3652" y="2415"/>
                </a:lnTo>
                <a:lnTo>
                  <a:pt x="3640" y="2407"/>
                </a:lnTo>
                <a:lnTo>
                  <a:pt x="3628" y="2400"/>
                </a:lnTo>
                <a:lnTo>
                  <a:pt x="3615" y="2393"/>
                </a:lnTo>
                <a:lnTo>
                  <a:pt x="3602" y="2387"/>
                </a:lnTo>
                <a:lnTo>
                  <a:pt x="3589" y="2381"/>
                </a:lnTo>
                <a:lnTo>
                  <a:pt x="3577" y="2377"/>
                </a:lnTo>
                <a:lnTo>
                  <a:pt x="3564" y="2373"/>
                </a:lnTo>
                <a:lnTo>
                  <a:pt x="3551" y="2370"/>
                </a:lnTo>
                <a:lnTo>
                  <a:pt x="3539" y="2367"/>
                </a:lnTo>
                <a:lnTo>
                  <a:pt x="3526" y="2365"/>
                </a:lnTo>
                <a:lnTo>
                  <a:pt x="3502" y="2362"/>
                </a:lnTo>
                <a:lnTo>
                  <a:pt x="3479" y="2361"/>
                </a:lnTo>
                <a:lnTo>
                  <a:pt x="3453" y="2362"/>
                </a:lnTo>
                <a:lnTo>
                  <a:pt x="3428" y="2365"/>
                </a:lnTo>
                <a:lnTo>
                  <a:pt x="3403" y="2369"/>
                </a:lnTo>
                <a:lnTo>
                  <a:pt x="3381" y="2375"/>
                </a:lnTo>
                <a:lnTo>
                  <a:pt x="3358" y="2382"/>
                </a:lnTo>
                <a:lnTo>
                  <a:pt x="3338" y="2391"/>
                </a:lnTo>
                <a:lnTo>
                  <a:pt x="3319" y="2401"/>
                </a:lnTo>
                <a:lnTo>
                  <a:pt x="3300" y="2411"/>
                </a:lnTo>
                <a:lnTo>
                  <a:pt x="3283" y="2423"/>
                </a:lnTo>
                <a:lnTo>
                  <a:pt x="3267" y="2436"/>
                </a:lnTo>
                <a:lnTo>
                  <a:pt x="3251" y="2449"/>
                </a:lnTo>
                <a:lnTo>
                  <a:pt x="3238" y="2462"/>
                </a:lnTo>
                <a:lnTo>
                  <a:pt x="3225" y="2476"/>
                </a:lnTo>
                <a:lnTo>
                  <a:pt x="3214" y="2492"/>
                </a:lnTo>
                <a:lnTo>
                  <a:pt x="3204" y="2506"/>
                </a:lnTo>
                <a:lnTo>
                  <a:pt x="3195" y="2521"/>
                </a:lnTo>
                <a:lnTo>
                  <a:pt x="3192" y="2521"/>
                </a:lnTo>
                <a:lnTo>
                  <a:pt x="3183" y="2380"/>
                </a:lnTo>
                <a:lnTo>
                  <a:pt x="3044" y="2380"/>
                </a:lnTo>
                <a:lnTo>
                  <a:pt x="3046" y="2408"/>
                </a:lnTo>
                <a:lnTo>
                  <a:pt x="3048" y="2435"/>
                </a:lnTo>
                <a:lnTo>
                  <a:pt x="3049" y="2462"/>
                </a:lnTo>
                <a:lnTo>
                  <a:pt x="3050" y="2490"/>
                </a:lnTo>
                <a:lnTo>
                  <a:pt x="3050" y="2519"/>
                </a:lnTo>
                <a:lnTo>
                  <a:pt x="3051" y="2549"/>
                </a:lnTo>
                <a:lnTo>
                  <a:pt x="3051" y="2581"/>
                </a:lnTo>
                <a:lnTo>
                  <a:pt x="3051" y="2613"/>
                </a:lnTo>
                <a:lnTo>
                  <a:pt x="3051" y="3240"/>
                </a:lnTo>
                <a:close/>
                <a:moveTo>
                  <a:pt x="2712" y="2237"/>
                </a:moveTo>
                <a:lnTo>
                  <a:pt x="2724" y="2236"/>
                </a:lnTo>
                <a:lnTo>
                  <a:pt x="2734" y="2235"/>
                </a:lnTo>
                <a:lnTo>
                  <a:pt x="2744" y="2232"/>
                </a:lnTo>
                <a:lnTo>
                  <a:pt x="2753" y="2229"/>
                </a:lnTo>
                <a:lnTo>
                  <a:pt x="2762" y="2225"/>
                </a:lnTo>
                <a:lnTo>
                  <a:pt x="2770" y="2220"/>
                </a:lnTo>
                <a:lnTo>
                  <a:pt x="2778" y="2215"/>
                </a:lnTo>
                <a:lnTo>
                  <a:pt x="2784" y="2209"/>
                </a:lnTo>
                <a:lnTo>
                  <a:pt x="2790" y="2202"/>
                </a:lnTo>
                <a:lnTo>
                  <a:pt x="2795" y="2195"/>
                </a:lnTo>
                <a:lnTo>
                  <a:pt x="2800" y="2186"/>
                </a:lnTo>
                <a:lnTo>
                  <a:pt x="2803" y="2178"/>
                </a:lnTo>
                <a:lnTo>
                  <a:pt x="2806" y="2169"/>
                </a:lnTo>
                <a:lnTo>
                  <a:pt x="2808" y="2160"/>
                </a:lnTo>
                <a:lnTo>
                  <a:pt x="2809" y="2151"/>
                </a:lnTo>
                <a:lnTo>
                  <a:pt x="2810" y="2142"/>
                </a:lnTo>
                <a:lnTo>
                  <a:pt x="2809" y="2131"/>
                </a:lnTo>
                <a:lnTo>
                  <a:pt x="2808" y="2121"/>
                </a:lnTo>
                <a:lnTo>
                  <a:pt x="2806" y="2112"/>
                </a:lnTo>
                <a:lnTo>
                  <a:pt x="2803" y="2103"/>
                </a:lnTo>
                <a:lnTo>
                  <a:pt x="2799" y="2095"/>
                </a:lnTo>
                <a:lnTo>
                  <a:pt x="2795" y="2086"/>
                </a:lnTo>
                <a:lnTo>
                  <a:pt x="2790" y="2078"/>
                </a:lnTo>
                <a:lnTo>
                  <a:pt x="2784" y="2072"/>
                </a:lnTo>
                <a:lnTo>
                  <a:pt x="2777" y="2066"/>
                </a:lnTo>
                <a:lnTo>
                  <a:pt x="2770" y="2060"/>
                </a:lnTo>
                <a:lnTo>
                  <a:pt x="2761" y="2055"/>
                </a:lnTo>
                <a:lnTo>
                  <a:pt x="2753" y="2051"/>
                </a:lnTo>
                <a:lnTo>
                  <a:pt x="2744" y="2048"/>
                </a:lnTo>
                <a:lnTo>
                  <a:pt x="2735" y="2046"/>
                </a:lnTo>
                <a:lnTo>
                  <a:pt x="2725" y="2045"/>
                </a:lnTo>
                <a:lnTo>
                  <a:pt x="2714" y="2044"/>
                </a:lnTo>
                <a:lnTo>
                  <a:pt x="2703" y="2045"/>
                </a:lnTo>
                <a:lnTo>
                  <a:pt x="2693" y="2046"/>
                </a:lnTo>
                <a:lnTo>
                  <a:pt x="2684" y="2048"/>
                </a:lnTo>
                <a:lnTo>
                  <a:pt x="2675" y="2051"/>
                </a:lnTo>
                <a:lnTo>
                  <a:pt x="2665" y="2055"/>
                </a:lnTo>
                <a:lnTo>
                  <a:pt x="2657" y="2060"/>
                </a:lnTo>
                <a:lnTo>
                  <a:pt x="2650" y="2066"/>
                </a:lnTo>
                <a:lnTo>
                  <a:pt x="2644" y="2072"/>
                </a:lnTo>
                <a:lnTo>
                  <a:pt x="2638" y="2078"/>
                </a:lnTo>
                <a:lnTo>
                  <a:pt x="2632" y="2086"/>
                </a:lnTo>
                <a:lnTo>
                  <a:pt x="2628" y="2095"/>
                </a:lnTo>
                <a:lnTo>
                  <a:pt x="2624" y="2103"/>
                </a:lnTo>
                <a:lnTo>
                  <a:pt x="2621" y="2112"/>
                </a:lnTo>
                <a:lnTo>
                  <a:pt x="2619" y="2121"/>
                </a:lnTo>
                <a:lnTo>
                  <a:pt x="2618" y="2131"/>
                </a:lnTo>
                <a:lnTo>
                  <a:pt x="2616" y="2142"/>
                </a:lnTo>
                <a:lnTo>
                  <a:pt x="2618" y="2151"/>
                </a:lnTo>
                <a:lnTo>
                  <a:pt x="2619" y="2160"/>
                </a:lnTo>
                <a:lnTo>
                  <a:pt x="2621" y="2169"/>
                </a:lnTo>
                <a:lnTo>
                  <a:pt x="2624" y="2178"/>
                </a:lnTo>
                <a:lnTo>
                  <a:pt x="2627" y="2186"/>
                </a:lnTo>
                <a:lnTo>
                  <a:pt x="2632" y="2195"/>
                </a:lnTo>
                <a:lnTo>
                  <a:pt x="2637" y="2202"/>
                </a:lnTo>
                <a:lnTo>
                  <a:pt x="2643" y="2209"/>
                </a:lnTo>
                <a:lnTo>
                  <a:pt x="2649" y="2215"/>
                </a:lnTo>
                <a:lnTo>
                  <a:pt x="2656" y="2220"/>
                </a:lnTo>
                <a:lnTo>
                  <a:pt x="2663" y="2225"/>
                </a:lnTo>
                <a:lnTo>
                  <a:pt x="2673" y="2229"/>
                </a:lnTo>
                <a:lnTo>
                  <a:pt x="2681" y="2232"/>
                </a:lnTo>
                <a:lnTo>
                  <a:pt x="2690" y="2235"/>
                </a:lnTo>
                <a:lnTo>
                  <a:pt x="2700" y="2236"/>
                </a:lnTo>
                <a:lnTo>
                  <a:pt x="2710" y="2237"/>
                </a:lnTo>
                <a:lnTo>
                  <a:pt x="2712" y="2237"/>
                </a:lnTo>
                <a:close/>
                <a:moveTo>
                  <a:pt x="2792" y="3240"/>
                </a:moveTo>
                <a:lnTo>
                  <a:pt x="2792" y="2380"/>
                </a:lnTo>
                <a:lnTo>
                  <a:pt x="2636" y="2380"/>
                </a:lnTo>
                <a:lnTo>
                  <a:pt x="2636" y="3240"/>
                </a:lnTo>
                <a:lnTo>
                  <a:pt x="2792" y="3240"/>
                </a:lnTo>
                <a:close/>
                <a:moveTo>
                  <a:pt x="1876" y="3197"/>
                </a:moveTo>
                <a:lnTo>
                  <a:pt x="1899" y="3210"/>
                </a:lnTo>
                <a:lnTo>
                  <a:pt x="1925" y="3222"/>
                </a:lnTo>
                <a:lnTo>
                  <a:pt x="1953" y="3232"/>
                </a:lnTo>
                <a:lnTo>
                  <a:pt x="1983" y="3241"/>
                </a:lnTo>
                <a:lnTo>
                  <a:pt x="2014" y="3248"/>
                </a:lnTo>
                <a:lnTo>
                  <a:pt x="2048" y="3253"/>
                </a:lnTo>
                <a:lnTo>
                  <a:pt x="2064" y="3255"/>
                </a:lnTo>
                <a:lnTo>
                  <a:pt x="2082" y="3257"/>
                </a:lnTo>
                <a:lnTo>
                  <a:pt x="2099" y="3257"/>
                </a:lnTo>
                <a:lnTo>
                  <a:pt x="2116" y="3258"/>
                </a:lnTo>
                <a:lnTo>
                  <a:pt x="2135" y="3257"/>
                </a:lnTo>
                <a:lnTo>
                  <a:pt x="2153" y="3256"/>
                </a:lnTo>
                <a:lnTo>
                  <a:pt x="2170" y="3255"/>
                </a:lnTo>
                <a:lnTo>
                  <a:pt x="2188" y="3253"/>
                </a:lnTo>
                <a:lnTo>
                  <a:pt x="2204" y="3250"/>
                </a:lnTo>
                <a:lnTo>
                  <a:pt x="2220" y="3247"/>
                </a:lnTo>
                <a:lnTo>
                  <a:pt x="2236" y="3243"/>
                </a:lnTo>
                <a:lnTo>
                  <a:pt x="2251" y="3239"/>
                </a:lnTo>
                <a:lnTo>
                  <a:pt x="2265" y="3234"/>
                </a:lnTo>
                <a:lnTo>
                  <a:pt x="2280" y="3229"/>
                </a:lnTo>
                <a:lnTo>
                  <a:pt x="2293" y="3223"/>
                </a:lnTo>
                <a:lnTo>
                  <a:pt x="2305" y="3217"/>
                </a:lnTo>
                <a:lnTo>
                  <a:pt x="2317" y="3209"/>
                </a:lnTo>
                <a:lnTo>
                  <a:pt x="2330" y="3202"/>
                </a:lnTo>
                <a:lnTo>
                  <a:pt x="2341" y="3194"/>
                </a:lnTo>
                <a:lnTo>
                  <a:pt x="2351" y="3186"/>
                </a:lnTo>
                <a:lnTo>
                  <a:pt x="2361" y="3177"/>
                </a:lnTo>
                <a:lnTo>
                  <a:pt x="2371" y="3168"/>
                </a:lnTo>
                <a:lnTo>
                  <a:pt x="2380" y="3157"/>
                </a:lnTo>
                <a:lnTo>
                  <a:pt x="2388" y="3148"/>
                </a:lnTo>
                <a:lnTo>
                  <a:pt x="2395" y="3137"/>
                </a:lnTo>
                <a:lnTo>
                  <a:pt x="2402" y="3127"/>
                </a:lnTo>
                <a:lnTo>
                  <a:pt x="2408" y="3116"/>
                </a:lnTo>
                <a:lnTo>
                  <a:pt x="2414" y="3103"/>
                </a:lnTo>
                <a:lnTo>
                  <a:pt x="2420" y="3092"/>
                </a:lnTo>
                <a:lnTo>
                  <a:pt x="2424" y="3079"/>
                </a:lnTo>
                <a:lnTo>
                  <a:pt x="2428" y="3067"/>
                </a:lnTo>
                <a:lnTo>
                  <a:pt x="2431" y="3053"/>
                </a:lnTo>
                <a:lnTo>
                  <a:pt x="2433" y="3040"/>
                </a:lnTo>
                <a:lnTo>
                  <a:pt x="2435" y="3027"/>
                </a:lnTo>
                <a:lnTo>
                  <a:pt x="2436" y="3012"/>
                </a:lnTo>
                <a:lnTo>
                  <a:pt x="2436" y="2998"/>
                </a:lnTo>
                <a:lnTo>
                  <a:pt x="2435" y="2976"/>
                </a:lnTo>
                <a:lnTo>
                  <a:pt x="2432" y="2953"/>
                </a:lnTo>
                <a:lnTo>
                  <a:pt x="2428" y="2932"/>
                </a:lnTo>
                <a:lnTo>
                  <a:pt x="2422" y="2912"/>
                </a:lnTo>
                <a:lnTo>
                  <a:pt x="2413" y="2893"/>
                </a:lnTo>
                <a:lnTo>
                  <a:pt x="2403" y="2876"/>
                </a:lnTo>
                <a:lnTo>
                  <a:pt x="2392" y="2858"/>
                </a:lnTo>
                <a:lnTo>
                  <a:pt x="2379" y="2843"/>
                </a:lnTo>
                <a:lnTo>
                  <a:pt x="2363" y="2828"/>
                </a:lnTo>
                <a:lnTo>
                  <a:pt x="2346" y="2813"/>
                </a:lnTo>
                <a:lnTo>
                  <a:pt x="2328" y="2800"/>
                </a:lnTo>
                <a:lnTo>
                  <a:pt x="2308" y="2787"/>
                </a:lnTo>
                <a:lnTo>
                  <a:pt x="2286" y="2775"/>
                </a:lnTo>
                <a:lnTo>
                  <a:pt x="2262" y="2763"/>
                </a:lnTo>
                <a:lnTo>
                  <a:pt x="2237" y="2752"/>
                </a:lnTo>
                <a:lnTo>
                  <a:pt x="2210" y="2741"/>
                </a:lnTo>
                <a:lnTo>
                  <a:pt x="2171" y="2726"/>
                </a:lnTo>
                <a:lnTo>
                  <a:pt x="2138" y="2709"/>
                </a:lnTo>
                <a:lnTo>
                  <a:pt x="2124" y="2702"/>
                </a:lnTo>
                <a:lnTo>
                  <a:pt x="2110" y="2694"/>
                </a:lnTo>
                <a:lnTo>
                  <a:pt x="2098" y="2686"/>
                </a:lnTo>
                <a:lnTo>
                  <a:pt x="2088" y="2678"/>
                </a:lnTo>
                <a:lnTo>
                  <a:pt x="2079" y="2669"/>
                </a:lnTo>
                <a:lnTo>
                  <a:pt x="2070" y="2660"/>
                </a:lnTo>
                <a:lnTo>
                  <a:pt x="2064" y="2651"/>
                </a:lnTo>
                <a:lnTo>
                  <a:pt x="2058" y="2641"/>
                </a:lnTo>
                <a:lnTo>
                  <a:pt x="2054" y="2631"/>
                </a:lnTo>
                <a:lnTo>
                  <a:pt x="2051" y="2618"/>
                </a:lnTo>
                <a:lnTo>
                  <a:pt x="2049" y="2607"/>
                </a:lnTo>
                <a:lnTo>
                  <a:pt x="2049" y="2594"/>
                </a:lnTo>
                <a:lnTo>
                  <a:pt x="2049" y="2583"/>
                </a:lnTo>
                <a:lnTo>
                  <a:pt x="2051" y="2570"/>
                </a:lnTo>
                <a:lnTo>
                  <a:pt x="2054" y="2559"/>
                </a:lnTo>
                <a:lnTo>
                  <a:pt x="2058" y="2549"/>
                </a:lnTo>
                <a:lnTo>
                  <a:pt x="2063" y="2539"/>
                </a:lnTo>
                <a:lnTo>
                  <a:pt x="2069" y="2528"/>
                </a:lnTo>
                <a:lnTo>
                  <a:pt x="2077" y="2519"/>
                </a:lnTo>
                <a:lnTo>
                  <a:pt x="2086" y="2511"/>
                </a:lnTo>
                <a:lnTo>
                  <a:pt x="2095" y="2504"/>
                </a:lnTo>
                <a:lnTo>
                  <a:pt x="2105" y="2497"/>
                </a:lnTo>
                <a:lnTo>
                  <a:pt x="2117" y="2491"/>
                </a:lnTo>
                <a:lnTo>
                  <a:pt x="2130" y="2486"/>
                </a:lnTo>
                <a:lnTo>
                  <a:pt x="2144" y="2483"/>
                </a:lnTo>
                <a:lnTo>
                  <a:pt x="2158" y="2479"/>
                </a:lnTo>
                <a:lnTo>
                  <a:pt x="2175" y="2477"/>
                </a:lnTo>
                <a:lnTo>
                  <a:pt x="2191" y="2476"/>
                </a:lnTo>
                <a:lnTo>
                  <a:pt x="2206" y="2477"/>
                </a:lnTo>
                <a:lnTo>
                  <a:pt x="2220" y="2478"/>
                </a:lnTo>
                <a:lnTo>
                  <a:pt x="2234" y="2479"/>
                </a:lnTo>
                <a:lnTo>
                  <a:pt x="2247" y="2482"/>
                </a:lnTo>
                <a:lnTo>
                  <a:pt x="2273" y="2488"/>
                </a:lnTo>
                <a:lnTo>
                  <a:pt x="2296" y="2495"/>
                </a:lnTo>
                <a:lnTo>
                  <a:pt x="2317" y="2502"/>
                </a:lnTo>
                <a:lnTo>
                  <a:pt x="2336" y="2510"/>
                </a:lnTo>
                <a:lnTo>
                  <a:pt x="2352" y="2518"/>
                </a:lnTo>
                <a:lnTo>
                  <a:pt x="2366" y="2526"/>
                </a:lnTo>
                <a:lnTo>
                  <a:pt x="2404" y="2414"/>
                </a:lnTo>
                <a:lnTo>
                  <a:pt x="2385" y="2404"/>
                </a:lnTo>
                <a:lnTo>
                  <a:pt x="2364" y="2394"/>
                </a:lnTo>
                <a:lnTo>
                  <a:pt x="2340" y="2385"/>
                </a:lnTo>
                <a:lnTo>
                  <a:pt x="2314" y="2376"/>
                </a:lnTo>
                <a:lnTo>
                  <a:pt x="2287" y="2370"/>
                </a:lnTo>
                <a:lnTo>
                  <a:pt x="2257" y="2365"/>
                </a:lnTo>
                <a:lnTo>
                  <a:pt x="2227" y="2362"/>
                </a:lnTo>
                <a:lnTo>
                  <a:pt x="2195" y="2361"/>
                </a:lnTo>
                <a:lnTo>
                  <a:pt x="2178" y="2362"/>
                </a:lnTo>
                <a:lnTo>
                  <a:pt x="2161" y="2363"/>
                </a:lnTo>
                <a:lnTo>
                  <a:pt x="2145" y="2364"/>
                </a:lnTo>
                <a:lnTo>
                  <a:pt x="2130" y="2366"/>
                </a:lnTo>
                <a:lnTo>
                  <a:pt x="2114" y="2369"/>
                </a:lnTo>
                <a:lnTo>
                  <a:pt x="2099" y="2372"/>
                </a:lnTo>
                <a:lnTo>
                  <a:pt x="2085" y="2376"/>
                </a:lnTo>
                <a:lnTo>
                  <a:pt x="2071" y="2381"/>
                </a:lnTo>
                <a:lnTo>
                  <a:pt x="2057" y="2387"/>
                </a:lnTo>
                <a:lnTo>
                  <a:pt x="2045" y="2392"/>
                </a:lnTo>
                <a:lnTo>
                  <a:pt x="2033" y="2398"/>
                </a:lnTo>
                <a:lnTo>
                  <a:pt x="2020" y="2405"/>
                </a:lnTo>
                <a:lnTo>
                  <a:pt x="2009" y="2412"/>
                </a:lnTo>
                <a:lnTo>
                  <a:pt x="1998" y="2419"/>
                </a:lnTo>
                <a:lnTo>
                  <a:pt x="1988" y="2427"/>
                </a:lnTo>
                <a:lnTo>
                  <a:pt x="1978" y="2436"/>
                </a:lnTo>
                <a:lnTo>
                  <a:pt x="1968" y="2445"/>
                </a:lnTo>
                <a:lnTo>
                  <a:pt x="1959" y="2453"/>
                </a:lnTo>
                <a:lnTo>
                  <a:pt x="1951" y="2463"/>
                </a:lnTo>
                <a:lnTo>
                  <a:pt x="1944" y="2472"/>
                </a:lnTo>
                <a:lnTo>
                  <a:pt x="1937" y="2484"/>
                </a:lnTo>
                <a:lnTo>
                  <a:pt x="1930" y="2494"/>
                </a:lnTo>
                <a:lnTo>
                  <a:pt x="1925" y="2505"/>
                </a:lnTo>
                <a:lnTo>
                  <a:pt x="1918" y="2515"/>
                </a:lnTo>
                <a:lnTo>
                  <a:pt x="1914" y="2527"/>
                </a:lnTo>
                <a:lnTo>
                  <a:pt x="1910" y="2539"/>
                </a:lnTo>
                <a:lnTo>
                  <a:pt x="1906" y="2551"/>
                </a:lnTo>
                <a:lnTo>
                  <a:pt x="1903" y="2563"/>
                </a:lnTo>
                <a:lnTo>
                  <a:pt x="1901" y="2575"/>
                </a:lnTo>
                <a:lnTo>
                  <a:pt x="1899" y="2588"/>
                </a:lnTo>
                <a:lnTo>
                  <a:pt x="1898" y="2601"/>
                </a:lnTo>
                <a:lnTo>
                  <a:pt x="1898" y="2613"/>
                </a:lnTo>
                <a:lnTo>
                  <a:pt x="1899" y="2633"/>
                </a:lnTo>
                <a:lnTo>
                  <a:pt x="1902" y="2651"/>
                </a:lnTo>
                <a:lnTo>
                  <a:pt x="1906" y="2668"/>
                </a:lnTo>
                <a:lnTo>
                  <a:pt x="1912" y="2686"/>
                </a:lnTo>
                <a:lnTo>
                  <a:pt x="1919" y="2703"/>
                </a:lnTo>
                <a:lnTo>
                  <a:pt x="1930" y="2719"/>
                </a:lnTo>
                <a:lnTo>
                  <a:pt x="1941" y="2736"/>
                </a:lnTo>
                <a:lnTo>
                  <a:pt x="1954" y="2752"/>
                </a:lnTo>
                <a:lnTo>
                  <a:pt x="1969" y="2766"/>
                </a:lnTo>
                <a:lnTo>
                  <a:pt x="1986" y="2782"/>
                </a:lnTo>
                <a:lnTo>
                  <a:pt x="2005" y="2795"/>
                </a:lnTo>
                <a:lnTo>
                  <a:pt x="2026" y="2809"/>
                </a:lnTo>
                <a:lnTo>
                  <a:pt x="2048" y="2821"/>
                </a:lnTo>
                <a:lnTo>
                  <a:pt x="2072" y="2834"/>
                </a:lnTo>
                <a:lnTo>
                  <a:pt x="2099" y="2846"/>
                </a:lnTo>
                <a:lnTo>
                  <a:pt x="2127" y="2856"/>
                </a:lnTo>
                <a:lnTo>
                  <a:pt x="2148" y="2864"/>
                </a:lnTo>
                <a:lnTo>
                  <a:pt x="2166" y="2873"/>
                </a:lnTo>
                <a:lnTo>
                  <a:pt x="2184" y="2881"/>
                </a:lnTo>
                <a:lnTo>
                  <a:pt x="2200" y="2889"/>
                </a:lnTo>
                <a:lnTo>
                  <a:pt x="2214" y="2897"/>
                </a:lnTo>
                <a:lnTo>
                  <a:pt x="2227" y="2905"/>
                </a:lnTo>
                <a:lnTo>
                  <a:pt x="2239" y="2913"/>
                </a:lnTo>
                <a:lnTo>
                  <a:pt x="2249" y="2923"/>
                </a:lnTo>
                <a:lnTo>
                  <a:pt x="2257" y="2932"/>
                </a:lnTo>
                <a:lnTo>
                  <a:pt x="2265" y="2942"/>
                </a:lnTo>
                <a:lnTo>
                  <a:pt x="2272" y="2952"/>
                </a:lnTo>
                <a:lnTo>
                  <a:pt x="2277" y="2963"/>
                </a:lnTo>
                <a:lnTo>
                  <a:pt x="2280" y="2975"/>
                </a:lnTo>
                <a:lnTo>
                  <a:pt x="2283" y="2987"/>
                </a:lnTo>
                <a:lnTo>
                  <a:pt x="2285" y="2999"/>
                </a:lnTo>
                <a:lnTo>
                  <a:pt x="2285" y="3012"/>
                </a:lnTo>
                <a:lnTo>
                  <a:pt x="2285" y="3027"/>
                </a:lnTo>
                <a:lnTo>
                  <a:pt x="2283" y="3039"/>
                </a:lnTo>
                <a:lnTo>
                  <a:pt x="2280" y="3051"/>
                </a:lnTo>
                <a:lnTo>
                  <a:pt x="2275" y="3063"/>
                </a:lnTo>
                <a:lnTo>
                  <a:pt x="2269" y="3075"/>
                </a:lnTo>
                <a:lnTo>
                  <a:pt x="2262" y="3085"/>
                </a:lnTo>
                <a:lnTo>
                  <a:pt x="2254" y="3095"/>
                </a:lnTo>
                <a:lnTo>
                  <a:pt x="2244" y="3104"/>
                </a:lnTo>
                <a:lnTo>
                  <a:pt x="2234" y="3112"/>
                </a:lnTo>
                <a:lnTo>
                  <a:pt x="2222" y="3120"/>
                </a:lnTo>
                <a:lnTo>
                  <a:pt x="2208" y="3126"/>
                </a:lnTo>
                <a:lnTo>
                  <a:pt x="2193" y="3131"/>
                </a:lnTo>
                <a:lnTo>
                  <a:pt x="2177" y="3135"/>
                </a:lnTo>
                <a:lnTo>
                  <a:pt x="2159" y="3138"/>
                </a:lnTo>
                <a:lnTo>
                  <a:pt x="2140" y="3140"/>
                </a:lnTo>
                <a:lnTo>
                  <a:pt x="2119" y="3141"/>
                </a:lnTo>
                <a:lnTo>
                  <a:pt x="2105" y="3140"/>
                </a:lnTo>
                <a:lnTo>
                  <a:pt x="2091" y="3139"/>
                </a:lnTo>
                <a:lnTo>
                  <a:pt x="2076" y="3138"/>
                </a:lnTo>
                <a:lnTo>
                  <a:pt x="2061" y="3135"/>
                </a:lnTo>
                <a:lnTo>
                  <a:pt x="2033" y="3129"/>
                </a:lnTo>
                <a:lnTo>
                  <a:pt x="2005" y="3121"/>
                </a:lnTo>
                <a:lnTo>
                  <a:pt x="1979" y="3111"/>
                </a:lnTo>
                <a:lnTo>
                  <a:pt x="1954" y="3101"/>
                </a:lnTo>
                <a:lnTo>
                  <a:pt x="1932" y="3091"/>
                </a:lnTo>
                <a:lnTo>
                  <a:pt x="1912" y="3080"/>
                </a:lnTo>
                <a:lnTo>
                  <a:pt x="1876" y="3197"/>
                </a:lnTo>
                <a:close/>
                <a:moveTo>
                  <a:pt x="1674" y="2380"/>
                </a:moveTo>
                <a:lnTo>
                  <a:pt x="1518" y="2380"/>
                </a:lnTo>
                <a:lnTo>
                  <a:pt x="1518" y="2906"/>
                </a:lnTo>
                <a:lnTo>
                  <a:pt x="1517" y="2929"/>
                </a:lnTo>
                <a:lnTo>
                  <a:pt x="1514" y="2949"/>
                </a:lnTo>
                <a:lnTo>
                  <a:pt x="1510" y="2969"/>
                </a:lnTo>
                <a:lnTo>
                  <a:pt x="1504" y="2986"/>
                </a:lnTo>
                <a:lnTo>
                  <a:pt x="1498" y="2999"/>
                </a:lnTo>
                <a:lnTo>
                  <a:pt x="1492" y="3012"/>
                </a:lnTo>
                <a:lnTo>
                  <a:pt x="1484" y="3026"/>
                </a:lnTo>
                <a:lnTo>
                  <a:pt x="1474" y="3039"/>
                </a:lnTo>
                <a:lnTo>
                  <a:pt x="1465" y="3051"/>
                </a:lnTo>
                <a:lnTo>
                  <a:pt x="1454" y="3062"/>
                </a:lnTo>
                <a:lnTo>
                  <a:pt x="1443" y="3074"/>
                </a:lnTo>
                <a:lnTo>
                  <a:pt x="1430" y="3085"/>
                </a:lnTo>
                <a:lnTo>
                  <a:pt x="1416" y="3094"/>
                </a:lnTo>
                <a:lnTo>
                  <a:pt x="1402" y="3103"/>
                </a:lnTo>
                <a:lnTo>
                  <a:pt x="1387" y="3111"/>
                </a:lnTo>
                <a:lnTo>
                  <a:pt x="1370" y="3118"/>
                </a:lnTo>
                <a:lnTo>
                  <a:pt x="1354" y="3123"/>
                </a:lnTo>
                <a:lnTo>
                  <a:pt x="1336" y="3127"/>
                </a:lnTo>
                <a:lnTo>
                  <a:pt x="1317" y="3129"/>
                </a:lnTo>
                <a:lnTo>
                  <a:pt x="1299" y="3130"/>
                </a:lnTo>
                <a:lnTo>
                  <a:pt x="1286" y="3130"/>
                </a:lnTo>
                <a:lnTo>
                  <a:pt x="1273" y="3129"/>
                </a:lnTo>
                <a:lnTo>
                  <a:pt x="1261" y="3127"/>
                </a:lnTo>
                <a:lnTo>
                  <a:pt x="1250" y="3125"/>
                </a:lnTo>
                <a:lnTo>
                  <a:pt x="1239" y="3122"/>
                </a:lnTo>
                <a:lnTo>
                  <a:pt x="1228" y="3119"/>
                </a:lnTo>
                <a:lnTo>
                  <a:pt x="1218" y="3115"/>
                </a:lnTo>
                <a:lnTo>
                  <a:pt x="1209" y="3110"/>
                </a:lnTo>
                <a:lnTo>
                  <a:pt x="1200" y="3104"/>
                </a:lnTo>
                <a:lnTo>
                  <a:pt x="1192" y="3099"/>
                </a:lnTo>
                <a:lnTo>
                  <a:pt x="1184" y="3093"/>
                </a:lnTo>
                <a:lnTo>
                  <a:pt x="1176" y="3086"/>
                </a:lnTo>
                <a:lnTo>
                  <a:pt x="1169" y="3079"/>
                </a:lnTo>
                <a:lnTo>
                  <a:pt x="1162" y="3071"/>
                </a:lnTo>
                <a:lnTo>
                  <a:pt x="1156" y="3062"/>
                </a:lnTo>
                <a:lnTo>
                  <a:pt x="1150" y="3053"/>
                </a:lnTo>
                <a:lnTo>
                  <a:pt x="1145" y="3044"/>
                </a:lnTo>
                <a:lnTo>
                  <a:pt x="1140" y="3035"/>
                </a:lnTo>
                <a:lnTo>
                  <a:pt x="1135" y="3025"/>
                </a:lnTo>
                <a:lnTo>
                  <a:pt x="1130" y="3013"/>
                </a:lnTo>
                <a:lnTo>
                  <a:pt x="1123" y="2991"/>
                </a:lnTo>
                <a:lnTo>
                  <a:pt x="1117" y="2966"/>
                </a:lnTo>
                <a:lnTo>
                  <a:pt x="1112" y="2941"/>
                </a:lnTo>
                <a:lnTo>
                  <a:pt x="1109" y="2913"/>
                </a:lnTo>
                <a:lnTo>
                  <a:pt x="1107" y="2885"/>
                </a:lnTo>
                <a:lnTo>
                  <a:pt x="1107" y="2855"/>
                </a:lnTo>
                <a:lnTo>
                  <a:pt x="1107" y="2380"/>
                </a:lnTo>
                <a:lnTo>
                  <a:pt x="951" y="2380"/>
                </a:lnTo>
                <a:lnTo>
                  <a:pt x="951" y="2883"/>
                </a:lnTo>
                <a:lnTo>
                  <a:pt x="951" y="2910"/>
                </a:lnTo>
                <a:lnTo>
                  <a:pt x="953" y="2937"/>
                </a:lnTo>
                <a:lnTo>
                  <a:pt x="955" y="2961"/>
                </a:lnTo>
                <a:lnTo>
                  <a:pt x="958" y="2986"/>
                </a:lnTo>
                <a:lnTo>
                  <a:pt x="962" y="3008"/>
                </a:lnTo>
                <a:lnTo>
                  <a:pt x="966" y="3030"/>
                </a:lnTo>
                <a:lnTo>
                  <a:pt x="972" y="3049"/>
                </a:lnTo>
                <a:lnTo>
                  <a:pt x="978" y="3069"/>
                </a:lnTo>
                <a:lnTo>
                  <a:pt x="985" y="3087"/>
                </a:lnTo>
                <a:lnTo>
                  <a:pt x="992" y="3103"/>
                </a:lnTo>
                <a:lnTo>
                  <a:pt x="1000" y="3120"/>
                </a:lnTo>
                <a:lnTo>
                  <a:pt x="1009" y="3134"/>
                </a:lnTo>
                <a:lnTo>
                  <a:pt x="1018" y="3148"/>
                </a:lnTo>
                <a:lnTo>
                  <a:pt x="1027" y="3161"/>
                </a:lnTo>
                <a:lnTo>
                  <a:pt x="1038" y="3173"/>
                </a:lnTo>
                <a:lnTo>
                  <a:pt x="1048" y="3184"/>
                </a:lnTo>
                <a:lnTo>
                  <a:pt x="1059" y="3194"/>
                </a:lnTo>
                <a:lnTo>
                  <a:pt x="1070" y="3203"/>
                </a:lnTo>
                <a:lnTo>
                  <a:pt x="1082" y="3213"/>
                </a:lnTo>
                <a:lnTo>
                  <a:pt x="1094" y="3220"/>
                </a:lnTo>
                <a:lnTo>
                  <a:pt x="1106" y="3227"/>
                </a:lnTo>
                <a:lnTo>
                  <a:pt x="1118" y="3233"/>
                </a:lnTo>
                <a:lnTo>
                  <a:pt x="1131" y="3238"/>
                </a:lnTo>
                <a:lnTo>
                  <a:pt x="1144" y="3243"/>
                </a:lnTo>
                <a:lnTo>
                  <a:pt x="1157" y="3247"/>
                </a:lnTo>
                <a:lnTo>
                  <a:pt x="1169" y="3251"/>
                </a:lnTo>
                <a:lnTo>
                  <a:pt x="1183" y="3253"/>
                </a:lnTo>
                <a:lnTo>
                  <a:pt x="1196" y="3256"/>
                </a:lnTo>
                <a:lnTo>
                  <a:pt x="1221" y="3258"/>
                </a:lnTo>
                <a:lnTo>
                  <a:pt x="1247" y="3259"/>
                </a:lnTo>
                <a:lnTo>
                  <a:pt x="1274" y="3258"/>
                </a:lnTo>
                <a:lnTo>
                  <a:pt x="1301" y="3255"/>
                </a:lnTo>
                <a:lnTo>
                  <a:pt x="1326" y="3251"/>
                </a:lnTo>
                <a:lnTo>
                  <a:pt x="1350" y="3244"/>
                </a:lnTo>
                <a:lnTo>
                  <a:pt x="1372" y="3237"/>
                </a:lnTo>
                <a:lnTo>
                  <a:pt x="1394" y="3228"/>
                </a:lnTo>
                <a:lnTo>
                  <a:pt x="1413" y="3217"/>
                </a:lnTo>
                <a:lnTo>
                  <a:pt x="1432" y="3205"/>
                </a:lnTo>
                <a:lnTo>
                  <a:pt x="1449" y="3194"/>
                </a:lnTo>
                <a:lnTo>
                  <a:pt x="1464" y="3181"/>
                </a:lnTo>
                <a:lnTo>
                  <a:pt x="1478" y="3168"/>
                </a:lnTo>
                <a:lnTo>
                  <a:pt x="1492" y="3154"/>
                </a:lnTo>
                <a:lnTo>
                  <a:pt x="1503" y="3140"/>
                </a:lnTo>
                <a:lnTo>
                  <a:pt x="1513" y="3127"/>
                </a:lnTo>
                <a:lnTo>
                  <a:pt x="1523" y="3113"/>
                </a:lnTo>
                <a:lnTo>
                  <a:pt x="1531" y="3100"/>
                </a:lnTo>
                <a:lnTo>
                  <a:pt x="1535" y="3100"/>
                </a:lnTo>
                <a:lnTo>
                  <a:pt x="1543" y="3240"/>
                </a:lnTo>
                <a:lnTo>
                  <a:pt x="1682" y="3240"/>
                </a:lnTo>
                <a:lnTo>
                  <a:pt x="1680" y="3215"/>
                </a:lnTo>
                <a:lnTo>
                  <a:pt x="1679" y="3187"/>
                </a:lnTo>
                <a:lnTo>
                  <a:pt x="1678" y="3159"/>
                </a:lnTo>
                <a:lnTo>
                  <a:pt x="1676" y="3131"/>
                </a:lnTo>
                <a:lnTo>
                  <a:pt x="1675" y="3100"/>
                </a:lnTo>
                <a:lnTo>
                  <a:pt x="1674" y="3070"/>
                </a:lnTo>
                <a:lnTo>
                  <a:pt x="1674" y="3037"/>
                </a:lnTo>
                <a:lnTo>
                  <a:pt x="1674" y="3004"/>
                </a:lnTo>
                <a:lnTo>
                  <a:pt x="1674" y="2380"/>
                </a:lnTo>
                <a:close/>
                <a:moveTo>
                  <a:pt x="0" y="3236"/>
                </a:moveTo>
                <a:lnTo>
                  <a:pt x="20" y="3239"/>
                </a:lnTo>
                <a:lnTo>
                  <a:pt x="43" y="3242"/>
                </a:lnTo>
                <a:lnTo>
                  <a:pt x="70" y="3244"/>
                </a:lnTo>
                <a:lnTo>
                  <a:pt x="99" y="3246"/>
                </a:lnTo>
                <a:lnTo>
                  <a:pt x="130" y="3248"/>
                </a:lnTo>
                <a:lnTo>
                  <a:pt x="164" y="3250"/>
                </a:lnTo>
                <a:lnTo>
                  <a:pt x="201" y="3250"/>
                </a:lnTo>
                <a:lnTo>
                  <a:pt x="239" y="3251"/>
                </a:lnTo>
                <a:lnTo>
                  <a:pt x="275" y="3250"/>
                </a:lnTo>
                <a:lnTo>
                  <a:pt x="310" y="3249"/>
                </a:lnTo>
                <a:lnTo>
                  <a:pt x="343" y="3247"/>
                </a:lnTo>
                <a:lnTo>
                  <a:pt x="374" y="3244"/>
                </a:lnTo>
                <a:lnTo>
                  <a:pt x="405" y="3240"/>
                </a:lnTo>
                <a:lnTo>
                  <a:pt x="433" y="3236"/>
                </a:lnTo>
                <a:lnTo>
                  <a:pt x="461" y="3230"/>
                </a:lnTo>
                <a:lnTo>
                  <a:pt x="487" y="3224"/>
                </a:lnTo>
                <a:lnTo>
                  <a:pt x="512" y="3217"/>
                </a:lnTo>
                <a:lnTo>
                  <a:pt x="536" y="3207"/>
                </a:lnTo>
                <a:lnTo>
                  <a:pt x="558" y="3198"/>
                </a:lnTo>
                <a:lnTo>
                  <a:pt x="579" y="3189"/>
                </a:lnTo>
                <a:lnTo>
                  <a:pt x="599" y="3178"/>
                </a:lnTo>
                <a:lnTo>
                  <a:pt x="617" y="3166"/>
                </a:lnTo>
                <a:lnTo>
                  <a:pt x="634" y="3152"/>
                </a:lnTo>
                <a:lnTo>
                  <a:pt x="651" y="3139"/>
                </a:lnTo>
                <a:lnTo>
                  <a:pt x="662" y="3128"/>
                </a:lnTo>
                <a:lnTo>
                  <a:pt x="673" y="3116"/>
                </a:lnTo>
                <a:lnTo>
                  <a:pt x="683" y="3104"/>
                </a:lnTo>
                <a:lnTo>
                  <a:pt x="693" y="3091"/>
                </a:lnTo>
                <a:lnTo>
                  <a:pt x="702" y="3078"/>
                </a:lnTo>
                <a:lnTo>
                  <a:pt x="711" y="3064"/>
                </a:lnTo>
                <a:lnTo>
                  <a:pt x="718" y="3050"/>
                </a:lnTo>
                <a:lnTo>
                  <a:pt x="725" y="3036"/>
                </a:lnTo>
                <a:lnTo>
                  <a:pt x="731" y="3021"/>
                </a:lnTo>
                <a:lnTo>
                  <a:pt x="738" y="3005"/>
                </a:lnTo>
                <a:lnTo>
                  <a:pt x="743" y="2989"/>
                </a:lnTo>
                <a:lnTo>
                  <a:pt x="747" y="2972"/>
                </a:lnTo>
                <a:lnTo>
                  <a:pt x="750" y="2954"/>
                </a:lnTo>
                <a:lnTo>
                  <a:pt x="752" y="2937"/>
                </a:lnTo>
                <a:lnTo>
                  <a:pt x="753" y="2918"/>
                </a:lnTo>
                <a:lnTo>
                  <a:pt x="754" y="2899"/>
                </a:lnTo>
                <a:lnTo>
                  <a:pt x="753" y="2883"/>
                </a:lnTo>
                <a:lnTo>
                  <a:pt x="752" y="2866"/>
                </a:lnTo>
                <a:lnTo>
                  <a:pt x="750" y="2851"/>
                </a:lnTo>
                <a:lnTo>
                  <a:pt x="748" y="2837"/>
                </a:lnTo>
                <a:lnTo>
                  <a:pt x="745" y="2823"/>
                </a:lnTo>
                <a:lnTo>
                  <a:pt x="741" y="2808"/>
                </a:lnTo>
                <a:lnTo>
                  <a:pt x="736" y="2795"/>
                </a:lnTo>
                <a:lnTo>
                  <a:pt x="731" y="2782"/>
                </a:lnTo>
                <a:lnTo>
                  <a:pt x="725" y="2768"/>
                </a:lnTo>
                <a:lnTo>
                  <a:pt x="719" y="2757"/>
                </a:lnTo>
                <a:lnTo>
                  <a:pt x="713" y="2745"/>
                </a:lnTo>
                <a:lnTo>
                  <a:pt x="706" y="2734"/>
                </a:lnTo>
                <a:lnTo>
                  <a:pt x="698" y="2723"/>
                </a:lnTo>
                <a:lnTo>
                  <a:pt x="690" y="2713"/>
                </a:lnTo>
                <a:lnTo>
                  <a:pt x="681" y="2703"/>
                </a:lnTo>
                <a:lnTo>
                  <a:pt x="673" y="2694"/>
                </a:lnTo>
                <a:lnTo>
                  <a:pt x="655" y="2677"/>
                </a:lnTo>
                <a:lnTo>
                  <a:pt x="634" y="2660"/>
                </a:lnTo>
                <a:lnTo>
                  <a:pt x="614" y="2646"/>
                </a:lnTo>
                <a:lnTo>
                  <a:pt x="594" y="2634"/>
                </a:lnTo>
                <a:lnTo>
                  <a:pt x="572" y="2623"/>
                </a:lnTo>
                <a:lnTo>
                  <a:pt x="550" y="2614"/>
                </a:lnTo>
                <a:lnTo>
                  <a:pt x="528" y="2607"/>
                </a:lnTo>
                <a:lnTo>
                  <a:pt x="507" y="2601"/>
                </a:lnTo>
                <a:lnTo>
                  <a:pt x="507" y="2596"/>
                </a:lnTo>
                <a:lnTo>
                  <a:pt x="529" y="2587"/>
                </a:lnTo>
                <a:lnTo>
                  <a:pt x="552" y="2576"/>
                </a:lnTo>
                <a:lnTo>
                  <a:pt x="572" y="2565"/>
                </a:lnTo>
                <a:lnTo>
                  <a:pt x="591" y="2552"/>
                </a:lnTo>
                <a:lnTo>
                  <a:pt x="609" y="2539"/>
                </a:lnTo>
                <a:lnTo>
                  <a:pt x="625" y="2524"/>
                </a:lnTo>
                <a:lnTo>
                  <a:pt x="641" y="2508"/>
                </a:lnTo>
                <a:lnTo>
                  <a:pt x="655" y="2492"/>
                </a:lnTo>
                <a:lnTo>
                  <a:pt x="667" y="2474"/>
                </a:lnTo>
                <a:lnTo>
                  <a:pt x="678" y="2456"/>
                </a:lnTo>
                <a:lnTo>
                  <a:pt x="688" y="2437"/>
                </a:lnTo>
                <a:lnTo>
                  <a:pt x="695" y="2417"/>
                </a:lnTo>
                <a:lnTo>
                  <a:pt x="701" y="2397"/>
                </a:lnTo>
                <a:lnTo>
                  <a:pt x="706" y="2376"/>
                </a:lnTo>
                <a:lnTo>
                  <a:pt x="708" y="2355"/>
                </a:lnTo>
                <a:lnTo>
                  <a:pt x="709" y="2332"/>
                </a:lnTo>
                <a:lnTo>
                  <a:pt x="709" y="2315"/>
                </a:lnTo>
                <a:lnTo>
                  <a:pt x="708" y="2299"/>
                </a:lnTo>
                <a:lnTo>
                  <a:pt x="705" y="2282"/>
                </a:lnTo>
                <a:lnTo>
                  <a:pt x="702" y="2267"/>
                </a:lnTo>
                <a:lnTo>
                  <a:pt x="699" y="2252"/>
                </a:lnTo>
                <a:lnTo>
                  <a:pt x="694" y="2236"/>
                </a:lnTo>
                <a:lnTo>
                  <a:pt x="689" y="2223"/>
                </a:lnTo>
                <a:lnTo>
                  <a:pt x="682" y="2209"/>
                </a:lnTo>
                <a:lnTo>
                  <a:pt x="675" y="2197"/>
                </a:lnTo>
                <a:lnTo>
                  <a:pt x="667" y="2184"/>
                </a:lnTo>
                <a:lnTo>
                  <a:pt x="659" y="2172"/>
                </a:lnTo>
                <a:lnTo>
                  <a:pt x="650" y="2161"/>
                </a:lnTo>
                <a:lnTo>
                  <a:pt x="641" y="2151"/>
                </a:lnTo>
                <a:lnTo>
                  <a:pt x="630" y="2140"/>
                </a:lnTo>
                <a:lnTo>
                  <a:pt x="619" y="2130"/>
                </a:lnTo>
                <a:lnTo>
                  <a:pt x="608" y="2122"/>
                </a:lnTo>
                <a:lnTo>
                  <a:pt x="595" y="2111"/>
                </a:lnTo>
                <a:lnTo>
                  <a:pt x="579" y="2101"/>
                </a:lnTo>
                <a:lnTo>
                  <a:pt x="564" y="2091"/>
                </a:lnTo>
                <a:lnTo>
                  <a:pt x="548" y="2082"/>
                </a:lnTo>
                <a:lnTo>
                  <a:pt x="531" y="2075"/>
                </a:lnTo>
                <a:lnTo>
                  <a:pt x="514" y="2068"/>
                </a:lnTo>
                <a:lnTo>
                  <a:pt x="495" y="2061"/>
                </a:lnTo>
                <a:lnTo>
                  <a:pt x="475" y="2056"/>
                </a:lnTo>
                <a:lnTo>
                  <a:pt x="455" y="2051"/>
                </a:lnTo>
                <a:lnTo>
                  <a:pt x="433" y="2047"/>
                </a:lnTo>
                <a:lnTo>
                  <a:pt x="411" y="2042"/>
                </a:lnTo>
                <a:lnTo>
                  <a:pt x="387" y="2039"/>
                </a:lnTo>
                <a:lnTo>
                  <a:pt x="363" y="2037"/>
                </a:lnTo>
                <a:lnTo>
                  <a:pt x="337" y="2036"/>
                </a:lnTo>
                <a:lnTo>
                  <a:pt x="310" y="2035"/>
                </a:lnTo>
                <a:lnTo>
                  <a:pt x="281" y="2034"/>
                </a:lnTo>
                <a:lnTo>
                  <a:pt x="241" y="2035"/>
                </a:lnTo>
                <a:lnTo>
                  <a:pt x="202" y="2036"/>
                </a:lnTo>
                <a:lnTo>
                  <a:pt x="163" y="2039"/>
                </a:lnTo>
                <a:lnTo>
                  <a:pt x="126" y="2042"/>
                </a:lnTo>
                <a:lnTo>
                  <a:pt x="90" y="2046"/>
                </a:lnTo>
                <a:lnTo>
                  <a:pt x="57" y="2051"/>
                </a:lnTo>
                <a:lnTo>
                  <a:pt x="26" y="2056"/>
                </a:lnTo>
                <a:lnTo>
                  <a:pt x="0" y="2061"/>
                </a:lnTo>
                <a:lnTo>
                  <a:pt x="0" y="3236"/>
                </a:lnTo>
                <a:close/>
                <a:moveTo>
                  <a:pt x="154" y="2666"/>
                </a:moveTo>
                <a:lnTo>
                  <a:pt x="281" y="2666"/>
                </a:lnTo>
                <a:lnTo>
                  <a:pt x="313" y="2667"/>
                </a:lnTo>
                <a:lnTo>
                  <a:pt x="344" y="2670"/>
                </a:lnTo>
                <a:lnTo>
                  <a:pt x="373" y="2674"/>
                </a:lnTo>
                <a:lnTo>
                  <a:pt x="401" y="2680"/>
                </a:lnTo>
                <a:lnTo>
                  <a:pt x="415" y="2684"/>
                </a:lnTo>
                <a:lnTo>
                  <a:pt x="428" y="2688"/>
                </a:lnTo>
                <a:lnTo>
                  <a:pt x="441" y="2692"/>
                </a:lnTo>
                <a:lnTo>
                  <a:pt x="454" y="2697"/>
                </a:lnTo>
                <a:lnTo>
                  <a:pt x="466" y="2702"/>
                </a:lnTo>
                <a:lnTo>
                  <a:pt x="477" y="2708"/>
                </a:lnTo>
                <a:lnTo>
                  <a:pt x="488" y="2714"/>
                </a:lnTo>
                <a:lnTo>
                  <a:pt x="500" y="2721"/>
                </a:lnTo>
                <a:lnTo>
                  <a:pt x="510" y="2729"/>
                </a:lnTo>
                <a:lnTo>
                  <a:pt x="519" y="2737"/>
                </a:lnTo>
                <a:lnTo>
                  <a:pt x="528" y="2745"/>
                </a:lnTo>
                <a:lnTo>
                  <a:pt x="537" y="2753"/>
                </a:lnTo>
                <a:lnTo>
                  <a:pt x="546" y="2762"/>
                </a:lnTo>
                <a:lnTo>
                  <a:pt x="553" y="2772"/>
                </a:lnTo>
                <a:lnTo>
                  <a:pt x="560" y="2783"/>
                </a:lnTo>
                <a:lnTo>
                  <a:pt x="566" y="2793"/>
                </a:lnTo>
                <a:lnTo>
                  <a:pt x="571" y="2804"/>
                </a:lnTo>
                <a:lnTo>
                  <a:pt x="576" y="2816"/>
                </a:lnTo>
                <a:lnTo>
                  <a:pt x="580" y="2829"/>
                </a:lnTo>
                <a:lnTo>
                  <a:pt x="584" y="2841"/>
                </a:lnTo>
                <a:lnTo>
                  <a:pt x="586" y="2854"/>
                </a:lnTo>
                <a:lnTo>
                  <a:pt x="589" y="2868"/>
                </a:lnTo>
                <a:lnTo>
                  <a:pt x="590" y="2883"/>
                </a:lnTo>
                <a:lnTo>
                  <a:pt x="591" y="2897"/>
                </a:lnTo>
                <a:lnTo>
                  <a:pt x="590" y="2913"/>
                </a:lnTo>
                <a:lnTo>
                  <a:pt x="589" y="2929"/>
                </a:lnTo>
                <a:lnTo>
                  <a:pt x="586" y="2943"/>
                </a:lnTo>
                <a:lnTo>
                  <a:pt x="583" y="2957"/>
                </a:lnTo>
                <a:lnTo>
                  <a:pt x="580" y="2971"/>
                </a:lnTo>
                <a:lnTo>
                  <a:pt x="575" y="2984"/>
                </a:lnTo>
                <a:lnTo>
                  <a:pt x="571" y="2996"/>
                </a:lnTo>
                <a:lnTo>
                  <a:pt x="565" y="3007"/>
                </a:lnTo>
                <a:lnTo>
                  <a:pt x="559" y="3019"/>
                </a:lnTo>
                <a:lnTo>
                  <a:pt x="552" y="3029"/>
                </a:lnTo>
                <a:lnTo>
                  <a:pt x="544" y="3038"/>
                </a:lnTo>
                <a:lnTo>
                  <a:pt x="535" y="3047"/>
                </a:lnTo>
                <a:lnTo>
                  <a:pt x="526" y="3056"/>
                </a:lnTo>
                <a:lnTo>
                  <a:pt x="517" y="3064"/>
                </a:lnTo>
                <a:lnTo>
                  <a:pt x="507" y="3072"/>
                </a:lnTo>
                <a:lnTo>
                  <a:pt x="497" y="3079"/>
                </a:lnTo>
                <a:lnTo>
                  <a:pt x="485" y="3086"/>
                </a:lnTo>
                <a:lnTo>
                  <a:pt x="474" y="3092"/>
                </a:lnTo>
                <a:lnTo>
                  <a:pt x="463" y="3097"/>
                </a:lnTo>
                <a:lnTo>
                  <a:pt x="451" y="3102"/>
                </a:lnTo>
                <a:lnTo>
                  <a:pt x="425" y="3111"/>
                </a:lnTo>
                <a:lnTo>
                  <a:pt x="399" y="3119"/>
                </a:lnTo>
                <a:lnTo>
                  <a:pt x="371" y="3124"/>
                </a:lnTo>
                <a:lnTo>
                  <a:pt x="343" y="3127"/>
                </a:lnTo>
                <a:lnTo>
                  <a:pt x="313" y="3130"/>
                </a:lnTo>
                <a:lnTo>
                  <a:pt x="283" y="3130"/>
                </a:lnTo>
                <a:lnTo>
                  <a:pt x="245" y="3130"/>
                </a:lnTo>
                <a:lnTo>
                  <a:pt x="210" y="3129"/>
                </a:lnTo>
                <a:lnTo>
                  <a:pt x="180" y="3126"/>
                </a:lnTo>
                <a:lnTo>
                  <a:pt x="154" y="3123"/>
                </a:lnTo>
                <a:lnTo>
                  <a:pt x="154" y="2666"/>
                </a:lnTo>
                <a:close/>
                <a:moveTo>
                  <a:pt x="154" y="2164"/>
                </a:moveTo>
                <a:lnTo>
                  <a:pt x="176" y="2161"/>
                </a:lnTo>
                <a:lnTo>
                  <a:pt x="205" y="2157"/>
                </a:lnTo>
                <a:lnTo>
                  <a:pt x="243" y="2155"/>
                </a:lnTo>
                <a:lnTo>
                  <a:pt x="290" y="2154"/>
                </a:lnTo>
                <a:lnTo>
                  <a:pt x="319" y="2155"/>
                </a:lnTo>
                <a:lnTo>
                  <a:pt x="347" y="2157"/>
                </a:lnTo>
                <a:lnTo>
                  <a:pt x="372" y="2160"/>
                </a:lnTo>
                <a:lnTo>
                  <a:pt x="397" y="2165"/>
                </a:lnTo>
                <a:lnTo>
                  <a:pt x="420" y="2171"/>
                </a:lnTo>
                <a:lnTo>
                  <a:pt x="442" y="2179"/>
                </a:lnTo>
                <a:lnTo>
                  <a:pt x="452" y="2183"/>
                </a:lnTo>
                <a:lnTo>
                  <a:pt x="461" y="2188"/>
                </a:lnTo>
                <a:lnTo>
                  <a:pt x="471" y="2194"/>
                </a:lnTo>
                <a:lnTo>
                  <a:pt x="479" y="2200"/>
                </a:lnTo>
                <a:lnTo>
                  <a:pt x="487" y="2206"/>
                </a:lnTo>
                <a:lnTo>
                  <a:pt x="496" y="2212"/>
                </a:lnTo>
                <a:lnTo>
                  <a:pt x="503" y="2219"/>
                </a:lnTo>
                <a:lnTo>
                  <a:pt x="510" y="2226"/>
                </a:lnTo>
                <a:lnTo>
                  <a:pt x="516" y="2234"/>
                </a:lnTo>
                <a:lnTo>
                  <a:pt x="522" y="2243"/>
                </a:lnTo>
                <a:lnTo>
                  <a:pt x="527" y="2251"/>
                </a:lnTo>
                <a:lnTo>
                  <a:pt x="532" y="2260"/>
                </a:lnTo>
                <a:lnTo>
                  <a:pt x="536" y="2269"/>
                </a:lnTo>
                <a:lnTo>
                  <a:pt x="541" y="2279"/>
                </a:lnTo>
                <a:lnTo>
                  <a:pt x="544" y="2290"/>
                </a:lnTo>
                <a:lnTo>
                  <a:pt x="547" y="2301"/>
                </a:lnTo>
                <a:lnTo>
                  <a:pt x="549" y="2312"/>
                </a:lnTo>
                <a:lnTo>
                  <a:pt x="550" y="2324"/>
                </a:lnTo>
                <a:lnTo>
                  <a:pt x="551" y="2337"/>
                </a:lnTo>
                <a:lnTo>
                  <a:pt x="552" y="2349"/>
                </a:lnTo>
                <a:lnTo>
                  <a:pt x="551" y="2360"/>
                </a:lnTo>
                <a:lnTo>
                  <a:pt x="550" y="2370"/>
                </a:lnTo>
                <a:lnTo>
                  <a:pt x="549" y="2380"/>
                </a:lnTo>
                <a:lnTo>
                  <a:pt x="547" y="2391"/>
                </a:lnTo>
                <a:lnTo>
                  <a:pt x="545" y="2401"/>
                </a:lnTo>
                <a:lnTo>
                  <a:pt x="542" y="2410"/>
                </a:lnTo>
                <a:lnTo>
                  <a:pt x="537" y="2420"/>
                </a:lnTo>
                <a:lnTo>
                  <a:pt x="533" y="2429"/>
                </a:lnTo>
                <a:lnTo>
                  <a:pt x="529" y="2439"/>
                </a:lnTo>
                <a:lnTo>
                  <a:pt x="524" y="2447"/>
                </a:lnTo>
                <a:lnTo>
                  <a:pt x="518" y="2456"/>
                </a:lnTo>
                <a:lnTo>
                  <a:pt x="513" y="2464"/>
                </a:lnTo>
                <a:lnTo>
                  <a:pt x="506" y="2471"/>
                </a:lnTo>
                <a:lnTo>
                  <a:pt x="499" y="2479"/>
                </a:lnTo>
                <a:lnTo>
                  <a:pt x="492" y="2487"/>
                </a:lnTo>
                <a:lnTo>
                  <a:pt x="483" y="2494"/>
                </a:lnTo>
                <a:lnTo>
                  <a:pt x="475" y="2500"/>
                </a:lnTo>
                <a:lnTo>
                  <a:pt x="466" y="2506"/>
                </a:lnTo>
                <a:lnTo>
                  <a:pt x="456" y="2512"/>
                </a:lnTo>
                <a:lnTo>
                  <a:pt x="447" y="2517"/>
                </a:lnTo>
                <a:lnTo>
                  <a:pt x="436" y="2523"/>
                </a:lnTo>
                <a:lnTo>
                  <a:pt x="425" y="2527"/>
                </a:lnTo>
                <a:lnTo>
                  <a:pt x="414" y="2532"/>
                </a:lnTo>
                <a:lnTo>
                  <a:pt x="403" y="2536"/>
                </a:lnTo>
                <a:lnTo>
                  <a:pt x="391" y="2540"/>
                </a:lnTo>
                <a:lnTo>
                  <a:pt x="377" y="2543"/>
                </a:lnTo>
                <a:lnTo>
                  <a:pt x="365" y="2545"/>
                </a:lnTo>
                <a:lnTo>
                  <a:pt x="352" y="2548"/>
                </a:lnTo>
                <a:lnTo>
                  <a:pt x="323" y="2550"/>
                </a:lnTo>
                <a:lnTo>
                  <a:pt x="294" y="2551"/>
                </a:lnTo>
                <a:lnTo>
                  <a:pt x="154" y="2551"/>
                </a:lnTo>
                <a:lnTo>
                  <a:pt x="154" y="2164"/>
                </a:lnTo>
                <a:close/>
                <a:moveTo>
                  <a:pt x="0" y="18"/>
                </a:moveTo>
                <a:lnTo>
                  <a:pt x="0" y="1214"/>
                </a:lnTo>
                <a:lnTo>
                  <a:pt x="156" y="1214"/>
                </a:lnTo>
                <a:lnTo>
                  <a:pt x="156" y="18"/>
                </a:lnTo>
                <a:lnTo>
                  <a:pt x="0" y="18"/>
                </a:lnTo>
                <a:close/>
                <a:moveTo>
                  <a:pt x="653" y="1214"/>
                </a:moveTo>
                <a:lnTo>
                  <a:pt x="809" y="1214"/>
                </a:lnTo>
                <a:lnTo>
                  <a:pt x="809" y="149"/>
                </a:lnTo>
                <a:lnTo>
                  <a:pt x="1174" y="149"/>
                </a:lnTo>
                <a:lnTo>
                  <a:pt x="1174" y="18"/>
                </a:lnTo>
                <a:lnTo>
                  <a:pt x="288" y="18"/>
                </a:lnTo>
                <a:lnTo>
                  <a:pt x="288" y="149"/>
                </a:lnTo>
                <a:lnTo>
                  <a:pt x="653" y="149"/>
                </a:lnTo>
                <a:lnTo>
                  <a:pt x="653" y="1214"/>
                </a:lnTo>
                <a:close/>
                <a:moveTo>
                  <a:pt x="1623" y="1153"/>
                </a:moveTo>
                <a:lnTo>
                  <a:pt x="1636" y="1161"/>
                </a:lnTo>
                <a:lnTo>
                  <a:pt x="1650" y="1170"/>
                </a:lnTo>
                <a:lnTo>
                  <a:pt x="1665" y="1177"/>
                </a:lnTo>
                <a:lnTo>
                  <a:pt x="1682" y="1184"/>
                </a:lnTo>
                <a:lnTo>
                  <a:pt x="1699" y="1191"/>
                </a:lnTo>
                <a:lnTo>
                  <a:pt x="1717" y="1197"/>
                </a:lnTo>
                <a:lnTo>
                  <a:pt x="1737" y="1203"/>
                </a:lnTo>
                <a:lnTo>
                  <a:pt x="1756" y="1208"/>
                </a:lnTo>
                <a:lnTo>
                  <a:pt x="1777" y="1214"/>
                </a:lnTo>
                <a:lnTo>
                  <a:pt x="1798" y="1219"/>
                </a:lnTo>
                <a:lnTo>
                  <a:pt x="1819" y="1223"/>
                </a:lnTo>
                <a:lnTo>
                  <a:pt x="1841" y="1226"/>
                </a:lnTo>
                <a:lnTo>
                  <a:pt x="1863" y="1229"/>
                </a:lnTo>
                <a:lnTo>
                  <a:pt x="1885" y="1231"/>
                </a:lnTo>
                <a:lnTo>
                  <a:pt x="1906" y="1232"/>
                </a:lnTo>
                <a:lnTo>
                  <a:pt x="1929" y="1232"/>
                </a:lnTo>
                <a:lnTo>
                  <a:pt x="1954" y="1232"/>
                </a:lnTo>
                <a:lnTo>
                  <a:pt x="1980" y="1230"/>
                </a:lnTo>
                <a:lnTo>
                  <a:pt x="2004" y="1228"/>
                </a:lnTo>
                <a:lnTo>
                  <a:pt x="2028" y="1225"/>
                </a:lnTo>
                <a:lnTo>
                  <a:pt x="2050" y="1221"/>
                </a:lnTo>
                <a:lnTo>
                  <a:pt x="2071" y="1215"/>
                </a:lnTo>
                <a:lnTo>
                  <a:pt x="2093" y="1210"/>
                </a:lnTo>
                <a:lnTo>
                  <a:pt x="2112" y="1204"/>
                </a:lnTo>
                <a:lnTo>
                  <a:pt x="2132" y="1197"/>
                </a:lnTo>
                <a:lnTo>
                  <a:pt x="2150" y="1189"/>
                </a:lnTo>
                <a:lnTo>
                  <a:pt x="2167" y="1181"/>
                </a:lnTo>
                <a:lnTo>
                  <a:pt x="2184" y="1172"/>
                </a:lnTo>
                <a:lnTo>
                  <a:pt x="2200" y="1161"/>
                </a:lnTo>
                <a:lnTo>
                  <a:pt x="2215" y="1151"/>
                </a:lnTo>
                <a:lnTo>
                  <a:pt x="2230" y="1140"/>
                </a:lnTo>
                <a:lnTo>
                  <a:pt x="2243" y="1129"/>
                </a:lnTo>
                <a:lnTo>
                  <a:pt x="2255" y="1116"/>
                </a:lnTo>
                <a:lnTo>
                  <a:pt x="2266" y="1103"/>
                </a:lnTo>
                <a:lnTo>
                  <a:pt x="2278" y="1090"/>
                </a:lnTo>
                <a:lnTo>
                  <a:pt x="2288" y="1077"/>
                </a:lnTo>
                <a:lnTo>
                  <a:pt x="2297" y="1062"/>
                </a:lnTo>
                <a:lnTo>
                  <a:pt x="2305" y="1048"/>
                </a:lnTo>
                <a:lnTo>
                  <a:pt x="2313" y="1034"/>
                </a:lnTo>
                <a:lnTo>
                  <a:pt x="2319" y="1018"/>
                </a:lnTo>
                <a:lnTo>
                  <a:pt x="2326" y="1003"/>
                </a:lnTo>
                <a:lnTo>
                  <a:pt x="2331" y="987"/>
                </a:lnTo>
                <a:lnTo>
                  <a:pt x="2336" y="971"/>
                </a:lnTo>
                <a:lnTo>
                  <a:pt x="2339" y="955"/>
                </a:lnTo>
                <a:lnTo>
                  <a:pt x="2342" y="938"/>
                </a:lnTo>
                <a:lnTo>
                  <a:pt x="2344" y="921"/>
                </a:lnTo>
                <a:lnTo>
                  <a:pt x="2345" y="904"/>
                </a:lnTo>
                <a:lnTo>
                  <a:pt x="2345" y="888"/>
                </a:lnTo>
                <a:lnTo>
                  <a:pt x="2345" y="871"/>
                </a:lnTo>
                <a:lnTo>
                  <a:pt x="2344" y="855"/>
                </a:lnTo>
                <a:lnTo>
                  <a:pt x="2343" y="840"/>
                </a:lnTo>
                <a:lnTo>
                  <a:pt x="2341" y="825"/>
                </a:lnTo>
                <a:lnTo>
                  <a:pt x="2338" y="810"/>
                </a:lnTo>
                <a:lnTo>
                  <a:pt x="2335" y="797"/>
                </a:lnTo>
                <a:lnTo>
                  <a:pt x="2331" y="783"/>
                </a:lnTo>
                <a:lnTo>
                  <a:pt x="2327" y="769"/>
                </a:lnTo>
                <a:lnTo>
                  <a:pt x="2322" y="757"/>
                </a:lnTo>
                <a:lnTo>
                  <a:pt x="2315" y="744"/>
                </a:lnTo>
                <a:lnTo>
                  <a:pt x="2309" y="732"/>
                </a:lnTo>
                <a:lnTo>
                  <a:pt x="2302" y="720"/>
                </a:lnTo>
                <a:lnTo>
                  <a:pt x="2295" y="708"/>
                </a:lnTo>
                <a:lnTo>
                  <a:pt x="2287" y="697"/>
                </a:lnTo>
                <a:lnTo>
                  <a:pt x="2279" y="687"/>
                </a:lnTo>
                <a:lnTo>
                  <a:pt x="2269" y="675"/>
                </a:lnTo>
                <a:lnTo>
                  <a:pt x="2259" y="665"/>
                </a:lnTo>
                <a:lnTo>
                  <a:pt x="2249" y="655"/>
                </a:lnTo>
                <a:lnTo>
                  <a:pt x="2238" y="646"/>
                </a:lnTo>
                <a:lnTo>
                  <a:pt x="2227" y="636"/>
                </a:lnTo>
                <a:lnTo>
                  <a:pt x="2202" y="617"/>
                </a:lnTo>
                <a:lnTo>
                  <a:pt x="2175" y="600"/>
                </a:lnTo>
                <a:lnTo>
                  <a:pt x="2145" y="582"/>
                </a:lnTo>
                <a:lnTo>
                  <a:pt x="2113" y="567"/>
                </a:lnTo>
                <a:lnTo>
                  <a:pt x="2079" y="551"/>
                </a:lnTo>
                <a:lnTo>
                  <a:pt x="2042" y="536"/>
                </a:lnTo>
                <a:lnTo>
                  <a:pt x="2012" y="524"/>
                </a:lnTo>
                <a:lnTo>
                  <a:pt x="1985" y="512"/>
                </a:lnTo>
                <a:lnTo>
                  <a:pt x="1958" y="501"/>
                </a:lnTo>
                <a:lnTo>
                  <a:pt x="1935" y="489"/>
                </a:lnTo>
                <a:lnTo>
                  <a:pt x="1913" y="476"/>
                </a:lnTo>
                <a:lnTo>
                  <a:pt x="1894" y="464"/>
                </a:lnTo>
                <a:lnTo>
                  <a:pt x="1877" y="452"/>
                </a:lnTo>
                <a:lnTo>
                  <a:pt x="1861" y="439"/>
                </a:lnTo>
                <a:lnTo>
                  <a:pt x="1848" y="425"/>
                </a:lnTo>
                <a:lnTo>
                  <a:pt x="1836" y="411"/>
                </a:lnTo>
                <a:lnTo>
                  <a:pt x="1826" y="396"/>
                </a:lnTo>
                <a:lnTo>
                  <a:pt x="1818" y="380"/>
                </a:lnTo>
                <a:lnTo>
                  <a:pt x="1812" y="363"/>
                </a:lnTo>
                <a:lnTo>
                  <a:pt x="1807" y="346"/>
                </a:lnTo>
                <a:lnTo>
                  <a:pt x="1805" y="327"/>
                </a:lnTo>
                <a:lnTo>
                  <a:pt x="1804" y="307"/>
                </a:lnTo>
                <a:lnTo>
                  <a:pt x="1805" y="292"/>
                </a:lnTo>
                <a:lnTo>
                  <a:pt x="1807" y="276"/>
                </a:lnTo>
                <a:lnTo>
                  <a:pt x="1811" y="260"/>
                </a:lnTo>
                <a:lnTo>
                  <a:pt x="1816" y="245"/>
                </a:lnTo>
                <a:lnTo>
                  <a:pt x="1823" y="229"/>
                </a:lnTo>
                <a:lnTo>
                  <a:pt x="1833" y="214"/>
                </a:lnTo>
                <a:lnTo>
                  <a:pt x="1843" y="200"/>
                </a:lnTo>
                <a:lnTo>
                  <a:pt x="1855" y="186"/>
                </a:lnTo>
                <a:lnTo>
                  <a:pt x="1862" y="180"/>
                </a:lnTo>
                <a:lnTo>
                  <a:pt x="1870" y="174"/>
                </a:lnTo>
                <a:lnTo>
                  <a:pt x="1878" y="168"/>
                </a:lnTo>
                <a:lnTo>
                  <a:pt x="1887" y="163"/>
                </a:lnTo>
                <a:lnTo>
                  <a:pt x="1895" y="158"/>
                </a:lnTo>
                <a:lnTo>
                  <a:pt x="1905" y="153"/>
                </a:lnTo>
                <a:lnTo>
                  <a:pt x="1915" y="149"/>
                </a:lnTo>
                <a:lnTo>
                  <a:pt x="1926" y="144"/>
                </a:lnTo>
                <a:lnTo>
                  <a:pt x="1937" y="140"/>
                </a:lnTo>
                <a:lnTo>
                  <a:pt x="1948" y="137"/>
                </a:lnTo>
                <a:lnTo>
                  <a:pt x="1960" y="134"/>
                </a:lnTo>
                <a:lnTo>
                  <a:pt x="1972" y="132"/>
                </a:lnTo>
                <a:lnTo>
                  <a:pt x="1986" y="130"/>
                </a:lnTo>
                <a:lnTo>
                  <a:pt x="2000" y="129"/>
                </a:lnTo>
                <a:lnTo>
                  <a:pt x="2014" y="128"/>
                </a:lnTo>
                <a:lnTo>
                  <a:pt x="2030" y="127"/>
                </a:lnTo>
                <a:lnTo>
                  <a:pt x="2049" y="128"/>
                </a:lnTo>
                <a:lnTo>
                  <a:pt x="2068" y="129"/>
                </a:lnTo>
                <a:lnTo>
                  <a:pt x="2087" y="131"/>
                </a:lnTo>
                <a:lnTo>
                  <a:pt x="2105" y="133"/>
                </a:lnTo>
                <a:lnTo>
                  <a:pt x="2123" y="136"/>
                </a:lnTo>
                <a:lnTo>
                  <a:pt x="2139" y="139"/>
                </a:lnTo>
                <a:lnTo>
                  <a:pt x="2154" y="143"/>
                </a:lnTo>
                <a:lnTo>
                  <a:pt x="2168" y="148"/>
                </a:lnTo>
                <a:lnTo>
                  <a:pt x="2196" y="157"/>
                </a:lnTo>
                <a:lnTo>
                  <a:pt x="2219" y="166"/>
                </a:lnTo>
                <a:lnTo>
                  <a:pt x="2239" y="175"/>
                </a:lnTo>
                <a:lnTo>
                  <a:pt x="2255" y="184"/>
                </a:lnTo>
                <a:lnTo>
                  <a:pt x="2297" y="57"/>
                </a:lnTo>
                <a:lnTo>
                  <a:pt x="2277" y="46"/>
                </a:lnTo>
                <a:lnTo>
                  <a:pt x="2251" y="36"/>
                </a:lnTo>
                <a:lnTo>
                  <a:pt x="2224" y="26"/>
                </a:lnTo>
                <a:lnTo>
                  <a:pt x="2192" y="18"/>
                </a:lnTo>
                <a:lnTo>
                  <a:pt x="2175" y="14"/>
                </a:lnTo>
                <a:lnTo>
                  <a:pt x="2157" y="11"/>
                </a:lnTo>
                <a:lnTo>
                  <a:pt x="2139" y="8"/>
                </a:lnTo>
                <a:lnTo>
                  <a:pt x="2119" y="5"/>
                </a:lnTo>
                <a:lnTo>
                  <a:pt x="2099" y="3"/>
                </a:lnTo>
                <a:lnTo>
                  <a:pt x="2079" y="2"/>
                </a:lnTo>
                <a:lnTo>
                  <a:pt x="2057" y="1"/>
                </a:lnTo>
                <a:lnTo>
                  <a:pt x="2035" y="0"/>
                </a:lnTo>
                <a:lnTo>
                  <a:pt x="2013" y="1"/>
                </a:lnTo>
                <a:lnTo>
                  <a:pt x="1992" y="2"/>
                </a:lnTo>
                <a:lnTo>
                  <a:pt x="1971" y="4"/>
                </a:lnTo>
                <a:lnTo>
                  <a:pt x="1951" y="7"/>
                </a:lnTo>
                <a:lnTo>
                  <a:pt x="1932" y="10"/>
                </a:lnTo>
                <a:lnTo>
                  <a:pt x="1912" y="14"/>
                </a:lnTo>
                <a:lnTo>
                  <a:pt x="1894" y="19"/>
                </a:lnTo>
                <a:lnTo>
                  <a:pt x="1877" y="24"/>
                </a:lnTo>
                <a:lnTo>
                  <a:pt x="1859" y="31"/>
                </a:lnTo>
                <a:lnTo>
                  <a:pt x="1842" y="37"/>
                </a:lnTo>
                <a:lnTo>
                  <a:pt x="1826" y="45"/>
                </a:lnTo>
                <a:lnTo>
                  <a:pt x="1810" y="54"/>
                </a:lnTo>
                <a:lnTo>
                  <a:pt x="1795" y="63"/>
                </a:lnTo>
                <a:lnTo>
                  <a:pt x="1781" y="72"/>
                </a:lnTo>
                <a:lnTo>
                  <a:pt x="1767" y="82"/>
                </a:lnTo>
                <a:lnTo>
                  <a:pt x="1754" y="92"/>
                </a:lnTo>
                <a:lnTo>
                  <a:pt x="1742" y="104"/>
                </a:lnTo>
                <a:lnTo>
                  <a:pt x="1731" y="115"/>
                </a:lnTo>
                <a:lnTo>
                  <a:pt x="1719" y="127"/>
                </a:lnTo>
                <a:lnTo>
                  <a:pt x="1709" y="140"/>
                </a:lnTo>
                <a:lnTo>
                  <a:pt x="1700" y="153"/>
                </a:lnTo>
                <a:lnTo>
                  <a:pt x="1691" y="167"/>
                </a:lnTo>
                <a:lnTo>
                  <a:pt x="1683" y="181"/>
                </a:lnTo>
                <a:lnTo>
                  <a:pt x="1675" y="196"/>
                </a:lnTo>
                <a:lnTo>
                  <a:pt x="1669" y="210"/>
                </a:lnTo>
                <a:lnTo>
                  <a:pt x="1663" y="225"/>
                </a:lnTo>
                <a:lnTo>
                  <a:pt x="1659" y="241"/>
                </a:lnTo>
                <a:lnTo>
                  <a:pt x="1655" y="257"/>
                </a:lnTo>
                <a:lnTo>
                  <a:pt x="1652" y="273"/>
                </a:lnTo>
                <a:lnTo>
                  <a:pt x="1650" y="290"/>
                </a:lnTo>
                <a:lnTo>
                  <a:pt x="1648" y="308"/>
                </a:lnTo>
                <a:lnTo>
                  <a:pt x="1648" y="324"/>
                </a:lnTo>
                <a:lnTo>
                  <a:pt x="1648" y="341"/>
                </a:lnTo>
                <a:lnTo>
                  <a:pt x="1649" y="355"/>
                </a:lnTo>
                <a:lnTo>
                  <a:pt x="1651" y="370"/>
                </a:lnTo>
                <a:lnTo>
                  <a:pt x="1653" y="384"/>
                </a:lnTo>
                <a:lnTo>
                  <a:pt x="1656" y="399"/>
                </a:lnTo>
                <a:lnTo>
                  <a:pt x="1660" y="412"/>
                </a:lnTo>
                <a:lnTo>
                  <a:pt x="1665" y="425"/>
                </a:lnTo>
                <a:lnTo>
                  <a:pt x="1669" y="439"/>
                </a:lnTo>
                <a:lnTo>
                  <a:pt x="1675" y="451"/>
                </a:lnTo>
                <a:lnTo>
                  <a:pt x="1682" y="463"/>
                </a:lnTo>
                <a:lnTo>
                  <a:pt x="1689" y="475"/>
                </a:lnTo>
                <a:lnTo>
                  <a:pt x="1696" y="487"/>
                </a:lnTo>
                <a:lnTo>
                  <a:pt x="1705" y="499"/>
                </a:lnTo>
                <a:lnTo>
                  <a:pt x="1713" y="509"/>
                </a:lnTo>
                <a:lnTo>
                  <a:pt x="1722" y="520"/>
                </a:lnTo>
                <a:lnTo>
                  <a:pt x="1733" y="530"/>
                </a:lnTo>
                <a:lnTo>
                  <a:pt x="1743" y="541"/>
                </a:lnTo>
                <a:lnTo>
                  <a:pt x="1754" y="551"/>
                </a:lnTo>
                <a:lnTo>
                  <a:pt x="1766" y="560"/>
                </a:lnTo>
                <a:lnTo>
                  <a:pt x="1779" y="569"/>
                </a:lnTo>
                <a:lnTo>
                  <a:pt x="1804" y="588"/>
                </a:lnTo>
                <a:lnTo>
                  <a:pt x="1832" y="604"/>
                </a:lnTo>
                <a:lnTo>
                  <a:pt x="1862" y="620"/>
                </a:lnTo>
                <a:lnTo>
                  <a:pt x="1894" y="635"/>
                </a:lnTo>
                <a:lnTo>
                  <a:pt x="1929" y="649"/>
                </a:lnTo>
                <a:lnTo>
                  <a:pt x="1964" y="662"/>
                </a:lnTo>
                <a:lnTo>
                  <a:pt x="1993" y="673"/>
                </a:lnTo>
                <a:lnTo>
                  <a:pt x="2019" y="685"/>
                </a:lnTo>
                <a:lnTo>
                  <a:pt x="2045" y="697"/>
                </a:lnTo>
                <a:lnTo>
                  <a:pt x="2067" y="709"/>
                </a:lnTo>
                <a:lnTo>
                  <a:pt x="2088" y="721"/>
                </a:lnTo>
                <a:lnTo>
                  <a:pt x="2106" y="735"/>
                </a:lnTo>
                <a:lnTo>
                  <a:pt x="2123" y="748"/>
                </a:lnTo>
                <a:lnTo>
                  <a:pt x="2137" y="761"/>
                </a:lnTo>
                <a:lnTo>
                  <a:pt x="2150" y="776"/>
                </a:lnTo>
                <a:lnTo>
                  <a:pt x="2160" y="792"/>
                </a:lnTo>
                <a:lnTo>
                  <a:pt x="2169" y="807"/>
                </a:lnTo>
                <a:lnTo>
                  <a:pt x="2177" y="823"/>
                </a:lnTo>
                <a:lnTo>
                  <a:pt x="2183" y="842"/>
                </a:lnTo>
                <a:lnTo>
                  <a:pt x="2186" y="860"/>
                </a:lnTo>
                <a:lnTo>
                  <a:pt x="2189" y="880"/>
                </a:lnTo>
                <a:lnTo>
                  <a:pt x="2189" y="900"/>
                </a:lnTo>
                <a:lnTo>
                  <a:pt x="2189" y="911"/>
                </a:lnTo>
                <a:lnTo>
                  <a:pt x="2188" y="922"/>
                </a:lnTo>
                <a:lnTo>
                  <a:pt x="2187" y="933"/>
                </a:lnTo>
                <a:lnTo>
                  <a:pt x="2185" y="943"/>
                </a:lnTo>
                <a:lnTo>
                  <a:pt x="2183" y="953"/>
                </a:lnTo>
                <a:lnTo>
                  <a:pt x="2180" y="963"/>
                </a:lnTo>
                <a:lnTo>
                  <a:pt x="2177" y="972"/>
                </a:lnTo>
                <a:lnTo>
                  <a:pt x="2173" y="983"/>
                </a:lnTo>
                <a:lnTo>
                  <a:pt x="2167" y="992"/>
                </a:lnTo>
                <a:lnTo>
                  <a:pt x="2163" y="1000"/>
                </a:lnTo>
                <a:lnTo>
                  <a:pt x="2157" y="1008"/>
                </a:lnTo>
                <a:lnTo>
                  <a:pt x="2152" y="1016"/>
                </a:lnTo>
                <a:lnTo>
                  <a:pt x="2145" y="1025"/>
                </a:lnTo>
                <a:lnTo>
                  <a:pt x="2139" y="1032"/>
                </a:lnTo>
                <a:lnTo>
                  <a:pt x="2131" y="1040"/>
                </a:lnTo>
                <a:lnTo>
                  <a:pt x="2124" y="1046"/>
                </a:lnTo>
                <a:lnTo>
                  <a:pt x="2115" y="1053"/>
                </a:lnTo>
                <a:lnTo>
                  <a:pt x="2106" y="1059"/>
                </a:lnTo>
                <a:lnTo>
                  <a:pt x="2097" y="1064"/>
                </a:lnTo>
                <a:lnTo>
                  <a:pt x="2088" y="1069"/>
                </a:lnTo>
                <a:lnTo>
                  <a:pt x="2078" y="1075"/>
                </a:lnTo>
                <a:lnTo>
                  <a:pt x="2067" y="1080"/>
                </a:lnTo>
                <a:lnTo>
                  <a:pt x="2056" y="1084"/>
                </a:lnTo>
                <a:lnTo>
                  <a:pt x="2045" y="1088"/>
                </a:lnTo>
                <a:lnTo>
                  <a:pt x="2020" y="1094"/>
                </a:lnTo>
                <a:lnTo>
                  <a:pt x="1995" y="1098"/>
                </a:lnTo>
                <a:lnTo>
                  <a:pt x="1967" y="1101"/>
                </a:lnTo>
                <a:lnTo>
                  <a:pt x="1939" y="1102"/>
                </a:lnTo>
                <a:lnTo>
                  <a:pt x="1919" y="1102"/>
                </a:lnTo>
                <a:lnTo>
                  <a:pt x="1899" y="1101"/>
                </a:lnTo>
                <a:lnTo>
                  <a:pt x="1880" y="1099"/>
                </a:lnTo>
                <a:lnTo>
                  <a:pt x="1861" y="1096"/>
                </a:lnTo>
                <a:lnTo>
                  <a:pt x="1842" y="1093"/>
                </a:lnTo>
                <a:lnTo>
                  <a:pt x="1823" y="1089"/>
                </a:lnTo>
                <a:lnTo>
                  <a:pt x="1805" y="1085"/>
                </a:lnTo>
                <a:lnTo>
                  <a:pt x="1788" y="1080"/>
                </a:lnTo>
                <a:lnTo>
                  <a:pt x="1770" y="1075"/>
                </a:lnTo>
                <a:lnTo>
                  <a:pt x="1753" y="1068"/>
                </a:lnTo>
                <a:lnTo>
                  <a:pt x="1737" y="1062"/>
                </a:lnTo>
                <a:lnTo>
                  <a:pt x="1721" y="1056"/>
                </a:lnTo>
                <a:lnTo>
                  <a:pt x="1706" y="1049"/>
                </a:lnTo>
                <a:lnTo>
                  <a:pt x="1691" y="1041"/>
                </a:lnTo>
                <a:lnTo>
                  <a:pt x="1678" y="1034"/>
                </a:lnTo>
                <a:lnTo>
                  <a:pt x="1664" y="1026"/>
                </a:lnTo>
                <a:lnTo>
                  <a:pt x="1623" y="1153"/>
                </a:lnTo>
                <a:close/>
                <a:moveTo>
                  <a:pt x="3253" y="813"/>
                </a:moveTo>
                <a:lnTo>
                  <a:pt x="3256" y="799"/>
                </a:lnTo>
                <a:lnTo>
                  <a:pt x="3257" y="782"/>
                </a:lnTo>
                <a:lnTo>
                  <a:pt x="3258" y="762"/>
                </a:lnTo>
                <a:lnTo>
                  <a:pt x="3259" y="740"/>
                </a:lnTo>
                <a:lnTo>
                  <a:pt x="3258" y="709"/>
                </a:lnTo>
                <a:lnTo>
                  <a:pt x="3255" y="677"/>
                </a:lnTo>
                <a:lnTo>
                  <a:pt x="3253" y="661"/>
                </a:lnTo>
                <a:lnTo>
                  <a:pt x="3250" y="644"/>
                </a:lnTo>
                <a:lnTo>
                  <a:pt x="3247" y="627"/>
                </a:lnTo>
                <a:lnTo>
                  <a:pt x="3243" y="610"/>
                </a:lnTo>
                <a:lnTo>
                  <a:pt x="3239" y="593"/>
                </a:lnTo>
                <a:lnTo>
                  <a:pt x="3234" y="576"/>
                </a:lnTo>
                <a:lnTo>
                  <a:pt x="3228" y="559"/>
                </a:lnTo>
                <a:lnTo>
                  <a:pt x="3222" y="543"/>
                </a:lnTo>
                <a:lnTo>
                  <a:pt x="3214" y="526"/>
                </a:lnTo>
                <a:lnTo>
                  <a:pt x="3206" y="510"/>
                </a:lnTo>
                <a:lnTo>
                  <a:pt x="3197" y="494"/>
                </a:lnTo>
                <a:lnTo>
                  <a:pt x="3188" y="478"/>
                </a:lnTo>
                <a:lnTo>
                  <a:pt x="3177" y="463"/>
                </a:lnTo>
                <a:lnTo>
                  <a:pt x="3166" y="449"/>
                </a:lnTo>
                <a:lnTo>
                  <a:pt x="3154" y="435"/>
                </a:lnTo>
                <a:lnTo>
                  <a:pt x="3141" y="422"/>
                </a:lnTo>
                <a:lnTo>
                  <a:pt x="3127" y="409"/>
                </a:lnTo>
                <a:lnTo>
                  <a:pt x="3113" y="398"/>
                </a:lnTo>
                <a:lnTo>
                  <a:pt x="3096" y="386"/>
                </a:lnTo>
                <a:lnTo>
                  <a:pt x="3080" y="376"/>
                </a:lnTo>
                <a:lnTo>
                  <a:pt x="3061" y="367"/>
                </a:lnTo>
                <a:lnTo>
                  <a:pt x="3043" y="359"/>
                </a:lnTo>
                <a:lnTo>
                  <a:pt x="3023" y="352"/>
                </a:lnTo>
                <a:lnTo>
                  <a:pt x="3001" y="347"/>
                </a:lnTo>
                <a:lnTo>
                  <a:pt x="2980" y="342"/>
                </a:lnTo>
                <a:lnTo>
                  <a:pt x="2956" y="338"/>
                </a:lnTo>
                <a:lnTo>
                  <a:pt x="2932" y="336"/>
                </a:lnTo>
                <a:lnTo>
                  <a:pt x="2906" y="335"/>
                </a:lnTo>
                <a:lnTo>
                  <a:pt x="2883" y="335"/>
                </a:lnTo>
                <a:lnTo>
                  <a:pt x="2860" y="337"/>
                </a:lnTo>
                <a:lnTo>
                  <a:pt x="2838" y="341"/>
                </a:lnTo>
                <a:lnTo>
                  <a:pt x="2817" y="345"/>
                </a:lnTo>
                <a:lnTo>
                  <a:pt x="2796" y="350"/>
                </a:lnTo>
                <a:lnTo>
                  <a:pt x="2776" y="356"/>
                </a:lnTo>
                <a:lnTo>
                  <a:pt x="2756" y="363"/>
                </a:lnTo>
                <a:lnTo>
                  <a:pt x="2737" y="371"/>
                </a:lnTo>
                <a:lnTo>
                  <a:pt x="2719" y="380"/>
                </a:lnTo>
                <a:lnTo>
                  <a:pt x="2701" y="391"/>
                </a:lnTo>
                <a:lnTo>
                  <a:pt x="2685" y="402"/>
                </a:lnTo>
                <a:lnTo>
                  <a:pt x="2669" y="414"/>
                </a:lnTo>
                <a:lnTo>
                  <a:pt x="2652" y="426"/>
                </a:lnTo>
                <a:lnTo>
                  <a:pt x="2638" y="441"/>
                </a:lnTo>
                <a:lnTo>
                  <a:pt x="2624" y="455"/>
                </a:lnTo>
                <a:lnTo>
                  <a:pt x="2610" y="470"/>
                </a:lnTo>
                <a:lnTo>
                  <a:pt x="2597" y="485"/>
                </a:lnTo>
                <a:lnTo>
                  <a:pt x="2585" y="503"/>
                </a:lnTo>
                <a:lnTo>
                  <a:pt x="2574" y="520"/>
                </a:lnTo>
                <a:lnTo>
                  <a:pt x="2563" y="539"/>
                </a:lnTo>
                <a:lnTo>
                  <a:pt x="2554" y="557"/>
                </a:lnTo>
                <a:lnTo>
                  <a:pt x="2545" y="576"/>
                </a:lnTo>
                <a:lnTo>
                  <a:pt x="2537" y="597"/>
                </a:lnTo>
                <a:lnTo>
                  <a:pt x="2530" y="617"/>
                </a:lnTo>
                <a:lnTo>
                  <a:pt x="2523" y="638"/>
                </a:lnTo>
                <a:lnTo>
                  <a:pt x="2517" y="660"/>
                </a:lnTo>
                <a:lnTo>
                  <a:pt x="2512" y="682"/>
                </a:lnTo>
                <a:lnTo>
                  <a:pt x="2508" y="704"/>
                </a:lnTo>
                <a:lnTo>
                  <a:pt x="2505" y="727"/>
                </a:lnTo>
                <a:lnTo>
                  <a:pt x="2503" y="751"/>
                </a:lnTo>
                <a:lnTo>
                  <a:pt x="2502" y="774"/>
                </a:lnTo>
                <a:lnTo>
                  <a:pt x="2501" y="799"/>
                </a:lnTo>
                <a:lnTo>
                  <a:pt x="2502" y="822"/>
                </a:lnTo>
                <a:lnTo>
                  <a:pt x="2503" y="846"/>
                </a:lnTo>
                <a:lnTo>
                  <a:pt x="2505" y="868"/>
                </a:lnTo>
                <a:lnTo>
                  <a:pt x="2508" y="891"/>
                </a:lnTo>
                <a:lnTo>
                  <a:pt x="2513" y="913"/>
                </a:lnTo>
                <a:lnTo>
                  <a:pt x="2517" y="934"/>
                </a:lnTo>
                <a:lnTo>
                  <a:pt x="2524" y="955"/>
                </a:lnTo>
                <a:lnTo>
                  <a:pt x="2531" y="975"/>
                </a:lnTo>
                <a:lnTo>
                  <a:pt x="2538" y="994"/>
                </a:lnTo>
                <a:lnTo>
                  <a:pt x="2546" y="1013"/>
                </a:lnTo>
                <a:lnTo>
                  <a:pt x="2555" y="1032"/>
                </a:lnTo>
                <a:lnTo>
                  <a:pt x="2565" y="1049"/>
                </a:lnTo>
                <a:lnTo>
                  <a:pt x="2577" y="1065"/>
                </a:lnTo>
                <a:lnTo>
                  <a:pt x="2588" y="1082"/>
                </a:lnTo>
                <a:lnTo>
                  <a:pt x="2601" y="1097"/>
                </a:lnTo>
                <a:lnTo>
                  <a:pt x="2614" y="1112"/>
                </a:lnTo>
                <a:lnTo>
                  <a:pt x="2628" y="1126"/>
                </a:lnTo>
                <a:lnTo>
                  <a:pt x="2643" y="1139"/>
                </a:lnTo>
                <a:lnTo>
                  <a:pt x="2658" y="1151"/>
                </a:lnTo>
                <a:lnTo>
                  <a:pt x="2675" y="1162"/>
                </a:lnTo>
                <a:lnTo>
                  <a:pt x="2692" y="1174"/>
                </a:lnTo>
                <a:lnTo>
                  <a:pt x="2709" y="1184"/>
                </a:lnTo>
                <a:lnTo>
                  <a:pt x="2728" y="1192"/>
                </a:lnTo>
                <a:lnTo>
                  <a:pt x="2747" y="1200"/>
                </a:lnTo>
                <a:lnTo>
                  <a:pt x="2767" y="1207"/>
                </a:lnTo>
                <a:lnTo>
                  <a:pt x="2787" y="1214"/>
                </a:lnTo>
                <a:lnTo>
                  <a:pt x="2808" y="1220"/>
                </a:lnTo>
                <a:lnTo>
                  <a:pt x="2830" y="1224"/>
                </a:lnTo>
                <a:lnTo>
                  <a:pt x="2852" y="1228"/>
                </a:lnTo>
                <a:lnTo>
                  <a:pt x="2876" y="1230"/>
                </a:lnTo>
                <a:lnTo>
                  <a:pt x="2899" y="1232"/>
                </a:lnTo>
                <a:lnTo>
                  <a:pt x="2924" y="1232"/>
                </a:lnTo>
                <a:lnTo>
                  <a:pt x="2949" y="1232"/>
                </a:lnTo>
                <a:lnTo>
                  <a:pt x="2973" y="1231"/>
                </a:lnTo>
                <a:lnTo>
                  <a:pt x="2996" y="1229"/>
                </a:lnTo>
                <a:lnTo>
                  <a:pt x="3019" y="1227"/>
                </a:lnTo>
                <a:lnTo>
                  <a:pt x="3040" y="1225"/>
                </a:lnTo>
                <a:lnTo>
                  <a:pt x="3060" y="1222"/>
                </a:lnTo>
                <a:lnTo>
                  <a:pt x="3080" y="1218"/>
                </a:lnTo>
                <a:lnTo>
                  <a:pt x="3098" y="1213"/>
                </a:lnTo>
                <a:lnTo>
                  <a:pt x="3132" y="1205"/>
                </a:lnTo>
                <a:lnTo>
                  <a:pt x="3163" y="1196"/>
                </a:lnTo>
                <a:lnTo>
                  <a:pt x="3189" y="1186"/>
                </a:lnTo>
                <a:lnTo>
                  <a:pt x="3212" y="1177"/>
                </a:lnTo>
                <a:lnTo>
                  <a:pt x="3183" y="1064"/>
                </a:lnTo>
                <a:lnTo>
                  <a:pt x="3160" y="1074"/>
                </a:lnTo>
                <a:lnTo>
                  <a:pt x="3137" y="1083"/>
                </a:lnTo>
                <a:lnTo>
                  <a:pt x="3113" y="1090"/>
                </a:lnTo>
                <a:lnTo>
                  <a:pt x="3085" y="1096"/>
                </a:lnTo>
                <a:lnTo>
                  <a:pt x="3054" y="1102"/>
                </a:lnTo>
                <a:lnTo>
                  <a:pt x="3022" y="1106"/>
                </a:lnTo>
                <a:lnTo>
                  <a:pt x="2985" y="1108"/>
                </a:lnTo>
                <a:lnTo>
                  <a:pt x="2945" y="1109"/>
                </a:lnTo>
                <a:lnTo>
                  <a:pt x="2931" y="1109"/>
                </a:lnTo>
                <a:lnTo>
                  <a:pt x="2917" y="1108"/>
                </a:lnTo>
                <a:lnTo>
                  <a:pt x="2902" y="1107"/>
                </a:lnTo>
                <a:lnTo>
                  <a:pt x="2888" y="1105"/>
                </a:lnTo>
                <a:lnTo>
                  <a:pt x="2874" y="1103"/>
                </a:lnTo>
                <a:lnTo>
                  <a:pt x="2860" y="1100"/>
                </a:lnTo>
                <a:lnTo>
                  <a:pt x="2847" y="1096"/>
                </a:lnTo>
                <a:lnTo>
                  <a:pt x="2834" y="1092"/>
                </a:lnTo>
                <a:lnTo>
                  <a:pt x="2822" y="1088"/>
                </a:lnTo>
                <a:lnTo>
                  <a:pt x="2808" y="1083"/>
                </a:lnTo>
                <a:lnTo>
                  <a:pt x="2796" y="1077"/>
                </a:lnTo>
                <a:lnTo>
                  <a:pt x="2785" y="1071"/>
                </a:lnTo>
                <a:lnTo>
                  <a:pt x="2774" y="1063"/>
                </a:lnTo>
                <a:lnTo>
                  <a:pt x="2762" y="1056"/>
                </a:lnTo>
                <a:lnTo>
                  <a:pt x="2751" y="1048"/>
                </a:lnTo>
                <a:lnTo>
                  <a:pt x="2741" y="1040"/>
                </a:lnTo>
                <a:lnTo>
                  <a:pt x="2732" y="1031"/>
                </a:lnTo>
                <a:lnTo>
                  <a:pt x="2723" y="1020"/>
                </a:lnTo>
                <a:lnTo>
                  <a:pt x="2713" y="1010"/>
                </a:lnTo>
                <a:lnTo>
                  <a:pt x="2705" y="999"/>
                </a:lnTo>
                <a:lnTo>
                  <a:pt x="2697" y="987"/>
                </a:lnTo>
                <a:lnTo>
                  <a:pt x="2690" y="975"/>
                </a:lnTo>
                <a:lnTo>
                  <a:pt x="2684" y="961"/>
                </a:lnTo>
                <a:lnTo>
                  <a:pt x="2678" y="948"/>
                </a:lnTo>
                <a:lnTo>
                  <a:pt x="2672" y="933"/>
                </a:lnTo>
                <a:lnTo>
                  <a:pt x="2668" y="918"/>
                </a:lnTo>
                <a:lnTo>
                  <a:pt x="2663" y="902"/>
                </a:lnTo>
                <a:lnTo>
                  <a:pt x="2659" y="886"/>
                </a:lnTo>
                <a:lnTo>
                  <a:pt x="2656" y="868"/>
                </a:lnTo>
                <a:lnTo>
                  <a:pt x="2654" y="851"/>
                </a:lnTo>
                <a:lnTo>
                  <a:pt x="2653" y="832"/>
                </a:lnTo>
                <a:lnTo>
                  <a:pt x="2652" y="813"/>
                </a:lnTo>
                <a:lnTo>
                  <a:pt x="3253" y="813"/>
                </a:lnTo>
                <a:close/>
                <a:moveTo>
                  <a:pt x="2654" y="701"/>
                </a:moveTo>
                <a:lnTo>
                  <a:pt x="2657" y="680"/>
                </a:lnTo>
                <a:lnTo>
                  <a:pt x="2661" y="659"/>
                </a:lnTo>
                <a:lnTo>
                  <a:pt x="2668" y="638"/>
                </a:lnTo>
                <a:lnTo>
                  <a:pt x="2675" y="616"/>
                </a:lnTo>
                <a:lnTo>
                  <a:pt x="2683" y="594"/>
                </a:lnTo>
                <a:lnTo>
                  <a:pt x="2693" y="573"/>
                </a:lnTo>
                <a:lnTo>
                  <a:pt x="2705" y="553"/>
                </a:lnTo>
                <a:lnTo>
                  <a:pt x="2719" y="533"/>
                </a:lnTo>
                <a:lnTo>
                  <a:pt x="2726" y="524"/>
                </a:lnTo>
                <a:lnTo>
                  <a:pt x="2734" y="515"/>
                </a:lnTo>
                <a:lnTo>
                  <a:pt x="2742" y="507"/>
                </a:lnTo>
                <a:lnTo>
                  <a:pt x="2751" y="499"/>
                </a:lnTo>
                <a:lnTo>
                  <a:pt x="2760" y="492"/>
                </a:lnTo>
                <a:lnTo>
                  <a:pt x="2770" y="484"/>
                </a:lnTo>
                <a:lnTo>
                  <a:pt x="2780" y="477"/>
                </a:lnTo>
                <a:lnTo>
                  <a:pt x="2791" y="471"/>
                </a:lnTo>
                <a:lnTo>
                  <a:pt x="2801" y="466"/>
                </a:lnTo>
                <a:lnTo>
                  <a:pt x="2813" y="461"/>
                </a:lnTo>
                <a:lnTo>
                  <a:pt x="2826" y="457"/>
                </a:lnTo>
                <a:lnTo>
                  <a:pt x="2838" y="454"/>
                </a:lnTo>
                <a:lnTo>
                  <a:pt x="2851" y="451"/>
                </a:lnTo>
                <a:lnTo>
                  <a:pt x="2865" y="449"/>
                </a:lnTo>
                <a:lnTo>
                  <a:pt x="2879" y="448"/>
                </a:lnTo>
                <a:lnTo>
                  <a:pt x="2894" y="447"/>
                </a:lnTo>
                <a:lnTo>
                  <a:pt x="2909" y="448"/>
                </a:lnTo>
                <a:lnTo>
                  <a:pt x="2925" y="449"/>
                </a:lnTo>
                <a:lnTo>
                  <a:pt x="2939" y="451"/>
                </a:lnTo>
                <a:lnTo>
                  <a:pt x="2953" y="454"/>
                </a:lnTo>
                <a:lnTo>
                  <a:pt x="2966" y="458"/>
                </a:lnTo>
                <a:lnTo>
                  <a:pt x="2978" y="462"/>
                </a:lnTo>
                <a:lnTo>
                  <a:pt x="2990" y="467"/>
                </a:lnTo>
                <a:lnTo>
                  <a:pt x="3001" y="473"/>
                </a:lnTo>
                <a:lnTo>
                  <a:pt x="3011" y="479"/>
                </a:lnTo>
                <a:lnTo>
                  <a:pt x="3021" y="487"/>
                </a:lnTo>
                <a:lnTo>
                  <a:pt x="3030" y="494"/>
                </a:lnTo>
                <a:lnTo>
                  <a:pt x="3038" y="501"/>
                </a:lnTo>
                <a:lnTo>
                  <a:pt x="3046" y="510"/>
                </a:lnTo>
                <a:lnTo>
                  <a:pt x="3053" y="518"/>
                </a:lnTo>
                <a:lnTo>
                  <a:pt x="3060" y="527"/>
                </a:lnTo>
                <a:lnTo>
                  <a:pt x="3067" y="537"/>
                </a:lnTo>
                <a:lnTo>
                  <a:pt x="3073" y="547"/>
                </a:lnTo>
                <a:lnTo>
                  <a:pt x="3078" y="557"/>
                </a:lnTo>
                <a:lnTo>
                  <a:pt x="3083" y="566"/>
                </a:lnTo>
                <a:lnTo>
                  <a:pt x="3087" y="577"/>
                </a:lnTo>
                <a:lnTo>
                  <a:pt x="3094" y="598"/>
                </a:lnTo>
                <a:lnTo>
                  <a:pt x="3100" y="619"/>
                </a:lnTo>
                <a:lnTo>
                  <a:pt x="3104" y="641"/>
                </a:lnTo>
                <a:lnTo>
                  <a:pt x="3106" y="661"/>
                </a:lnTo>
                <a:lnTo>
                  <a:pt x="3108" y="682"/>
                </a:lnTo>
                <a:lnTo>
                  <a:pt x="3108" y="701"/>
                </a:lnTo>
                <a:lnTo>
                  <a:pt x="2654" y="701"/>
                </a:lnTo>
                <a:close/>
                <a:moveTo>
                  <a:pt x="3452" y="1214"/>
                </a:moveTo>
                <a:lnTo>
                  <a:pt x="3609" y="1214"/>
                </a:lnTo>
                <a:lnTo>
                  <a:pt x="3609" y="754"/>
                </a:lnTo>
                <a:lnTo>
                  <a:pt x="3609" y="736"/>
                </a:lnTo>
                <a:lnTo>
                  <a:pt x="3610" y="717"/>
                </a:lnTo>
                <a:lnTo>
                  <a:pt x="3612" y="699"/>
                </a:lnTo>
                <a:lnTo>
                  <a:pt x="3614" y="682"/>
                </a:lnTo>
                <a:lnTo>
                  <a:pt x="3619" y="660"/>
                </a:lnTo>
                <a:lnTo>
                  <a:pt x="3625" y="640"/>
                </a:lnTo>
                <a:lnTo>
                  <a:pt x="3632" y="620"/>
                </a:lnTo>
                <a:lnTo>
                  <a:pt x="3640" y="602"/>
                </a:lnTo>
                <a:lnTo>
                  <a:pt x="3649" y="585"/>
                </a:lnTo>
                <a:lnTo>
                  <a:pt x="3661" y="568"/>
                </a:lnTo>
                <a:lnTo>
                  <a:pt x="3673" y="553"/>
                </a:lnTo>
                <a:lnTo>
                  <a:pt x="3685" y="539"/>
                </a:lnTo>
                <a:lnTo>
                  <a:pt x="3699" y="526"/>
                </a:lnTo>
                <a:lnTo>
                  <a:pt x="3715" y="515"/>
                </a:lnTo>
                <a:lnTo>
                  <a:pt x="3730" y="506"/>
                </a:lnTo>
                <a:lnTo>
                  <a:pt x="3747" y="498"/>
                </a:lnTo>
                <a:lnTo>
                  <a:pt x="3765" y="492"/>
                </a:lnTo>
                <a:lnTo>
                  <a:pt x="3784" y="487"/>
                </a:lnTo>
                <a:lnTo>
                  <a:pt x="3803" y="483"/>
                </a:lnTo>
                <a:lnTo>
                  <a:pt x="3824" y="482"/>
                </a:lnTo>
                <a:lnTo>
                  <a:pt x="3838" y="483"/>
                </a:lnTo>
                <a:lnTo>
                  <a:pt x="3852" y="483"/>
                </a:lnTo>
                <a:lnTo>
                  <a:pt x="3865" y="484"/>
                </a:lnTo>
                <a:lnTo>
                  <a:pt x="3877" y="487"/>
                </a:lnTo>
                <a:lnTo>
                  <a:pt x="3877" y="338"/>
                </a:lnTo>
                <a:lnTo>
                  <a:pt x="3866" y="337"/>
                </a:lnTo>
                <a:lnTo>
                  <a:pt x="3856" y="336"/>
                </a:lnTo>
                <a:lnTo>
                  <a:pt x="3845" y="335"/>
                </a:lnTo>
                <a:lnTo>
                  <a:pt x="3834" y="335"/>
                </a:lnTo>
                <a:lnTo>
                  <a:pt x="3815" y="336"/>
                </a:lnTo>
                <a:lnTo>
                  <a:pt x="3795" y="338"/>
                </a:lnTo>
                <a:lnTo>
                  <a:pt x="3777" y="343"/>
                </a:lnTo>
                <a:lnTo>
                  <a:pt x="3758" y="349"/>
                </a:lnTo>
                <a:lnTo>
                  <a:pt x="3740" y="356"/>
                </a:lnTo>
                <a:lnTo>
                  <a:pt x="3723" y="364"/>
                </a:lnTo>
                <a:lnTo>
                  <a:pt x="3705" y="374"/>
                </a:lnTo>
                <a:lnTo>
                  <a:pt x="3689" y="386"/>
                </a:lnTo>
                <a:lnTo>
                  <a:pt x="3674" y="399"/>
                </a:lnTo>
                <a:lnTo>
                  <a:pt x="3660" y="413"/>
                </a:lnTo>
                <a:lnTo>
                  <a:pt x="3646" y="428"/>
                </a:lnTo>
                <a:lnTo>
                  <a:pt x="3634" y="446"/>
                </a:lnTo>
                <a:lnTo>
                  <a:pt x="3622" y="463"/>
                </a:lnTo>
                <a:lnTo>
                  <a:pt x="3612" y="482"/>
                </a:lnTo>
                <a:lnTo>
                  <a:pt x="3602" y="503"/>
                </a:lnTo>
                <a:lnTo>
                  <a:pt x="3594" y="523"/>
                </a:lnTo>
                <a:lnTo>
                  <a:pt x="3589" y="523"/>
                </a:lnTo>
                <a:lnTo>
                  <a:pt x="3582" y="355"/>
                </a:lnTo>
                <a:lnTo>
                  <a:pt x="3445" y="355"/>
                </a:lnTo>
                <a:lnTo>
                  <a:pt x="3447" y="385"/>
                </a:lnTo>
                <a:lnTo>
                  <a:pt x="3449" y="416"/>
                </a:lnTo>
                <a:lnTo>
                  <a:pt x="3450" y="448"/>
                </a:lnTo>
                <a:lnTo>
                  <a:pt x="3451" y="480"/>
                </a:lnTo>
                <a:lnTo>
                  <a:pt x="3451" y="515"/>
                </a:lnTo>
                <a:lnTo>
                  <a:pt x="3452" y="550"/>
                </a:lnTo>
                <a:lnTo>
                  <a:pt x="3452" y="586"/>
                </a:lnTo>
                <a:lnTo>
                  <a:pt x="3452" y="623"/>
                </a:lnTo>
                <a:lnTo>
                  <a:pt x="3452" y="1214"/>
                </a:lnTo>
                <a:close/>
                <a:moveTo>
                  <a:pt x="3971" y="355"/>
                </a:moveTo>
                <a:lnTo>
                  <a:pt x="4297" y="1214"/>
                </a:lnTo>
                <a:lnTo>
                  <a:pt x="4446" y="1214"/>
                </a:lnTo>
                <a:lnTo>
                  <a:pt x="4783" y="355"/>
                </a:lnTo>
                <a:lnTo>
                  <a:pt x="4620" y="355"/>
                </a:lnTo>
                <a:lnTo>
                  <a:pt x="4454" y="836"/>
                </a:lnTo>
                <a:lnTo>
                  <a:pt x="4442" y="865"/>
                </a:lnTo>
                <a:lnTo>
                  <a:pt x="4433" y="894"/>
                </a:lnTo>
                <a:lnTo>
                  <a:pt x="4423" y="922"/>
                </a:lnTo>
                <a:lnTo>
                  <a:pt x="4414" y="950"/>
                </a:lnTo>
                <a:lnTo>
                  <a:pt x="4405" y="978"/>
                </a:lnTo>
                <a:lnTo>
                  <a:pt x="4396" y="1004"/>
                </a:lnTo>
                <a:lnTo>
                  <a:pt x="4388" y="1031"/>
                </a:lnTo>
                <a:lnTo>
                  <a:pt x="4380" y="1058"/>
                </a:lnTo>
                <a:lnTo>
                  <a:pt x="4375" y="1058"/>
                </a:lnTo>
                <a:lnTo>
                  <a:pt x="4368" y="1031"/>
                </a:lnTo>
                <a:lnTo>
                  <a:pt x="4361" y="1004"/>
                </a:lnTo>
                <a:lnTo>
                  <a:pt x="4353" y="978"/>
                </a:lnTo>
                <a:lnTo>
                  <a:pt x="4344" y="950"/>
                </a:lnTo>
                <a:lnTo>
                  <a:pt x="4335" y="922"/>
                </a:lnTo>
                <a:lnTo>
                  <a:pt x="4326" y="894"/>
                </a:lnTo>
                <a:lnTo>
                  <a:pt x="4317" y="865"/>
                </a:lnTo>
                <a:lnTo>
                  <a:pt x="4306" y="836"/>
                </a:lnTo>
                <a:lnTo>
                  <a:pt x="4137" y="355"/>
                </a:lnTo>
                <a:lnTo>
                  <a:pt x="3971" y="355"/>
                </a:lnTo>
                <a:close/>
                <a:moveTo>
                  <a:pt x="5086" y="1214"/>
                </a:moveTo>
                <a:lnTo>
                  <a:pt x="5086" y="355"/>
                </a:lnTo>
                <a:lnTo>
                  <a:pt x="4930" y="355"/>
                </a:lnTo>
                <a:lnTo>
                  <a:pt x="4930" y="1214"/>
                </a:lnTo>
                <a:lnTo>
                  <a:pt x="5086" y="1214"/>
                </a:lnTo>
                <a:close/>
                <a:moveTo>
                  <a:pt x="5007" y="211"/>
                </a:moveTo>
                <a:lnTo>
                  <a:pt x="5018" y="211"/>
                </a:lnTo>
                <a:lnTo>
                  <a:pt x="5028" y="209"/>
                </a:lnTo>
                <a:lnTo>
                  <a:pt x="5038" y="207"/>
                </a:lnTo>
                <a:lnTo>
                  <a:pt x="5048" y="204"/>
                </a:lnTo>
                <a:lnTo>
                  <a:pt x="5057" y="200"/>
                </a:lnTo>
                <a:lnTo>
                  <a:pt x="5064" y="195"/>
                </a:lnTo>
                <a:lnTo>
                  <a:pt x="5072" y="188"/>
                </a:lnTo>
                <a:lnTo>
                  <a:pt x="5078" y="182"/>
                </a:lnTo>
                <a:lnTo>
                  <a:pt x="5084" y="175"/>
                </a:lnTo>
                <a:lnTo>
                  <a:pt x="5089" y="168"/>
                </a:lnTo>
                <a:lnTo>
                  <a:pt x="5094" y="160"/>
                </a:lnTo>
                <a:lnTo>
                  <a:pt x="5098" y="152"/>
                </a:lnTo>
                <a:lnTo>
                  <a:pt x="5101" y="143"/>
                </a:lnTo>
                <a:lnTo>
                  <a:pt x="5103" y="134"/>
                </a:lnTo>
                <a:lnTo>
                  <a:pt x="5104" y="125"/>
                </a:lnTo>
                <a:lnTo>
                  <a:pt x="5105" y="115"/>
                </a:lnTo>
                <a:lnTo>
                  <a:pt x="5104" y="105"/>
                </a:lnTo>
                <a:lnTo>
                  <a:pt x="5103" y="95"/>
                </a:lnTo>
                <a:lnTo>
                  <a:pt x="5101" y="85"/>
                </a:lnTo>
                <a:lnTo>
                  <a:pt x="5098" y="77"/>
                </a:lnTo>
                <a:lnTo>
                  <a:pt x="5094" y="68"/>
                </a:lnTo>
                <a:lnTo>
                  <a:pt x="5089" y="60"/>
                </a:lnTo>
                <a:lnTo>
                  <a:pt x="5084" y="53"/>
                </a:lnTo>
                <a:lnTo>
                  <a:pt x="5078" y="45"/>
                </a:lnTo>
                <a:lnTo>
                  <a:pt x="5071" y="39"/>
                </a:lnTo>
                <a:lnTo>
                  <a:pt x="5064" y="34"/>
                </a:lnTo>
                <a:lnTo>
                  <a:pt x="5056" y="29"/>
                </a:lnTo>
                <a:lnTo>
                  <a:pt x="5048" y="25"/>
                </a:lnTo>
                <a:lnTo>
                  <a:pt x="5038" y="22"/>
                </a:lnTo>
                <a:lnTo>
                  <a:pt x="5029" y="20"/>
                </a:lnTo>
                <a:lnTo>
                  <a:pt x="5019" y="18"/>
                </a:lnTo>
                <a:lnTo>
                  <a:pt x="5009" y="18"/>
                </a:lnTo>
                <a:lnTo>
                  <a:pt x="4998" y="18"/>
                </a:lnTo>
                <a:lnTo>
                  <a:pt x="4987" y="20"/>
                </a:lnTo>
                <a:lnTo>
                  <a:pt x="4978" y="22"/>
                </a:lnTo>
                <a:lnTo>
                  <a:pt x="4969" y="25"/>
                </a:lnTo>
                <a:lnTo>
                  <a:pt x="4960" y="29"/>
                </a:lnTo>
                <a:lnTo>
                  <a:pt x="4952" y="34"/>
                </a:lnTo>
                <a:lnTo>
                  <a:pt x="4945" y="39"/>
                </a:lnTo>
                <a:lnTo>
                  <a:pt x="4938" y="45"/>
                </a:lnTo>
                <a:lnTo>
                  <a:pt x="4932" y="53"/>
                </a:lnTo>
                <a:lnTo>
                  <a:pt x="4926" y="60"/>
                </a:lnTo>
                <a:lnTo>
                  <a:pt x="4922" y="68"/>
                </a:lnTo>
                <a:lnTo>
                  <a:pt x="4918" y="77"/>
                </a:lnTo>
                <a:lnTo>
                  <a:pt x="4915" y="85"/>
                </a:lnTo>
                <a:lnTo>
                  <a:pt x="4913" y="95"/>
                </a:lnTo>
                <a:lnTo>
                  <a:pt x="4912" y="105"/>
                </a:lnTo>
                <a:lnTo>
                  <a:pt x="4911" y="115"/>
                </a:lnTo>
                <a:lnTo>
                  <a:pt x="4912" y="125"/>
                </a:lnTo>
                <a:lnTo>
                  <a:pt x="4913" y="134"/>
                </a:lnTo>
                <a:lnTo>
                  <a:pt x="4915" y="143"/>
                </a:lnTo>
                <a:lnTo>
                  <a:pt x="4918" y="152"/>
                </a:lnTo>
                <a:lnTo>
                  <a:pt x="4921" y="160"/>
                </a:lnTo>
                <a:lnTo>
                  <a:pt x="4926" y="168"/>
                </a:lnTo>
                <a:lnTo>
                  <a:pt x="4931" y="175"/>
                </a:lnTo>
                <a:lnTo>
                  <a:pt x="4936" y="182"/>
                </a:lnTo>
                <a:lnTo>
                  <a:pt x="4944" y="188"/>
                </a:lnTo>
                <a:lnTo>
                  <a:pt x="4951" y="195"/>
                </a:lnTo>
                <a:lnTo>
                  <a:pt x="4958" y="200"/>
                </a:lnTo>
                <a:lnTo>
                  <a:pt x="4967" y="204"/>
                </a:lnTo>
                <a:lnTo>
                  <a:pt x="4975" y="207"/>
                </a:lnTo>
                <a:lnTo>
                  <a:pt x="4984" y="209"/>
                </a:lnTo>
                <a:lnTo>
                  <a:pt x="4995" y="211"/>
                </a:lnTo>
                <a:lnTo>
                  <a:pt x="5005" y="211"/>
                </a:lnTo>
                <a:lnTo>
                  <a:pt x="5007" y="211"/>
                </a:lnTo>
                <a:close/>
                <a:moveTo>
                  <a:pt x="5931" y="1064"/>
                </a:moveTo>
                <a:lnTo>
                  <a:pt x="5914" y="1073"/>
                </a:lnTo>
                <a:lnTo>
                  <a:pt x="5896" y="1080"/>
                </a:lnTo>
                <a:lnTo>
                  <a:pt x="5874" y="1087"/>
                </a:lnTo>
                <a:lnTo>
                  <a:pt x="5852" y="1093"/>
                </a:lnTo>
                <a:lnTo>
                  <a:pt x="5827" y="1098"/>
                </a:lnTo>
                <a:lnTo>
                  <a:pt x="5801" y="1102"/>
                </a:lnTo>
                <a:lnTo>
                  <a:pt x="5771" y="1105"/>
                </a:lnTo>
                <a:lnTo>
                  <a:pt x="5740" y="1106"/>
                </a:lnTo>
                <a:lnTo>
                  <a:pt x="5724" y="1105"/>
                </a:lnTo>
                <a:lnTo>
                  <a:pt x="5708" y="1104"/>
                </a:lnTo>
                <a:lnTo>
                  <a:pt x="5693" y="1102"/>
                </a:lnTo>
                <a:lnTo>
                  <a:pt x="5678" y="1100"/>
                </a:lnTo>
                <a:lnTo>
                  <a:pt x="5663" y="1097"/>
                </a:lnTo>
                <a:lnTo>
                  <a:pt x="5649" y="1093"/>
                </a:lnTo>
                <a:lnTo>
                  <a:pt x="5635" y="1089"/>
                </a:lnTo>
                <a:lnTo>
                  <a:pt x="5621" y="1084"/>
                </a:lnTo>
                <a:lnTo>
                  <a:pt x="5608" y="1078"/>
                </a:lnTo>
                <a:lnTo>
                  <a:pt x="5595" y="1072"/>
                </a:lnTo>
                <a:lnTo>
                  <a:pt x="5582" y="1064"/>
                </a:lnTo>
                <a:lnTo>
                  <a:pt x="5570" y="1056"/>
                </a:lnTo>
                <a:lnTo>
                  <a:pt x="5559" y="1048"/>
                </a:lnTo>
                <a:lnTo>
                  <a:pt x="5548" y="1039"/>
                </a:lnTo>
                <a:lnTo>
                  <a:pt x="5538" y="1030"/>
                </a:lnTo>
                <a:lnTo>
                  <a:pt x="5527" y="1019"/>
                </a:lnTo>
                <a:lnTo>
                  <a:pt x="5517" y="1009"/>
                </a:lnTo>
                <a:lnTo>
                  <a:pt x="5508" y="998"/>
                </a:lnTo>
                <a:lnTo>
                  <a:pt x="5499" y="986"/>
                </a:lnTo>
                <a:lnTo>
                  <a:pt x="5492" y="974"/>
                </a:lnTo>
                <a:lnTo>
                  <a:pt x="5483" y="960"/>
                </a:lnTo>
                <a:lnTo>
                  <a:pt x="5476" y="947"/>
                </a:lnTo>
                <a:lnTo>
                  <a:pt x="5470" y="933"/>
                </a:lnTo>
                <a:lnTo>
                  <a:pt x="5464" y="918"/>
                </a:lnTo>
                <a:lnTo>
                  <a:pt x="5459" y="903"/>
                </a:lnTo>
                <a:lnTo>
                  <a:pt x="5455" y="888"/>
                </a:lnTo>
                <a:lnTo>
                  <a:pt x="5451" y="871"/>
                </a:lnTo>
                <a:lnTo>
                  <a:pt x="5448" y="855"/>
                </a:lnTo>
                <a:lnTo>
                  <a:pt x="5445" y="839"/>
                </a:lnTo>
                <a:lnTo>
                  <a:pt x="5444" y="820"/>
                </a:lnTo>
                <a:lnTo>
                  <a:pt x="5442" y="803"/>
                </a:lnTo>
                <a:lnTo>
                  <a:pt x="5442" y="785"/>
                </a:lnTo>
                <a:lnTo>
                  <a:pt x="5442" y="768"/>
                </a:lnTo>
                <a:lnTo>
                  <a:pt x="5443" y="752"/>
                </a:lnTo>
                <a:lnTo>
                  <a:pt x="5445" y="736"/>
                </a:lnTo>
                <a:lnTo>
                  <a:pt x="5447" y="719"/>
                </a:lnTo>
                <a:lnTo>
                  <a:pt x="5450" y="704"/>
                </a:lnTo>
                <a:lnTo>
                  <a:pt x="5453" y="689"/>
                </a:lnTo>
                <a:lnTo>
                  <a:pt x="5457" y="673"/>
                </a:lnTo>
                <a:lnTo>
                  <a:pt x="5461" y="659"/>
                </a:lnTo>
                <a:lnTo>
                  <a:pt x="5466" y="645"/>
                </a:lnTo>
                <a:lnTo>
                  <a:pt x="5472" y="630"/>
                </a:lnTo>
                <a:lnTo>
                  <a:pt x="5478" y="617"/>
                </a:lnTo>
                <a:lnTo>
                  <a:pt x="5485" y="604"/>
                </a:lnTo>
                <a:lnTo>
                  <a:pt x="5494" y="591"/>
                </a:lnTo>
                <a:lnTo>
                  <a:pt x="5502" y="578"/>
                </a:lnTo>
                <a:lnTo>
                  <a:pt x="5510" y="567"/>
                </a:lnTo>
                <a:lnTo>
                  <a:pt x="5519" y="556"/>
                </a:lnTo>
                <a:lnTo>
                  <a:pt x="5529" y="545"/>
                </a:lnTo>
                <a:lnTo>
                  <a:pt x="5540" y="534"/>
                </a:lnTo>
                <a:lnTo>
                  <a:pt x="5551" y="524"/>
                </a:lnTo>
                <a:lnTo>
                  <a:pt x="5563" y="515"/>
                </a:lnTo>
                <a:lnTo>
                  <a:pt x="5574" y="507"/>
                </a:lnTo>
                <a:lnTo>
                  <a:pt x="5588" y="499"/>
                </a:lnTo>
                <a:lnTo>
                  <a:pt x="5601" y="492"/>
                </a:lnTo>
                <a:lnTo>
                  <a:pt x="5615" y="485"/>
                </a:lnTo>
                <a:lnTo>
                  <a:pt x="5629" y="479"/>
                </a:lnTo>
                <a:lnTo>
                  <a:pt x="5644" y="474"/>
                </a:lnTo>
                <a:lnTo>
                  <a:pt x="5659" y="470"/>
                </a:lnTo>
                <a:lnTo>
                  <a:pt x="5675" y="466"/>
                </a:lnTo>
                <a:lnTo>
                  <a:pt x="5692" y="463"/>
                </a:lnTo>
                <a:lnTo>
                  <a:pt x="5709" y="461"/>
                </a:lnTo>
                <a:lnTo>
                  <a:pt x="5727" y="460"/>
                </a:lnTo>
                <a:lnTo>
                  <a:pt x="5745" y="460"/>
                </a:lnTo>
                <a:lnTo>
                  <a:pt x="5775" y="461"/>
                </a:lnTo>
                <a:lnTo>
                  <a:pt x="5804" y="463"/>
                </a:lnTo>
                <a:lnTo>
                  <a:pt x="5830" y="467"/>
                </a:lnTo>
                <a:lnTo>
                  <a:pt x="5854" y="472"/>
                </a:lnTo>
                <a:lnTo>
                  <a:pt x="5875" y="479"/>
                </a:lnTo>
                <a:lnTo>
                  <a:pt x="5894" y="485"/>
                </a:lnTo>
                <a:lnTo>
                  <a:pt x="5911" y="493"/>
                </a:lnTo>
                <a:lnTo>
                  <a:pt x="5926" y="501"/>
                </a:lnTo>
                <a:lnTo>
                  <a:pt x="5961" y="381"/>
                </a:lnTo>
                <a:lnTo>
                  <a:pt x="5944" y="373"/>
                </a:lnTo>
                <a:lnTo>
                  <a:pt x="5922" y="365"/>
                </a:lnTo>
                <a:lnTo>
                  <a:pt x="5899" y="357"/>
                </a:lnTo>
                <a:lnTo>
                  <a:pt x="5872" y="350"/>
                </a:lnTo>
                <a:lnTo>
                  <a:pt x="5843" y="344"/>
                </a:lnTo>
                <a:lnTo>
                  <a:pt x="5812" y="339"/>
                </a:lnTo>
                <a:lnTo>
                  <a:pt x="5779" y="336"/>
                </a:lnTo>
                <a:lnTo>
                  <a:pt x="5745" y="335"/>
                </a:lnTo>
                <a:lnTo>
                  <a:pt x="5719" y="335"/>
                </a:lnTo>
                <a:lnTo>
                  <a:pt x="5694" y="337"/>
                </a:lnTo>
                <a:lnTo>
                  <a:pt x="5669" y="341"/>
                </a:lnTo>
                <a:lnTo>
                  <a:pt x="5645" y="345"/>
                </a:lnTo>
                <a:lnTo>
                  <a:pt x="5621" y="349"/>
                </a:lnTo>
                <a:lnTo>
                  <a:pt x="5599" y="355"/>
                </a:lnTo>
                <a:lnTo>
                  <a:pt x="5576" y="362"/>
                </a:lnTo>
                <a:lnTo>
                  <a:pt x="5555" y="370"/>
                </a:lnTo>
                <a:lnTo>
                  <a:pt x="5533" y="378"/>
                </a:lnTo>
                <a:lnTo>
                  <a:pt x="5514" y="388"/>
                </a:lnTo>
                <a:lnTo>
                  <a:pt x="5495" y="399"/>
                </a:lnTo>
                <a:lnTo>
                  <a:pt x="5476" y="411"/>
                </a:lnTo>
                <a:lnTo>
                  <a:pt x="5458" y="423"/>
                </a:lnTo>
                <a:lnTo>
                  <a:pt x="5441" y="436"/>
                </a:lnTo>
                <a:lnTo>
                  <a:pt x="5424" y="450"/>
                </a:lnTo>
                <a:lnTo>
                  <a:pt x="5409" y="465"/>
                </a:lnTo>
                <a:lnTo>
                  <a:pt x="5395" y="480"/>
                </a:lnTo>
                <a:lnTo>
                  <a:pt x="5380" y="497"/>
                </a:lnTo>
                <a:lnTo>
                  <a:pt x="5368" y="514"/>
                </a:lnTo>
                <a:lnTo>
                  <a:pt x="5356" y="532"/>
                </a:lnTo>
                <a:lnTo>
                  <a:pt x="5345" y="551"/>
                </a:lnTo>
                <a:lnTo>
                  <a:pt x="5334" y="570"/>
                </a:lnTo>
                <a:lnTo>
                  <a:pt x="5325" y="590"/>
                </a:lnTo>
                <a:lnTo>
                  <a:pt x="5316" y="610"/>
                </a:lnTo>
                <a:lnTo>
                  <a:pt x="5309" y="631"/>
                </a:lnTo>
                <a:lnTo>
                  <a:pt x="5303" y="653"/>
                </a:lnTo>
                <a:lnTo>
                  <a:pt x="5297" y="675"/>
                </a:lnTo>
                <a:lnTo>
                  <a:pt x="5293" y="698"/>
                </a:lnTo>
                <a:lnTo>
                  <a:pt x="5288" y="721"/>
                </a:lnTo>
                <a:lnTo>
                  <a:pt x="5285" y="745"/>
                </a:lnTo>
                <a:lnTo>
                  <a:pt x="5284" y="768"/>
                </a:lnTo>
                <a:lnTo>
                  <a:pt x="5283" y="793"/>
                </a:lnTo>
                <a:lnTo>
                  <a:pt x="5284" y="817"/>
                </a:lnTo>
                <a:lnTo>
                  <a:pt x="5285" y="842"/>
                </a:lnTo>
                <a:lnTo>
                  <a:pt x="5288" y="865"/>
                </a:lnTo>
                <a:lnTo>
                  <a:pt x="5292" y="888"/>
                </a:lnTo>
                <a:lnTo>
                  <a:pt x="5296" y="910"/>
                </a:lnTo>
                <a:lnTo>
                  <a:pt x="5301" y="932"/>
                </a:lnTo>
                <a:lnTo>
                  <a:pt x="5307" y="952"/>
                </a:lnTo>
                <a:lnTo>
                  <a:pt x="5314" y="972"/>
                </a:lnTo>
                <a:lnTo>
                  <a:pt x="5322" y="993"/>
                </a:lnTo>
                <a:lnTo>
                  <a:pt x="5330" y="1011"/>
                </a:lnTo>
                <a:lnTo>
                  <a:pt x="5341" y="1030"/>
                </a:lnTo>
                <a:lnTo>
                  <a:pt x="5351" y="1048"/>
                </a:lnTo>
                <a:lnTo>
                  <a:pt x="5362" y="1064"/>
                </a:lnTo>
                <a:lnTo>
                  <a:pt x="5374" y="1081"/>
                </a:lnTo>
                <a:lnTo>
                  <a:pt x="5386" y="1096"/>
                </a:lnTo>
                <a:lnTo>
                  <a:pt x="5401" y="1111"/>
                </a:lnTo>
                <a:lnTo>
                  <a:pt x="5415" y="1126"/>
                </a:lnTo>
                <a:lnTo>
                  <a:pt x="5429" y="1139"/>
                </a:lnTo>
                <a:lnTo>
                  <a:pt x="5446" y="1151"/>
                </a:lnTo>
                <a:lnTo>
                  <a:pt x="5462" y="1162"/>
                </a:lnTo>
                <a:lnTo>
                  <a:pt x="5479" y="1174"/>
                </a:lnTo>
                <a:lnTo>
                  <a:pt x="5498" y="1183"/>
                </a:lnTo>
                <a:lnTo>
                  <a:pt x="5516" y="1192"/>
                </a:lnTo>
                <a:lnTo>
                  <a:pt x="5535" y="1200"/>
                </a:lnTo>
                <a:lnTo>
                  <a:pt x="5555" y="1207"/>
                </a:lnTo>
                <a:lnTo>
                  <a:pt x="5575" y="1214"/>
                </a:lnTo>
                <a:lnTo>
                  <a:pt x="5597" y="1220"/>
                </a:lnTo>
                <a:lnTo>
                  <a:pt x="5618" y="1224"/>
                </a:lnTo>
                <a:lnTo>
                  <a:pt x="5641" y="1228"/>
                </a:lnTo>
                <a:lnTo>
                  <a:pt x="5664" y="1230"/>
                </a:lnTo>
                <a:lnTo>
                  <a:pt x="5688" y="1232"/>
                </a:lnTo>
                <a:lnTo>
                  <a:pt x="5711" y="1232"/>
                </a:lnTo>
                <a:lnTo>
                  <a:pt x="5732" y="1232"/>
                </a:lnTo>
                <a:lnTo>
                  <a:pt x="5754" y="1231"/>
                </a:lnTo>
                <a:lnTo>
                  <a:pt x="5773" y="1229"/>
                </a:lnTo>
                <a:lnTo>
                  <a:pt x="5793" y="1227"/>
                </a:lnTo>
                <a:lnTo>
                  <a:pt x="5829" y="1222"/>
                </a:lnTo>
                <a:lnTo>
                  <a:pt x="5863" y="1214"/>
                </a:lnTo>
                <a:lnTo>
                  <a:pt x="5893" y="1206"/>
                </a:lnTo>
                <a:lnTo>
                  <a:pt x="5918" y="1198"/>
                </a:lnTo>
                <a:lnTo>
                  <a:pt x="5941" y="1190"/>
                </a:lnTo>
                <a:lnTo>
                  <a:pt x="5958" y="1182"/>
                </a:lnTo>
                <a:lnTo>
                  <a:pt x="5931" y="1064"/>
                </a:lnTo>
                <a:close/>
                <a:moveTo>
                  <a:pt x="6820" y="813"/>
                </a:moveTo>
                <a:lnTo>
                  <a:pt x="6822" y="799"/>
                </a:lnTo>
                <a:lnTo>
                  <a:pt x="6825" y="782"/>
                </a:lnTo>
                <a:lnTo>
                  <a:pt x="6826" y="762"/>
                </a:lnTo>
                <a:lnTo>
                  <a:pt x="6826" y="740"/>
                </a:lnTo>
                <a:lnTo>
                  <a:pt x="6825" y="709"/>
                </a:lnTo>
                <a:lnTo>
                  <a:pt x="6822" y="677"/>
                </a:lnTo>
                <a:lnTo>
                  <a:pt x="6819" y="661"/>
                </a:lnTo>
                <a:lnTo>
                  <a:pt x="6817" y="644"/>
                </a:lnTo>
                <a:lnTo>
                  <a:pt x="6814" y="627"/>
                </a:lnTo>
                <a:lnTo>
                  <a:pt x="6810" y="610"/>
                </a:lnTo>
                <a:lnTo>
                  <a:pt x="6805" y="593"/>
                </a:lnTo>
                <a:lnTo>
                  <a:pt x="6800" y="576"/>
                </a:lnTo>
                <a:lnTo>
                  <a:pt x="6795" y="559"/>
                </a:lnTo>
                <a:lnTo>
                  <a:pt x="6788" y="543"/>
                </a:lnTo>
                <a:lnTo>
                  <a:pt x="6781" y="526"/>
                </a:lnTo>
                <a:lnTo>
                  <a:pt x="6772" y="510"/>
                </a:lnTo>
                <a:lnTo>
                  <a:pt x="6764" y="494"/>
                </a:lnTo>
                <a:lnTo>
                  <a:pt x="6754" y="478"/>
                </a:lnTo>
                <a:lnTo>
                  <a:pt x="6744" y="463"/>
                </a:lnTo>
                <a:lnTo>
                  <a:pt x="6733" y="449"/>
                </a:lnTo>
                <a:lnTo>
                  <a:pt x="6720" y="435"/>
                </a:lnTo>
                <a:lnTo>
                  <a:pt x="6707" y="422"/>
                </a:lnTo>
                <a:lnTo>
                  <a:pt x="6694" y="409"/>
                </a:lnTo>
                <a:lnTo>
                  <a:pt x="6679" y="398"/>
                </a:lnTo>
                <a:lnTo>
                  <a:pt x="6663" y="386"/>
                </a:lnTo>
                <a:lnTo>
                  <a:pt x="6646" y="376"/>
                </a:lnTo>
                <a:lnTo>
                  <a:pt x="6629" y="367"/>
                </a:lnTo>
                <a:lnTo>
                  <a:pt x="6609" y="359"/>
                </a:lnTo>
                <a:lnTo>
                  <a:pt x="6590" y="352"/>
                </a:lnTo>
                <a:lnTo>
                  <a:pt x="6568" y="347"/>
                </a:lnTo>
                <a:lnTo>
                  <a:pt x="6546" y="342"/>
                </a:lnTo>
                <a:lnTo>
                  <a:pt x="6522" y="338"/>
                </a:lnTo>
                <a:lnTo>
                  <a:pt x="6498" y="336"/>
                </a:lnTo>
                <a:lnTo>
                  <a:pt x="6472" y="335"/>
                </a:lnTo>
                <a:lnTo>
                  <a:pt x="6449" y="335"/>
                </a:lnTo>
                <a:lnTo>
                  <a:pt x="6426" y="337"/>
                </a:lnTo>
                <a:lnTo>
                  <a:pt x="6405" y="341"/>
                </a:lnTo>
                <a:lnTo>
                  <a:pt x="6384" y="345"/>
                </a:lnTo>
                <a:lnTo>
                  <a:pt x="6362" y="350"/>
                </a:lnTo>
                <a:lnTo>
                  <a:pt x="6343" y="356"/>
                </a:lnTo>
                <a:lnTo>
                  <a:pt x="6322" y="363"/>
                </a:lnTo>
                <a:lnTo>
                  <a:pt x="6304" y="371"/>
                </a:lnTo>
                <a:lnTo>
                  <a:pt x="6286" y="380"/>
                </a:lnTo>
                <a:lnTo>
                  <a:pt x="6268" y="391"/>
                </a:lnTo>
                <a:lnTo>
                  <a:pt x="6251" y="402"/>
                </a:lnTo>
                <a:lnTo>
                  <a:pt x="6235" y="414"/>
                </a:lnTo>
                <a:lnTo>
                  <a:pt x="6219" y="426"/>
                </a:lnTo>
                <a:lnTo>
                  <a:pt x="6204" y="441"/>
                </a:lnTo>
                <a:lnTo>
                  <a:pt x="6190" y="455"/>
                </a:lnTo>
                <a:lnTo>
                  <a:pt x="6176" y="470"/>
                </a:lnTo>
                <a:lnTo>
                  <a:pt x="6164" y="485"/>
                </a:lnTo>
                <a:lnTo>
                  <a:pt x="6152" y="503"/>
                </a:lnTo>
                <a:lnTo>
                  <a:pt x="6141" y="520"/>
                </a:lnTo>
                <a:lnTo>
                  <a:pt x="6131" y="539"/>
                </a:lnTo>
                <a:lnTo>
                  <a:pt x="6120" y="557"/>
                </a:lnTo>
                <a:lnTo>
                  <a:pt x="6111" y="576"/>
                </a:lnTo>
                <a:lnTo>
                  <a:pt x="6103" y="597"/>
                </a:lnTo>
                <a:lnTo>
                  <a:pt x="6096" y="617"/>
                </a:lnTo>
                <a:lnTo>
                  <a:pt x="6090" y="638"/>
                </a:lnTo>
                <a:lnTo>
                  <a:pt x="6084" y="660"/>
                </a:lnTo>
                <a:lnTo>
                  <a:pt x="6079" y="682"/>
                </a:lnTo>
                <a:lnTo>
                  <a:pt x="6075" y="704"/>
                </a:lnTo>
                <a:lnTo>
                  <a:pt x="6072" y="727"/>
                </a:lnTo>
                <a:lnTo>
                  <a:pt x="6070" y="751"/>
                </a:lnTo>
                <a:lnTo>
                  <a:pt x="6068" y="774"/>
                </a:lnTo>
                <a:lnTo>
                  <a:pt x="6068" y="799"/>
                </a:lnTo>
                <a:lnTo>
                  <a:pt x="6068" y="822"/>
                </a:lnTo>
                <a:lnTo>
                  <a:pt x="6070" y="846"/>
                </a:lnTo>
                <a:lnTo>
                  <a:pt x="6072" y="868"/>
                </a:lnTo>
                <a:lnTo>
                  <a:pt x="6075" y="891"/>
                </a:lnTo>
                <a:lnTo>
                  <a:pt x="6079" y="913"/>
                </a:lnTo>
                <a:lnTo>
                  <a:pt x="6085" y="934"/>
                </a:lnTo>
                <a:lnTo>
                  <a:pt x="6091" y="955"/>
                </a:lnTo>
                <a:lnTo>
                  <a:pt x="6097" y="975"/>
                </a:lnTo>
                <a:lnTo>
                  <a:pt x="6105" y="994"/>
                </a:lnTo>
                <a:lnTo>
                  <a:pt x="6113" y="1013"/>
                </a:lnTo>
                <a:lnTo>
                  <a:pt x="6122" y="1032"/>
                </a:lnTo>
                <a:lnTo>
                  <a:pt x="6133" y="1049"/>
                </a:lnTo>
                <a:lnTo>
                  <a:pt x="6144" y="1065"/>
                </a:lnTo>
                <a:lnTo>
                  <a:pt x="6155" y="1082"/>
                </a:lnTo>
                <a:lnTo>
                  <a:pt x="6167" y="1097"/>
                </a:lnTo>
                <a:lnTo>
                  <a:pt x="6181" y="1112"/>
                </a:lnTo>
                <a:lnTo>
                  <a:pt x="6195" y="1126"/>
                </a:lnTo>
                <a:lnTo>
                  <a:pt x="6209" y="1139"/>
                </a:lnTo>
                <a:lnTo>
                  <a:pt x="6225" y="1151"/>
                </a:lnTo>
                <a:lnTo>
                  <a:pt x="6242" y="1162"/>
                </a:lnTo>
                <a:lnTo>
                  <a:pt x="6258" y="1174"/>
                </a:lnTo>
                <a:lnTo>
                  <a:pt x="6276" y="1184"/>
                </a:lnTo>
                <a:lnTo>
                  <a:pt x="6295" y="1192"/>
                </a:lnTo>
                <a:lnTo>
                  <a:pt x="6313" y="1200"/>
                </a:lnTo>
                <a:lnTo>
                  <a:pt x="6334" y="1207"/>
                </a:lnTo>
                <a:lnTo>
                  <a:pt x="6354" y="1214"/>
                </a:lnTo>
                <a:lnTo>
                  <a:pt x="6375" y="1220"/>
                </a:lnTo>
                <a:lnTo>
                  <a:pt x="6397" y="1224"/>
                </a:lnTo>
                <a:lnTo>
                  <a:pt x="6419" y="1228"/>
                </a:lnTo>
                <a:lnTo>
                  <a:pt x="6443" y="1230"/>
                </a:lnTo>
                <a:lnTo>
                  <a:pt x="6466" y="1232"/>
                </a:lnTo>
                <a:lnTo>
                  <a:pt x="6491" y="1232"/>
                </a:lnTo>
                <a:lnTo>
                  <a:pt x="6515" y="1232"/>
                </a:lnTo>
                <a:lnTo>
                  <a:pt x="6540" y="1231"/>
                </a:lnTo>
                <a:lnTo>
                  <a:pt x="6563" y="1229"/>
                </a:lnTo>
                <a:lnTo>
                  <a:pt x="6585" y="1227"/>
                </a:lnTo>
                <a:lnTo>
                  <a:pt x="6606" y="1225"/>
                </a:lnTo>
                <a:lnTo>
                  <a:pt x="6627" y="1222"/>
                </a:lnTo>
                <a:lnTo>
                  <a:pt x="6646" y="1218"/>
                </a:lnTo>
                <a:lnTo>
                  <a:pt x="6664" y="1213"/>
                </a:lnTo>
                <a:lnTo>
                  <a:pt x="6699" y="1205"/>
                </a:lnTo>
                <a:lnTo>
                  <a:pt x="6729" y="1196"/>
                </a:lnTo>
                <a:lnTo>
                  <a:pt x="6755" y="1186"/>
                </a:lnTo>
                <a:lnTo>
                  <a:pt x="6778" y="1177"/>
                </a:lnTo>
                <a:lnTo>
                  <a:pt x="6749" y="1064"/>
                </a:lnTo>
                <a:lnTo>
                  <a:pt x="6728" y="1074"/>
                </a:lnTo>
                <a:lnTo>
                  <a:pt x="6704" y="1083"/>
                </a:lnTo>
                <a:lnTo>
                  <a:pt x="6679" y="1090"/>
                </a:lnTo>
                <a:lnTo>
                  <a:pt x="6651" y="1096"/>
                </a:lnTo>
                <a:lnTo>
                  <a:pt x="6621" y="1102"/>
                </a:lnTo>
                <a:lnTo>
                  <a:pt x="6588" y="1106"/>
                </a:lnTo>
                <a:lnTo>
                  <a:pt x="6552" y="1108"/>
                </a:lnTo>
                <a:lnTo>
                  <a:pt x="6511" y="1109"/>
                </a:lnTo>
                <a:lnTo>
                  <a:pt x="6497" y="1109"/>
                </a:lnTo>
                <a:lnTo>
                  <a:pt x="6483" y="1108"/>
                </a:lnTo>
                <a:lnTo>
                  <a:pt x="6468" y="1107"/>
                </a:lnTo>
                <a:lnTo>
                  <a:pt x="6454" y="1105"/>
                </a:lnTo>
                <a:lnTo>
                  <a:pt x="6441" y="1103"/>
                </a:lnTo>
                <a:lnTo>
                  <a:pt x="6426" y="1100"/>
                </a:lnTo>
                <a:lnTo>
                  <a:pt x="6413" y="1096"/>
                </a:lnTo>
                <a:lnTo>
                  <a:pt x="6401" y="1092"/>
                </a:lnTo>
                <a:lnTo>
                  <a:pt x="6388" y="1088"/>
                </a:lnTo>
                <a:lnTo>
                  <a:pt x="6375" y="1083"/>
                </a:lnTo>
                <a:lnTo>
                  <a:pt x="6363" y="1077"/>
                </a:lnTo>
                <a:lnTo>
                  <a:pt x="6351" y="1071"/>
                </a:lnTo>
                <a:lnTo>
                  <a:pt x="6340" y="1063"/>
                </a:lnTo>
                <a:lnTo>
                  <a:pt x="6329" y="1056"/>
                </a:lnTo>
                <a:lnTo>
                  <a:pt x="6318" y="1048"/>
                </a:lnTo>
                <a:lnTo>
                  <a:pt x="6308" y="1040"/>
                </a:lnTo>
                <a:lnTo>
                  <a:pt x="6298" y="1031"/>
                </a:lnTo>
                <a:lnTo>
                  <a:pt x="6289" y="1020"/>
                </a:lnTo>
                <a:lnTo>
                  <a:pt x="6281" y="1010"/>
                </a:lnTo>
                <a:lnTo>
                  <a:pt x="6272" y="999"/>
                </a:lnTo>
                <a:lnTo>
                  <a:pt x="6264" y="987"/>
                </a:lnTo>
                <a:lnTo>
                  <a:pt x="6257" y="975"/>
                </a:lnTo>
                <a:lnTo>
                  <a:pt x="6250" y="961"/>
                </a:lnTo>
                <a:lnTo>
                  <a:pt x="6244" y="948"/>
                </a:lnTo>
                <a:lnTo>
                  <a:pt x="6239" y="933"/>
                </a:lnTo>
                <a:lnTo>
                  <a:pt x="6234" y="918"/>
                </a:lnTo>
                <a:lnTo>
                  <a:pt x="6230" y="902"/>
                </a:lnTo>
                <a:lnTo>
                  <a:pt x="6226" y="886"/>
                </a:lnTo>
                <a:lnTo>
                  <a:pt x="6223" y="868"/>
                </a:lnTo>
                <a:lnTo>
                  <a:pt x="6221" y="851"/>
                </a:lnTo>
                <a:lnTo>
                  <a:pt x="6219" y="832"/>
                </a:lnTo>
                <a:lnTo>
                  <a:pt x="6219" y="813"/>
                </a:lnTo>
                <a:lnTo>
                  <a:pt x="6820" y="813"/>
                </a:lnTo>
                <a:close/>
                <a:moveTo>
                  <a:pt x="6220" y="701"/>
                </a:moveTo>
                <a:lnTo>
                  <a:pt x="6223" y="680"/>
                </a:lnTo>
                <a:lnTo>
                  <a:pt x="6227" y="659"/>
                </a:lnTo>
                <a:lnTo>
                  <a:pt x="6234" y="638"/>
                </a:lnTo>
                <a:lnTo>
                  <a:pt x="6241" y="616"/>
                </a:lnTo>
                <a:lnTo>
                  <a:pt x="6250" y="594"/>
                </a:lnTo>
                <a:lnTo>
                  <a:pt x="6260" y="573"/>
                </a:lnTo>
                <a:lnTo>
                  <a:pt x="6271" y="553"/>
                </a:lnTo>
                <a:lnTo>
                  <a:pt x="6286" y="533"/>
                </a:lnTo>
                <a:lnTo>
                  <a:pt x="6293" y="524"/>
                </a:lnTo>
                <a:lnTo>
                  <a:pt x="6300" y="515"/>
                </a:lnTo>
                <a:lnTo>
                  <a:pt x="6309" y="507"/>
                </a:lnTo>
                <a:lnTo>
                  <a:pt x="6317" y="499"/>
                </a:lnTo>
                <a:lnTo>
                  <a:pt x="6326" y="492"/>
                </a:lnTo>
                <a:lnTo>
                  <a:pt x="6337" y="484"/>
                </a:lnTo>
                <a:lnTo>
                  <a:pt x="6347" y="477"/>
                </a:lnTo>
                <a:lnTo>
                  <a:pt x="6357" y="471"/>
                </a:lnTo>
                <a:lnTo>
                  <a:pt x="6368" y="466"/>
                </a:lnTo>
                <a:lnTo>
                  <a:pt x="6380" y="461"/>
                </a:lnTo>
                <a:lnTo>
                  <a:pt x="6392" y="457"/>
                </a:lnTo>
                <a:lnTo>
                  <a:pt x="6405" y="454"/>
                </a:lnTo>
                <a:lnTo>
                  <a:pt x="6417" y="451"/>
                </a:lnTo>
                <a:lnTo>
                  <a:pt x="6432" y="449"/>
                </a:lnTo>
                <a:lnTo>
                  <a:pt x="6446" y="448"/>
                </a:lnTo>
                <a:lnTo>
                  <a:pt x="6460" y="447"/>
                </a:lnTo>
                <a:lnTo>
                  <a:pt x="6476" y="448"/>
                </a:lnTo>
                <a:lnTo>
                  <a:pt x="6491" y="449"/>
                </a:lnTo>
                <a:lnTo>
                  <a:pt x="6506" y="451"/>
                </a:lnTo>
                <a:lnTo>
                  <a:pt x="6519" y="454"/>
                </a:lnTo>
                <a:lnTo>
                  <a:pt x="6533" y="458"/>
                </a:lnTo>
                <a:lnTo>
                  <a:pt x="6545" y="462"/>
                </a:lnTo>
                <a:lnTo>
                  <a:pt x="6556" y="467"/>
                </a:lnTo>
                <a:lnTo>
                  <a:pt x="6567" y="473"/>
                </a:lnTo>
                <a:lnTo>
                  <a:pt x="6578" y="479"/>
                </a:lnTo>
                <a:lnTo>
                  <a:pt x="6588" y="487"/>
                </a:lnTo>
                <a:lnTo>
                  <a:pt x="6597" y="494"/>
                </a:lnTo>
                <a:lnTo>
                  <a:pt x="6605" y="501"/>
                </a:lnTo>
                <a:lnTo>
                  <a:pt x="6613" y="510"/>
                </a:lnTo>
                <a:lnTo>
                  <a:pt x="6620" y="518"/>
                </a:lnTo>
                <a:lnTo>
                  <a:pt x="6628" y="527"/>
                </a:lnTo>
                <a:lnTo>
                  <a:pt x="6634" y="537"/>
                </a:lnTo>
                <a:lnTo>
                  <a:pt x="6639" y="547"/>
                </a:lnTo>
                <a:lnTo>
                  <a:pt x="6645" y="557"/>
                </a:lnTo>
                <a:lnTo>
                  <a:pt x="6649" y="566"/>
                </a:lnTo>
                <a:lnTo>
                  <a:pt x="6654" y="577"/>
                </a:lnTo>
                <a:lnTo>
                  <a:pt x="6661" y="598"/>
                </a:lnTo>
                <a:lnTo>
                  <a:pt x="6666" y="619"/>
                </a:lnTo>
                <a:lnTo>
                  <a:pt x="6670" y="641"/>
                </a:lnTo>
                <a:lnTo>
                  <a:pt x="6673" y="661"/>
                </a:lnTo>
                <a:lnTo>
                  <a:pt x="6674" y="682"/>
                </a:lnTo>
                <a:lnTo>
                  <a:pt x="6674" y="701"/>
                </a:lnTo>
                <a:lnTo>
                  <a:pt x="6220" y="701"/>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grpSp>
        <p:nvGrpSpPr>
          <p:cNvPr id="66565" name="Group 5"/>
          <p:cNvGrpSpPr>
            <a:grpSpLocks noChangeAspect="1"/>
          </p:cNvGrpSpPr>
          <p:nvPr/>
        </p:nvGrpSpPr>
        <p:grpSpPr bwMode="auto">
          <a:xfrm>
            <a:off x="423863" y="428626"/>
            <a:ext cx="3262312" cy="376238"/>
            <a:chOff x="267" y="270"/>
            <a:chExt cx="2055" cy="237"/>
          </a:xfrm>
        </p:grpSpPr>
        <p:sp>
          <p:nvSpPr>
            <p:cNvPr id="14" name="AutoShape 4"/>
            <p:cNvSpPr>
              <a:spLocks noChangeAspect="1" noChangeArrowheads="1" noTextEdit="1"/>
            </p:cNvSpPr>
            <p:nvPr userDrawn="1"/>
          </p:nvSpPr>
          <p:spPr bwMode="auto">
            <a:xfrm>
              <a:off x="267" y="270"/>
              <a:ext cx="2055" cy="237"/>
            </a:xfrm>
            <a:prstGeom prst="rect">
              <a:avLst/>
            </a:prstGeom>
            <a:noFill/>
            <a:ln w="9525">
              <a:noFill/>
              <a:miter lim="800000"/>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5" name="Freeform 6"/>
            <p:cNvSpPr>
              <a:spLocks noEditPoints="1"/>
            </p:cNvSpPr>
            <p:nvPr userDrawn="1"/>
          </p:nvSpPr>
          <p:spPr bwMode="auto">
            <a:xfrm>
              <a:off x="1382" y="270"/>
              <a:ext cx="462" cy="8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6" name="Freeform 7"/>
            <p:cNvSpPr>
              <a:spLocks noEditPoints="1"/>
            </p:cNvSpPr>
            <p:nvPr userDrawn="1"/>
          </p:nvSpPr>
          <p:spPr bwMode="auto">
            <a:xfrm>
              <a:off x="617" y="270"/>
              <a:ext cx="737" cy="8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7" name="Freeform 8"/>
            <p:cNvSpPr>
              <a:spLocks noEditPoints="1"/>
            </p:cNvSpPr>
            <p:nvPr userDrawn="1"/>
          </p:nvSpPr>
          <p:spPr bwMode="auto">
            <a:xfrm>
              <a:off x="267" y="271"/>
              <a:ext cx="311" cy="78"/>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sp>
          <p:nvSpPr>
            <p:cNvPr id="18" name="Freeform 9"/>
            <p:cNvSpPr>
              <a:spLocks noEditPoints="1"/>
            </p:cNvSpPr>
            <p:nvPr userDrawn="1"/>
          </p:nvSpPr>
          <p:spPr bwMode="auto">
            <a:xfrm>
              <a:off x="1328" y="402"/>
              <a:ext cx="994" cy="10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rgbClr val="B4D7F1"/>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grpSp>
      <p:sp>
        <p:nvSpPr>
          <p:cNvPr id="19" name="Freeform 9"/>
          <p:cNvSpPr>
            <a:spLocks noEditPoints="1"/>
          </p:cNvSpPr>
          <p:nvPr/>
        </p:nvSpPr>
        <p:spPr bwMode="auto">
          <a:xfrm>
            <a:off x="8181977" y="425451"/>
            <a:ext cx="485775" cy="423863"/>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a:lstStyle/>
          <a:p>
            <a:pPr fontAlgn="auto">
              <a:spcBef>
                <a:spcPts val="0"/>
              </a:spcBef>
              <a:spcAft>
                <a:spcPts val="0"/>
              </a:spcAft>
              <a:defRPr/>
            </a:pPr>
            <a:endParaRPr lang="en-US" sz="1800" i="0" dirty="0">
              <a:solidFill>
                <a:srgbClr val="000000"/>
              </a:solidFill>
              <a:latin typeface="Myriad Pro"/>
            </a:endParaRPr>
          </a:p>
        </p:txBody>
      </p:sp>
      <p:pic>
        <p:nvPicPr>
          <p:cNvPr id="66567" name="Picture 4" descr="Q:\Repro 2\New guidelines 2011_12\Final 260411\PPT\OLD\050511\WMF\TATA Patter revised.wmf"/>
          <p:cNvPicPr>
            <a:picLocks noChangeAspect="1" noChangeArrowheads="1"/>
          </p:cNvPicPr>
          <p:nvPr/>
        </p:nvPicPr>
        <p:blipFill>
          <a:blip r:embed="rId13" cstate="print"/>
          <a:srcRect/>
          <a:stretch>
            <a:fillRect/>
          </a:stretch>
        </p:blipFill>
        <p:spPr bwMode="auto">
          <a:xfrm>
            <a:off x="0" y="1344614"/>
            <a:ext cx="2462213" cy="1260475"/>
          </a:xfrm>
          <a:prstGeom prst="rect">
            <a:avLst/>
          </a:prstGeom>
          <a:noFill/>
          <a:ln w="9525">
            <a:noFill/>
            <a:miter lim="800000"/>
            <a:headEnd/>
            <a:tailEnd/>
          </a:ln>
        </p:spPr>
      </p:pic>
    </p:spTree>
    <p:extLst>
      <p:ext uri="{BB962C8B-B14F-4D97-AF65-F5344CB8AC3E}">
        <p14:creationId xmlns:p14="http://schemas.microsoft.com/office/powerpoint/2010/main" xmlns="" val="192701484"/>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iming>
    <p:tnLst>
      <p:par>
        <p:cTn id="1" dur="indefinite" restart="never" nodeType="tmRoot"/>
      </p:par>
    </p:tnLst>
  </p:timing>
  <p:txStyles>
    <p:titleStyle>
      <a:lvl1pPr algn="l" rtl="0" eaLnBrk="0" fontAlgn="base" hangingPunct="0">
        <a:spcBef>
          <a:spcPct val="0"/>
        </a:spcBef>
        <a:spcAft>
          <a:spcPct val="0"/>
        </a:spcAft>
        <a:defRPr sz="3000">
          <a:solidFill>
            <a:schemeClr val="bg1"/>
          </a:solidFill>
          <a:latin typeface="+mj-lt"/>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3" cstate="print"/>
          <a:srcRect/>
          <a:stretch>
            <a:fillRect/>
          </a:stretch>
        </p:blipFill>
        <p:spPr bwMode="auto">
          <a:xfrm>
            <a:off x="0" y="0"/>
            <a:ext cx="9134475" cy="6858000"/>
          </a:xfrm>
          <a:prstGeom prst="rect">
            <a:avLst/>
          </a:prstGeom>
          <a:noFill/>
          <a:ln w="9525">
            <a:noFill/>
            <a:miter lim="800000"/>
            <a:headEnd/>
            <a:tailEnd/>
          </a:ln>
        </p:spPr>
      </p:pic>
      <p:pic>
        <p:nvPicPr>
          <p:cNvPr id="6147"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6148"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4001"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3" cstate="print"/>
          <a:srcRect/>
          <a:stretch>
            <a:fillRect/>
          </a:stretch>
        </p:blipFill>
        <p:spPr bwMode="auto">
          <a:xfrm>
            <a:off x="0" y="0"/>
            <a:ext cx="9144000" cy="6908800"/>
          </a:xfrm>
          <a:prstGeom prst="rect">
            <a:avLst/>
          </a:prstGeom>
          <a:noFill/>
          <a:ln w="9525">
            <a:noFill/>
            <a:miter lim="800000"/>
            <a:headEnd/>
            <a:tailEnd/>
          </a:ln>
        </p:spPr>
      </p:pic>
      <p:pic>
        <p:nvPicPr>
          <p:cNvPr id="8195"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819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4002"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3" cstate="print"/>
          <a:srcRect/>
          <a:stretch>
            <a:fillRect/>
          </a:stretch>
        </p:blipFill>
        <p:spPr bwMode="auto">
          <a:xfrm>
            <a:off x="-9525" y="0"/>
            <a:ext cx="9153525" cy="6848475"/>
          </a:xfrm>
          <a:prstGeom prst="rect">
            <a:avLst/>
          </a:prstGeom>
          <a:noFill/>
          <a:ln w="9525">
            <a:noFill/>
            <a:miter lim="800000"/>
            <a:headEnd/>
            <a:tailEnd/>
          </a:ln>
        </p:spPr>
      </p:pic>
      <p:pic>
        <p:nvPicPr>
          <p:cNvPr id="10243" name="Picture 156" descr="tata-trans-new"/>
          <p:cNvPicPr>
            <a:picLocks noChangeAspect="1" noChangeArrowheads="1"/>
          </p:cNvPicPr>
          <p:nvPr/>
        </p:nvPicPr>
        <p:blipFill>
          <a:blip r:embed="rId4" cstate="print"/>
          <a:srcRect/>
          <a:stretch>
            <a:fillRect/>
          </a:stretch>
        </p:blipFill>
        <p:spPr bwMode="auto">
          <a:xfrm>
            <a:off x="8229600" y="428625"/>
            <a:ext cx="466725" cy="430213"/>
          </a:xfrm>
          <a:prstGeom prst="rect">
            <a:avLst/>
          </a:prstGeom>
          <a:noFill/>
          <a:ln w="9525">
            <a:noFill/>
            <a:miter lim="800000"/>
            <a:headEnd/>
            <a:tailEnd/>
          </a:ln>
        </p:spPr>
      </p:pic>
      <p:sp>
        <p:nvSpPr>
          <p:cNvPr id="10244"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4003" r:id="rId1"/>
  </p:sldLayoutIdLst>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p:nvSpPr>
        <p:spPr>
          <a:xfrm>
            <a:off x="295275" y="3248025"/>
            <a:ext cx="8239125" cy="549275"/>
          </a:xfrm>
          <a:prstGeom prst="rect">
            <a:avLst/>
          </a:prstGeom>
          <a:noFill/>
        </p:spPr>
        <p:txBody>
          <a:bodyPr>
            <a:spAutoFit/>
          </a:bodyPr>
          <a:lstStyle/>
          <a:p>
            <a:pPr fontAlgn="auto">
              <a:spcAft>
                <a:spcPts val="0"/>
              </a:spcAft>
              <a:defRPr/>
            </a:pPr>
            <a:r>
              <a:rPr lang="en-US" sz="3000" i="0" dirty="0">
                <a:solidFill>
                  <a:schemeClr val="bg1"/>
                </a:solidFill>
                <a:latin typeface="Myriad Pro" pitchFamily="34" charset="0"/>
                <a:ea typeface="+mj-ea"/>
                <a:cs typeface="+mj-cs"/>
              </a:rPr>
              <a:t>Thank You</a:t>
            </a:r>
          </a:p>
        </p:txBody>
      </p:sp>
    </p:spTree>
  </p:cSld>
  <p:clrMap bg1="lt1" tx1="dk1" bg2="lt2" tx2="dk2" accent1="accent1" accent2="accent2" accent3="accent3" accent4="accent4" accent5="accent5" accent6="accent6" hlink="hlink" folHlink="folHlink"/>
  <p:sldLayoutIdLst>
    <p:sldLayoutId id="2147484062" r:id="rId1"/>
  </p:sldLayoutIdLst>
  <p:timing>
    <p:tnLst>
      <p:par>
        <p:cTn id="1" dur="indefinite" restart="never" nodeType="tmRoot"/>
      </p:par>
    </p:tnLst>
  </p:timing>
  <p:txStyles>
    <p:titleStyle>
      <a:lvl1pPr algn="l" rtl="0" eaLnBrk="0" fontAlgn="base" hangingPunct="0">
        <a:spcBef>
          <a:spcPct val="0"/>
        </a:spcBef>
        <a:spcAft>
          <a:spcPct val="0"/>
        </a:spcAft>
        <a:defRPr lang="en-US" sz="3000" kern="1200" dirty="0">
          <a:solidFill>
            <a:schemeClr val="bg1"/>
          </a:solidFill>
          <a:latin typeface="Myriad Pro" pitchFamily="34" charset="0"/>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fontAlgn="base">
        <a:spcBef>
          <a:spcPct val="0"/>
        </a:spcBef>
        <a:spcAft>
          <a:spcPct val="0"/>
        </a:spcAft>
        <a:defRPr sz="3000">
          <a:solidFill>
            <a:schemeClr val="bg1"/>
          </a:solidFill>
          <a:latin typeface="Myriad Pro"/>
        </a:defRPr>
      </a:lvl6pPr>
      <a:lvl7pPr marL="914400" algn="l" rtl="0" fontAlgn="base">
        <a:spcBef>
          <a:spcPct val="0"/>
        </a:spcBef>
        <a:spcAft>
          <a:spcPct val="0"/>
        </a:spcAft>
        <a:defRPr sz="3000">
          <a:solidFill>
            <a:schemeClr val="bg1"/>
          </a:solidFill>
          <a:latin typeface="Myriad Pro"/>
        </a:defRPr>
      </a:lvl7pPr>
      <a:lvl8pPr marL="1371600" algn="l" rtl="0" fontAlgn="base">
        <a:spcBef>
          <a:spcPct val="0"/>
        </a:spcBef>
        <a:spcAft>
          <a:spcPct val="0"/>
        </a:spcAft>
        <a:defRPr sz="3000">
          <a:solidFill>
            <a:schemeClr val="bg1"/>
          </a:solidFill>
          <a:latin typeface="Myriad Pro"/>
        </a:defRPr>
      </a:lvl8pPr>
      <a:lvl9pPr marL="1828800" algn="l" rtl="0" fontAlgn="base">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338" name="Group 165"/>
          <p:cNvGrpSpPr>
            <a:grpSpLocks/>
          </p:cNvGrpSpPr>
          <p:nvPr/>
        </p:nvGrpSpPr>
        <p:grpSpPr bwMode="auto">
          <a:xfrm>
            <a:off x="0" y="5113338"/>
            <a:ext cx="9150350" cy="1482725"/>
            <a:chOff x="0" y="3221"/>
            <a:chExt cx="5764" cy="934"/>
          </a:xfrm>
        </p:grpSpPr>
        <p:pic>
          <p:nvPicPr>
            <p:cNvPr id="14349" name="Picture 161" descr="70"/>
            <p:cNvPicPr>
              <a:picLocks noChangeAspect="1" noChangeArrowheads="1"/>
            </p:cNvPicPr>
            <p:nvPr userDrawn="1"/>
          </p:nvPicPr>
          <p:blipFill>
            <a:blip r:embed="rId16" cstate="print"/>
            <a:srcRect l="3949"/>
            <a:stretch>
              <a:fillRect/>
            </a:stretch>
          </p:blipFill>
          <p:spPr bwMode="auto">
            <a:xfrm>
              <a:off x="0" y="3855"/>
              <a:ext cx="5764" cy="134"/>
            </a:xfrm>
            <a:prstGeom prst="rect">
              <a:avLst/>
            </a:prstGeom>
            <a:noFill/>
            <a:ln w="9525">
              <a:noFill/>
              <a:miter lim="800000"/>
              <a:headEnd/>
              <a:tailEnd/>
            </a:ln>
          </p:spPr>
        </p:pic>
        <p:pic>
          <p:nvPicPr>
            <p:cNvPr id="14350" name="Picture 162" descr="70"/>
            <p:cNvPicPr>
              <a:picLocks noChangeAspect="1" noChangeArrowheads="1"/>
            </p:cNvPicPr>
            <p:nvPr userDrawn="1"/>
          </p:nvPicPr>
          <p:blipFill>
            <a:blip r:embed="rId16" cstate="print"/>
            <a:srcRect l="1717" r="2299"/>
            <a:stretch>
              <a:fillRect/>
            </a:stretch>
          </p:blipFill>
          <p:spPr bwMode="auto">
            <a:xfrm>
              <a:off x="0" y="3704"/>
              <a:ext cx="5760" cy="134"/>
            </a:xfrm>
            <a:prstGeom prst="rect">
              <a:avLst/>
            </a:prstGeom>
            <a:noFill/>
            <a:ln w="9525">
              <a:noFill/>
              <a:miter lim="800000"/>
              <a:headEnd/>
              <a:tailEnd/>
            </a:ln>
          </p:spPr>
        </p:pic>
        <p:pic>
          <p:nvPicPr>
            <p:cNvPr id="14351" name="Picture 164" descr="70"/>
            <p:cNvPicPr>
              <a:picLocks noChangeAspect="1" noChangeArrowheads="1"/>
            </p:cNvPicPr>
            <p:nvPr userDrawn="1"/>
          </p:nvPicPr>
          <p:blipFill>
            <a:blip r:embed="rId16" cstate="print"/>
            <a:srcRect l="1717" r="2299"/>
            <a:stretch>
              <a:fillRect/>
            </a:stretch>
          </p:blipFill>
          <p:spPr bwMode="auto">
            <a:xfrm>
              <a:off x="0" y="3409"/>
              <a:ext cx="5760" cy="134"/>
            </a:xfrm>
            <a:prstGeom prst="rect">
              <a:avLst/>
            </a:prstGeom>
            <a:noFill/>
            <a:ln w="9525">
              <a:noFill/>
              <a:miter lim="800000"/>
              <a:headEnd/>
              <a:tailEnd/>
            </a:ln>
          </p:spPr>
        </p:pic>
        <p:pic>
          <p:nvPicPr>
            <p:cNvPr id="14352" name="Picture 153" descr="grad-white-box-2"/>
            <p:cNvPicPr>
              <a:picLocks noChangeAspect="1" noChangeArrowheads="1"/>
            </p:cNvPicPr>
            <p:nvPr userDrawn="1"/>
          </p:nvPicPr>
          <p:blipFill>
            <a:blip r:embed="rId17" cstate="print"/>
            <a:srcRect/>
            <a:stretch>
              <a:fillRect/>
            </a:stretch>
          </p:blipFill>
          <p:spPr bwMode="auto">
            <a:xfrm>
              <a:off x="0" y="3789"/>
              <a:ext cx="5760" cy="366"/>
            </a:xfrm>
            <a:prstGeom prst="rect">
              <a:avLst/>
            </a:prstGeom>
            <a:noFill/>
            <a:ln w="9525">
              <a:noFill/>
              <a:miter lim="800000"/>
              <a:headEnd/>
              <a:tailEnd/>
            </a:ln>
          </p:spPr>
        </p:pic>
        <p:pic>
          <p:nvPicPr>
            <p:cNvPr id="14353" name="Picture 150" descr="grad-white-box-2"/>
            <p:cNvPicPr>
              <a:picLocks noChangeAspect="1" noChangeArrowheads="1"/>
            </p:cNvPicPr>
            <p:nvPr userDrawn="1"/>
          </p:nvPicPr>
          <p:blipFill>
            <a:blip r:embed="rId18" cstate="print"/>
            <a:srcRect r="36000"/>
            <a:stretch>
              <a:fillRect/>
            </a:stretch>
          </p:blipFill>
          <p:spPr bwMode="auto">
            <a:xfrm>
              <a:off x="0" y="3221"/>
              <a:ext cx="5760" cy="366"/>
            </a:xfrm>
            <a:prstGeom prst="rect">
              <a:avLst/>
            </a:prstGeom>
            <a:noFill/>
            <a:ln w="9525">
              <a:noFill/>
              <a:miter lim="800000"/>
              <a:headEnd/>
              <a:tailEnd/>
            </a:ln>
          </p:spPr>
        </p:pic>
        <p:pic>
          <p:nvPicPr>
            <p:cNvPr id="14354" name="Picture 163" descr="70"/>
            <p:cNvPicPr>
              <a:picLocks noChangeAspect="1" noChangeArrowheads="1"/>
            </p:cNvPicPr>
            <p:nvPr userDrawn="1"/>
          </p:nvPicPr>
          <p:blipFill>
            <a:blip r:embed="rId16" cstate="print"/>
            <a:srcRect l="3949"/>
            <a:stretch>
              <a:fillRect/>
            </a:stretch>
          </p:blipFill>
          <p:spPr bwMode="auto">
            <a:xfrm>
              <a:off x="0" y="3558"/>
              <a:ext cx="5764" cy="134"/>
            </a:xfrm>
            <a:prstGeom prst="rect">
              <a:avLst/>
            </a:prstGeom>
            <a:noFill/>
            <a:ln w="9525">
              <a:noFill/>
              <a:miter lim="800000"/>
              <a:headEnd/>
              <a:tailEnd/>
            </a:ln>
          </p:spPr>
        </p:pic>
      </p:grpSp>
      <p:sp>
        <p:nvSpPr>
          <p:cNvPr id="14339" name="Rectangle 3"/>
          <p:cNvSpPr>
            <a:spLocks noGrp="1" noChangeArrowheads="1"/>
          </p:cNvSpPr>
          <p:nvPr>
            <p:ph type="title"/>
          </p:nvPr>
        </p:nvSpPr>
        <p:spPr bwMode="auto">
          <a:xfrm>
            <a:off x="161925" y="53975"/>
            <a:ext cx="8753475" cy="477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4340" name="Rectangle 4"/>
          <p:cNvSpPr>
            <a:spLocks noGrp="1" noChangeArrowheads="1"/>
          </p:cNvSpPr>
          <p:nvPr>
            <p:ph type="body" idx="1"/>
          </p:nvPr>
        </p:nvSpPr>
        <p:spPr bwMode="auto">
          <a:xfrm>
            <a:off x="188913" y="720725"/>
            <a:ext cx="8702675" cy="13239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69" name="Line 73"/>
          <p:cNvSpPr>
            <a:spLocks noChangeShapeType="1"/>
          </p:cNvSpPr>
          <p:nvPr/>
        </p:nvSpPr>
        <p:spPr bwMode="auto">
          <a:xfrm>
            <a:off x="236538" y="519113"/>
            <a:ext cx="8636000" cy="0"/>
          </a:xfrm>
          <a:prstGeom prst="line">
            <a:avLst/>
          </a:prstGeom>
          <a:noFill/>
          <a:ln w="9525">
            <a:solidFill>
              <a:srgbClr val="C0C0C0"/>
            </a:solidFill>
            <a:round/>
            <a:headEnd/>
            <a:tailEnd/>
          </a:ln>
          <a:effectLst/>
        </p:spPr>
        <p:txBody>
          <a:bodyPr/>
          <a:lstStyle/>
          <a:p>
            <a:pPr algn="ctr">
              <a:defRPr/>
            </a:pPr>
            <a:endParaRPr lang="en-US" sz="1600" b="1" i="0" dirty="0"/>
          </a:p>
        </p:txBody>
      </p:sp>
      <p:sp>
        <p:nvSpPr>
          <p:cNvPr id="4193" name="Text Box 97"/>
          <p:cNvSpPr txBox="1">
            <a:spLocks noChangeArrowheads="1"/>
          </p:cNvSpPr>
          <p:nvPr/>
        </p:nvSpPr>
        <p:spPr bwMode="auto">
          <a:xfrm>
            <a:off x="5091113" y="6434138"/>
            <a:ext cx="3894137" cy="152400"/>
          </a:xfrm>
          <a:prstGeom prst="rect">
            <a:avLst/>
          </a:prstGeom>
          <a:noFill/>
          <a:ln w="9525">
            <a:noFill/>
            <a:miter lim="800000"/>
            <a:headEnd/>
            <a:tailEnd/>
          </a:ln>
          <a:effectLst/>
        </p:spPr>
        <p:txBody>
          <a:bodyPr wrap="none" lIns="0" tIns="0" rIns="0" bIns="0"/>
          <a:lstStyle/>
          <a:p>
            <a:pPr algn="r">
              <a:defRPr/>
            </a:pPr>
            <a:r>
              <a:rPr lang="en-US" sz="1000" i="0" dirty="0">
                <a:solidFill>
                  <a:srgbClr val="4E84C4"/>
                </a:solidFill>
                <a:cs typeface="Arial" charset="0"/>
              </a:rPr>
              <a:t>Johnson Controls Inc._06_July_2010</a:t>
            </a:r>
          </a:p>
        </p:txBody>
      </p:sp>
      <p:sp>
        <p:nvSpPr>
          <p:cNvPr id="4192" name="Text Box 96"/>
          <p:cNvSpPr txBox="1">
            <a:spLocks noChangeArrowheads="1"/>
          </p:cNvSpPr>
          <p:nvPr/>
        </p:nvSpPr>
        <p:spPr bwMode="auto">
          <a:xfrm>
            <a:off x="5091113" y="6583363"/>
            <a:ext cx="3894137" cy="152400"/>
          </a:xfrm>
          <a:prstGeom prst="rect">
            <a:avLst/>
          </a:prstGeom>
          <a:noFill/>
          <a:ln w="9525">
            <a:noFill/>
            <a:miter lim="800000"/>
            <a:headEnd/>
            <a:tailEnd/>
          </a:ln>
          <a:effectLst/>
        </p:spPr>
        <p:txBody>
          <a:bodyPr lIns="0" tIns="0" rIns="0" bIns="0">
            <a:spAutoFit/>
          </a:bodyPr>
          <a:lstStyle/>
          <a:p>
            <a:pPr algn="r">
              <a:defRPr/>
            </a:pPr>
            <a:r>
              <a:rPr lang="en-US" sz="1000" i="0" dirty="0">
                <a:solidFill>
                  <a:srgbClr val="4E84C4"/>
                </a:solidFill>
              </a:rPr>
              <a:t>CONFIDENTIAL</a:t>
            </a:r>
          </a:p>
        </p:txBody>
      </p:sp>
      <p:sp>
        <p:nvSpPr>
          <p:cNvPr id="4167" name="Rectangle 71"/>
          <p:cNvSpPr>
            <a:spLocks noGrp="1" noChangeArrowheads="1"/>
          </p:cNvSpPr>
          <p:nvPr>
            <p:ph type="sldNum" sz="quarter" idx="4"/>
          </p:nvPr>
        </p:nvSpPr>
        <p:spPr bwMode="auto">
          <a:xfrm>
            <a:off x="4240213" y="6405563"/>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000" b="0" i="0">
                <a:solidFill>
                  <a:srgbClr val="4E84C4"/>
                </a:solidFill>
                <a:latin typeface="+mn-lt"/>
                <a:cs typeface="+mn-cs"/>
              </a:defRPr>
            </a:lvl1pPr>
          </a:lstStyle>
          <a:p>
            <a:pPr>
              <a:defRPr/>
            </a:pPr>
            <a:r>
              <a:rPr lang="en-US" dirty="0"/>
              <a:t>- </a:t>
            </a:r>
            <a:fld id="{BAC411A6-4D25-43D1-9E4A-5DA26B397ABE}" type="slidenum">
              <a:rPr lang="en-US"/>
              <a:pPr>
                <a:defRPr/>
              </a:pPr>
              <a:t>‹#›</a:t>
            </a:fld>
            <a:r>
              <a:rPr lang="en-US" dirty="0"/>
              <a:t> -</a:t>
            </a:r>
          </a:p>
        </p:txBody>
      </p:sp>
      <p:pic>
        <p:nvPicPr>
          <p:cNvPr id="14345" name="Picture 126" descr="tcs-blue-trans"/>
          <p:cNvPicPr>
            <a:picLocks noChangeAspect="1" noChangeArrowheads="1"/>
          </p:cNvPicPr>
          <p:nvPr/>
        </p:nvPicPr>
        <p:blipFill>
          <a:blip r:embed="rId19" cstate="print"/>
          <a:srcRect/>
          <a:stretch>
            <a:fillRect/>
          </a:stretch>
        </p:blipFill>
        <p:spPr bwMode="auto">
          <a:xfrm>
            <a:off x="169863" y="6513513"/>
            <a:ext cx="2843212" cy="222250"/>
          </a:xfrm>
          <a:prstGeom prst="rect">
            <a:avLst/>
          </a:prstGeom>
          <a:noFill/>
          <a:ln w="9525">
            <a:noFill/>
            <a:miter lim="800000"/>
            <a:headEnd/>
            <a:tailEnd/>
          </a:ln>
        </p:spPr>
      </p:pic>
      <p:pic>
        <p:nvPicPr>
          <p:cNvPr id="14346" name="Picture 17" descr="JCI_c"/>
          <p:cNvPicPr>
            <a:picLocks noChangeAspect="1" noChangeArrowheads="1"/>
          </p:cNvPicPr>
          <p:nvPr userDrawn="1"/>
        </p:nvPicPr>
        <p:blipFill>
          <a:blip r:embed="rId20" cstate="print"/>
          <a:srcRect/>
          <a:stretch>
            <a:fillRect/>
          </a:stretch>
        </p:blipFill>
        <p:spPr bwMode="auto">
          <a:xfrm>
            <a:off x="8305800" y="0"/>
            <a:ext cx="838200" cy="466725"/>
          </a:xfrm>
          <a:prstGeom prst="rect">
            <a:avLst/>
          </a:prstGeom>
          <a:noFill/>
          <a:ln w="9525">
            <a:noFill/>
            <a:miter lim="800000"/>
            <a:headEnd/>
            <a:tailEnd/>
          </a:ln>
        </p:spPr>
      </p:pic>
      <p:pic>
        <p:nvPicPr>
          <p:cNvPr id="14347" name="Picture 3"/>
          <p:cNvPicPr>
            <a:picLocks noChangeAspect="1" noChangeArrowheads="1"/>
          </p:cNvPicPr>
          <p:nvPr userDrawn="1"/>
        </p:nvPicPr>
        <p:blipFill>
          <a:blip r:embed="rId21" cstate="print"/>
          <a:srcRect/>
          <a:stretch>
            <a:fillRect/>
          </a:stretch>
        </p:blipFill>
        <p:spPr bwMode="auto">
          <a:xfrm>
            <a:off x="-28575" y="0"/>
            <a:ext cx="9163050" cy="6848475"/>
          </a:xfrm>
          <a:prstGeom prst="rect">
            <a:avLst/>
          </a:prstGeom>
          <a:noFill/>
          <a:ln w="9525">
            <a:noFill/>
            <a:miter lim="800000"/>
            <a:headEnd/>
            <a:tailEnd/>
          </a:ln>
        </p:spPr>
      </p:pic>
      <p:pic>
        <p:nvPicPr>
          <p:cNvPr id="14348" name="Picture 15" descr="Corporate Research Logo"/>
          <p:cNvPicPr>
            <a:picLocks noChangeAspect="1" noChangeArrowheads="1"/>
          </p:cNvPicPr>
          <p:nvPr userDrawn="1"/>
        </p:nvPicPr>
        <p:blipFill>
          <a:blip r:embed="rId22"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6" r:id="rId1"/>
    <p:sldLayoutId id="2147484015" r:id="rId2"/>
    <p:sldLayoutId id="2147484014" r:id="rId3"/>
    <p:sldLayoutId id="2147484013" r:id="rId4"/>
    <p:sldLayoutId id="2147484012" r:id="rId5"/>
    <p:sldLayoutId id="2147484011" r:id="rId6"/>
    <p:sldLayoutId id="2147484010" r:id="rId7"/>
    <p:sldLayoutId id="2147484009" r:id="rId8"/>
    <p:sldLayoutId id="2147484008" r:id="rId9"/>
    <p:sldLayoutId id="2147484007" r:id="rId10"/>
    <p:sldLayoutId id="2147484006" r:id="rId11"/>
    <p:sldLayoutId id="2147484063" r:id="rId12"/>
    <p:sldLayoutId id="2147484005" r:id="rId13"/>
    <p:sldLayoutId id="2147484004" r:id="rId14"/>
  </p:sldLayoutIdLst>
  <p:hf hdr="0" ftr="0" dt="0"/>
  <p:txStyles>
    <p:titleStyle>
      <a:lvl1pPr algn="l" rtl="0" eaLnBrk="0" fontAlgn="base" hangingPunct="0">
        <a:lnSpc>
          <a:spcPct val="115000"/>
        </a:lnSpc>
        <a:spcBef>
          <a:spcPct val="0"/>
        </a:spcBef>
        <a:spcAft>
          <a:spcPct val="0"/>
        </a:spcAft>
        <a:defRPr sz="2200" b="1">
          <a:solidFill>
            <a:srgbClr val="4E84C4"/>
          </a:solidFill>
          <a:latin typeface="+mj-lt"/>
          <a:ea typeface="+mj-ea"/>
          <a:cs typeface="+mj-cs"/>
        </a:defRPr>
      </a:lvl1pPr>
      <a:lvl2pPr algn="l" rtl="0" eaLnBrk="0" fontAlgn="base" hangingPunct="0">
        <a:lnSpc>
          <a:spcPct val="115000"/>
        </a:lnSpc>
        <a:spcBef>
          <a:spcPct val="0"/>
        </a:spcBef>
        <a:spcAft>
          <a:spcPct val="0"/>
        </a:spcAft>
        <a:defRPr sz="2200" b="1">
          <a:solidFill>
            <a:srgbClr val="4E84C4"/>
          </a:solidFill>
          <a:latin typeface="Arial" pitchFamily="34" charset="0"/>
        </a:defRPr>
      </a:lvl2pPr>
      <a:lvl3pPr algn="l" rtl="0" eaLnBrk="0" fontAlgn="base" hangingPunct="0">
        <a:lnSpc>
          <a:spcPct val="115000"/>
        </a:lnSpc>
        <a:spcBef>
          <a:spcPct val="0"/>
        </a:spcBef>
        <a:spcAft>
          <a:spcPct val="0"/>
        </a:spcAft>
        <a:defRPr sz="2200" b="1">
          <a:solidFill>
            <a:srgbClr val="4E84C4"/>
          </a:solidFill>
          <a:latin typeface="Arial" pitchFamily="34" charset="0"/>
        </a:defRPr>
      </a:lvl3pPr>
      <a:lvl4pPr algn="l" rtl="0" eaLnBrk="0" fontAlgn="base" hangingPunct="0">
        <a:lnSpc>
          <a:spcPct val="115000"/>
        </a:lnSpc>
        <a:spcBef>
          <a:spcPct val="0"/>
        </a:spcBef>
        <a:spcAft>
          <a:spcPct val="0"/>
        </a:spcAft>
        <a:defRPr sz="2200" b="1">
          <a:solidFill>
            <a:srgbClr val="4E84C4"/>
          </a:solidFill>
          <a:latin typeface="Arial" pitchFamily="34" charset="0"/>
        </a:defRPr>
      </a:lvl4pPr>
      <a:lvl5pPr algn="l" rtl="0" eaLnBrk="0" fontAlgn="base" hangingPunct="0">
        <a:lnSpc>
          <a:spcPct val="115000"/>
        </a:lnSpc>
        <a:spcBef>
          <a:spcPct val="0"/>
        </a:spcBef>
        <a:spcAft>
          <a:spcPct val="0"/>
        </a:spcAft>
        <a:defRPr sz="2200" b="1">
          <a:solidFill>
            <a:srgbClr val="4E84C4"/>
          </a:solidFill>
          <a:latin typeface="Arial" pitchFamily="34" charset="0"/>
        </a:defRPr>
      </a:lvl5pPr>
      <a:lvl6pPr marL="457200" algn="l" rtl="0" fontAlgn="base">
        <a:lnSpc>
          <a:spcPct val="115000"/>
        </a:lnSpc>
        <a:spcBef>
          <a:spcPct val="0"/>
        </a:spcBef>
        <a:spcAft>
          <a:spcPct val="0"/>
        </a:spcAft>
        <a:defRPr sz="2200" b="1">
          <a:solidFill>
            <a:srgbClr val="4E84C4"/>
          </a:solidFill>
          <a:latin typeface="Arial" pitchFamily="34" charset="0"/>
        </a:defRPr>
      </a:lvl6pPr>
      <a:lvl7pPr marL="914400" algn="l" rtl="0" fontAlgn="base">
        <a:lnSpc>
          <a:spcPct val="115000"/>
        </a:lnSpc>
        <a:spcBef>
          <a:spcPct val="0"/>
        </a:spcBef>
        <a:spcAft>
          <a:spcPct val="0"/>
        </a:spcAft>
        <a:defRPr sz="2200" b="1">
          <a:solidFill>
            <a:srgbClr val="4E84C4"/>
          </a:solidFill>
          <a:latin typeface="Arial" pitchFamily="34" charset="0"/>
        </a:defRPr>
      </a:lvl7pPr>
      <a:lvl8pPr marL="1371600" algn="l" rtl="0" fontAlgn="base">
        <a:lnSpc>
          <a:spcPct val="115000"/>
        </a:lnSpc>
        <a:spcBef>
          <a:spcPct val="0"/>
        </a:spcBef>
        <a:spcAft>
          <a:spcPct val="0"/>
        </a:spcAft>
        <a:defRPr sz="2200" b="1">
          <a:solidFill>
            <a:srgbClr val="4E84C4"/>
          </a:solidFill>
          <a:latin typeface="Arial" pitchFamily="34" charset="0"/>
        </a:defRPr>
      </a:lvl8pPr>
      <a:lvl9pPr marL="1828800" algn="l" rtl="0" fontAlgn="base">
        <a:lnSpc>
          <a:spcPct val="115000"/>
        </a:lnSpc>
        <a:spcBef>
          <a:spcPct val="0"/>
        </a:spcBef>
        <a:spcAft>
          <a:spcPct val="0"/>
        </a:spcAft>
        <a:defRPr sz="2200" b="1">
          <a:solidFill>
            <a:srgbClr val="4E84C4"/>
          </a:solidFill>
          <a:latin typeface="Arial" pitchFamily="34" charset="0"/>
        </a:defRPr>
      </a:lvl9pPr>
    </p:titleStyle>
    <p:bodyStyle>
      <a:lvl1pPr marL="169863" indent="-169863" algn="l" rtl="0" eaLnBrk="0" fontAlgn="base" hangingPunct="0">
        <a:spcBef>
          <a:spcPct val="20000"/>
        </a:spcBef>
        <a:spcAft>
          <a:spcPct val="0"/>
        </a:spcAft>
        <a:buClr>
          <a:srgbClr val="4E84C4"/>
        </a:buClr>
        <a:buChar char="•"/>
        <a:defRPr sz="1600">
          <a:solidFill>
            <a:srgbClr val="000000"/>
          </a:solidFill>
          <a:latin typeface="+mn-lt"/>
          <a:ea typeface="+mn-ea"/>
          <a:cs typeface="+mn-cs"/>
        </a:defRPr>
      </a:lvl1pPr>
      <a:lvl2pPr marL="457200" indent="-173038" algn="l" rtl="0" eaLnBrk="0" fontAlgn="base" hangingPunct="0">
        <a:spcBef>
          <a:spcPct val="20000"/>
        </a:spcBef>
        <a:spcAft>
          <a:spcPct val="0"/>
        </a:spcAft>
        <a:buClr>
          <a:srgbClr val="4E84C4"/>
        </a:buClr>
        <a:buChar char="–"/>
        <a:defRPr sz="1600">
          <a:solidFill>
            <a:schemeClr val="tx1"/>
          </a:solidFill>
          <a:latin typeface="+mn-lt"/>
        </a:defRPr>
      </a:lvl2pPr>
      <a:lvl3pPr marL="741363" indent="-169863" algn="l" rtl="0" eaLnBrk="0" fontAlgn="base" hangingPunct="0">
        <a:spcBef>
          <a:spcPct val="20000"/>
        </a:spcBef>
        <a:spcAft>
          <a:spcPct val="0"/>
        </a:spcAft>
        <a:buClr>
          <a:srgbClr val="4E84C4"/>
        </a:buClr>
        <a:buChar char="•"/>
        <a:defRPr sz="1400">
          <a:solidFill>
            <a:schemeClr val="tx1"/>
          </a:solidFill>
          <a:latin typeface="+mn-lt"/>
        </a:defRPr>
      </a:lvl3pPr>
      <a:lvl4pPr marL="1027113" indent="-171450" algn="l" rtl="0" eaLnBrk="0" fontAlgn="base" hangingPunct="0">
        <a:spcBef>
          <a:spcPct val="20000"/>
        </a:spcBef>
        <a:spcAft>
          <a:spcPct val="0"/>
        </a:spcAft>
        <a:buClr>
          <a:srgbClr val="4E84C4"/>
        </a:buClr>
        <a:buChar char="–"/>
        <a:defRPr sz="1200">
          <a:solidFill>
            <a:schemeClr val="tx1"/>
          </a:solidFill>
          <a:latin typeface="+mn-lt"/>
        </a:defRPr>
      </a:lvl4pPr>
      <a:lvl5pPr marL="1314450" indent="-171450" algn="l" rtl="0" eaLnBrk="0" fontAlgn="base" hangingPunct="0">
        <a:spcBef>
          <a:spcPct val="20000"/>
        </a:spcBef>
        <a:spcAft>
          <a:spcPct val="0"/>
        </a:spcAft>
        <a:buClr>
          <a:srgbClr val="4E84C4"/>
        </a:buClr>
        <a:buChar char="»"/>
        <a:defRPr sz="1200">
          <a:solidFill>
            <a:schemeClr val="tx1"/>
          </a:solidFill>
          <a:latin typeface="+mn-lt"/>
        </a:defRPr>
      </a:lvl5pPr>
      <a:lvl6pPr marL="1771650" indent="-171450" algn="l" rtl="0" fontAlgn="base">
        <a:spcBef>
          <a:spcPct val="20000"/>
        </a:spcBef>
        <a:spcAft>
          <a:spcPct val="0"/>
        </a:spcAft>
        <a:buClr>
          <a:srgbClr val="4E84C4"/>
        </a:buClr>
        <a:buChar char="»"/>
        <a:defRPr sz="1200">
          <a:solidFill>
            <a:schemeClr val="tx1"/>
          </a:solidFill>
          <a:latin typeface="+mn-lt"/>
        </a:defRPr>
      </a:lvl6pPr>
      <a:lvl7pPr marL="2228850" indent="-171450" algn="l" rtl="0" fontAlgn="base">
        <a:spcBef>
          <a:spcPct val="20000"/>
        </a:spcBef>
        <a:spcAft>
          <a:spcPct val="0"/>
        </a:spcAft>
        <a:buClr>
          <a:srgbClr val="4E84C4"/>
        </a:buClr>
        <a:buChar char="»"/>
        <a:defRPr sz="1200">
          <a:solidFill>
            <a:schemeClr val="tx1"/>
          </a:solidFill>
          <a:latin typeface="+mn-lt"/>
        </a:defRPr>
      </a:lvl7pPr>
      <a:lvl8pPr marL="2686050" indent="-171450" algn="l" rtl="0" fontAlgn="base">
        <a:spcBef>
          <a:spcPct val="20000"/>
        </a:spcBef>
        <a:spcAft>
          <a:spcPct val="0"/>
        </a:spcAft>
        <a:buClr>
          <a:srgbClr val="4E84C4"/>
        </a:buClr>
        <a:buChar char="»"/>
        <a:defRPr sz="1200">
          <a:solidFill>
            <a:schemeClr val="tx1"/>
          </a:solidFill>
          <a:latin typeface="+mn-lt"/>
        </a:defRPr>
      </a:lvl8pPr>
      <a:lvl9pPr marL="3143250" indent="-171450" algn="l" rtl="0" fontAlgn="base">
        <a:spcBef>
          <a:spcPct val="20000"/>
        </a:spcBef>
        <a:spcAft>
          <a:spcPct val="0"/>
        </a:spcAft>
        <a:buClr>
          <a:srgbClr val="4E84C4"/>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1765300" y="207963"/>
            <a:ext cx="6654800" cy="735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29699" name="Picture 3" descr="tcs-blue-trans"/>
          <p:cNvPicPr>
            <a:picLocks noChangeAspect="1" noChangeArrowheads="1"/>
          </p:cNvPicPr>
          <p:nvPr/>
        </p:nvPicPr>
        <p:blipFill>
          <a:blip r:embed="rId13" cstate="print"/>
          <a:srcRect/>
          <a:stretch>
            <a:fillRect/>
          </a:stretch>
        </p:blipFill>
        <p:spPr bwMode="auto">
          <a:xfrm>
            <a:off x="346075" y="6480175"/>
            <a:ext cx="2843213" cy="222250"/>
          </a:xfrm>
          <a:prstGeom prst="rect">
            <a:avLst/>
          </a:prstGeom>
          <a:noFill/>
          <a:ln w="9525">
            <a:noFill/>
            <a:miter lim="800000"/>
            <a:headEnd/>
            <a:tailEnd/>
          </a:ln>
        </p:spPr>
      </p:pic>
      <p:grpSp>
        <p:nvGrpSpPr>
          <p:cNvPr id="29700" name="Group 4"/>
          <p:cNvGrpSpPr>
            <a:grpSpLocks/>
          </p:cNvGrpSpPr>
          <p:nvPr/>
        </p:nvGrpSpPr>
        <p:grpSpPr bwMode="auto">
          <a:xfrm>
            <a:off x="0" y="5365750"/>
            <a:ext cx="9144000" cy="981075"/>
            <a:chOff x="0" y="3380"/>
            <a:chExt cx="5760" cy="618"/>
          </a:xfrm>
        </p:grpSpPr>
        <p:pic>
          <p:nvPicPr>
            <p:cNvPr id="29707" name="Picture 5" descr="200_1row_grey"/>
            <p:cNvPicPr>
              <a:picLocks noChangeAspect="1" noChangeArrowheads="1"/>
            </p:cNvPicPr>
            <p:nvPr userDrawn="1"/>
          </p:nvPicPr>
          <p:blipFill>
            <a:blip r:embed="rId14" cstate="print"/>
            <a:srcRect l="1765" r="4071"/>
            <a:stretch>
              <a:fillRect/>
            </a:stretch>
          </p:blipFill>
          <p:spPr bwMode="auto">
            <a:xfrm>
              <a:off x="0" y="3409"/>
              <a:ext cx="5760" cy="135"/>
            </a:xfrm>
            <a:prstGeom prst="rect">
              <a:avLst/>
            </a:prstGeom>
            <a:noFill/>
            <a:ln w="9525">
              <a:noFill/>
              <a:miter lim="800000"/>
              <a:headEnd/>
              <a:tailEnd/>
            </a:ln>
          </p:spPr>
        </p:pic>
        <p:pic>
          <p:nvPicPr>
            <p:cNvPr id="29708" name="Picture 6" descr="200_1row_grey"/>
            <p:cNvPicPr>
              <a:picLocks noChangeAspect="1" noChangeArrowheads="1"/>
            </p:cNvPicPr>
            <p:nvPr userDrawn="1"/>
          </p:nvPicPr>
          <p:blipFill>
            <a:blip r:embed="rId14" cstate="print"/>
            <a:srcRect l="3891" r="1945"/>
            <a:stretch>
              <a:fillRect/>
            </a:stretch>
          </p:blipFill>
          <p:spPr bwMode="auto">
            <a:xfrm>
              <a:off x="0" y="3558"/>
              <a:ext cx="5760" cy="135"/>
            </a:xfrm>
            <a:prstGeom prst="rect">
              <a:avLst/>
            </a:prstGeom>
            <a:noFill/>
            <a:ln w="9525">
              <a:noFill/>
              <a:miter lim="800000"/>
              <a:headEnd/>
              <a:tailEnd/>
            </a:ln>
          </p:spPr>
        </p:pic>
        <p:pic>
          <p:nvPicPr>
            <p:cNvPr id="29709" name="Picture 7" descr="200_1row_grey"/>
            <p:cNvPicPr>
              <a:picLocks noChangeAspect="1" noChangeArrowheads="1"/>
            </p:cNvPicPr>
            <p:nvPr userDrawn="1"/>
          </p:nvPicPr>
          <p:blipFill>
            <a:blip r:embed="rId14" cstate="print"/>
            <a:srcRect l="1700" r="4137"/>
            <a:stretch>
              <a:fillRect/>
            </a:stretch>
          </p:blipFill>
          <p:spPr bwMode="auto">
            <a:xfrm>
              <a:off x="0" y="3705"/>
              <a:ext cx="5760" cy="135"/>
            </a:xfrm>
            <a:prstGeom prst="rect">
              <a:avLst/>
            </a:prstGeom>
            <a:noFill/>
            <a:ln w="9525">
              <a:noFill/>
              <a:miter lim="800000"/>
              <a:headEnd/>
              <a:tailEnd/>
            </a:ln>
          </p:spPr>
        </p:pic>
        <p:pic>
          <p:nvPicPr>
            <p:cNvPr id="29710" name="Picture 8" descr="200_1row_grey"/>
            <p:cNvPicPr>
              <a:picLocks noChangeAspect="1" noChangeArrowheads="1"/>
            </p:cNvPicPr>
            <p:nvPr userDrawn="1"/>
          </p:nvPicPr>
          <p:blipFill>
            <a:blip r:embed="rId14" cstate="print"/>
            <a:srcRect l="3891" r="1945"/>
            <a:stretch>
              <a:fillRect/>
            </a:stretch>
          </p:blipFill>
          <p:spPr bwMode="auto">
            <a:xfrm>
              <a:off x="0" y="3854"/>
              <a:ext cx="5760" cy="135"/>
            </a:xfrm>
            <a:prstGeom prst="rect">
              <a:avLst/>
            </a:prstGeom>
            <a:noFill/>
            <a:ln w="9525">
              <a:noFill/>
              <a:miter lim="800000"/>
              <a:headEnd/>
              <a:tailEnd/>
            </a:ln>
          </p:spPr>
        </p:pic>
        <p:sp>
          <p:nvSpPr>
            <p:cNvPr id="69641" name="Rectangle 9"/>
            <p:cNvSpPr>
              <a:spLocks noChangeArrowheads="1"/>
            </p:cNvSpPr>
            <p:nvPr userDrawn="1"/>
          </p:nvSpPr>
          <p:spPr bwMode="auto">
            <a:xfrm>
              <a:off x="0" y="3380"/>
              <a:ext cx="5760" cy="238"/>
            </a:xfrm>
            <a:prstGeom prst="rect">
              <a:avLst/>
            </a:prstGeom>
            <a:gradFill rotWithShape="1">
              <a:gsLst>
                <a:gs pos="0">
                  <a:schemeClr val="bg1"/>
                </a:gs>
                <a:gs pos="100000">
                  <a:schemeClr val="bg1">
                    <a:alpha val="0"/>
                  </a:schemeClr>
                </a:gs>
              </a:gsLst>
              <a:lin ang="5400000" scaled="1"/>
            </a:gradFill>
            <a:ln w="12700" algn="ctr">
              <a:noFill/>
              <a:miter lim="800000"/>
              <a:headEnd/>
              <a:tailEnd/>
            </a:ln>
            <a:effectLst/>
          </p:spPr>
          <p:txBody>
            <a:bodyPr wrap="none" anchor="ctr"/>
            <a:lstStyle/>
            <a:p>
              <a:pPr algn="ctr">
                <a:defRPr/>
              </a:pPr>
              <a:endParaRPr lang="en-US" sz="1600" i="0" dirty="0">
                <a:latin typeface="Arial" pitchFamily="34" charset="0"/>
              </a:endParaRPr>
            </a:p>
          </p:txBody>
        </p:sp>
        <p:sp>
          <p:nvSpPr>
            <p:cNvPr id="69642" name="Rectangle 10"/>
            <p:cNvSpPr>
              <a:spLocks noChangeArrowheads="1"/>
            </p:cNvSpPr>
            <p:nvPr userDrawn="1"/>
          </p:nvSpPr>
          <p:spPr bwMode="auto">
            <a:xfrm flipV="1">
              <a:off x="0" y="3680"/>
              <a:ext cx="5760" cy="318"/>
            </a:xfrm>
            <a:prstGeom prst="rect">
              <a:avLst/>
            </a:prstGeom>
            <a:gradFill rotWithShape="1">
              <a:gsLst>
                <a:gs pos="0">
                  <a:schemeClr val="bg1"/>
                </a:gs>
                <a:gs pos="100000">
                  <a:schemeClr val="bg1">
                    <a:alpha val="0"/>
                  </a:schemeClr>
                </a:gs>
              </a:gsLst>
              <a:lin ang="5400000" scaled="1"/>
            </a:gradFill>
            <a:ln w="12700" algn="ctr">
              <a:noFill/>
              <a:miter lim="800000"/>
              <a:headEnd/>
              <a:tailEnd/>
            </a:ln>
            <a:effectLst/>
          </p:spPr>
          <p:txBody>
            <a:bodyPr wrap="none" anchor="ctr"/>
            <a:lstStyle/>
            <a:p>
              <a:pPr algn="ctr">
                <a:defRPr/>
              </a:pPr>
              <a:endParaRPr lang="en-US" sz="1600" i="0" dirty="0">
                <a:latin typeface="Arial" pitchFamily="34" charset="0"/>
              </a:endParaRPr>
            </a:p>
          </p:txBody>
        </p:sp>
      </p:grpSp>
      <p:sp>
        <p:nvSpPr>
          <p:cNvPr id="69643" name="Rectangle 11"/>
          <p:cNvSpPr>
            <a:spLocks noGrp="1" noChangeArrowheads="1"/>
          </p:cNvSpPr>
          <p:nvPr>
            <p:ph type="sldNum" sz="quarter" idx="4"/>
          </p:nvPr>
        </p:nvSpPr>
        <p:spPr bwMode="auto">
          <a:xfrm>
            <a:off x="8477250" y="6461125"/>
            <a:ext cx="381000" cy="265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50000"/>
              </a:spcBef>
              <a:defRPr sz="900" b="1" i="0">
                <a:solidFill>
                  <a:srgbClr val="4E84C4"/>
                </a:solidFill>
                <a:latin typeface="+mj-lt"/>
              </a:defRPr>
            </a:lvl1pPr>
          </a:lstStyle>
          <a:p>
            <a:pPr>
              <a:defRPr/>
            </a:pPr>
            <a:fld id="{CABD804D-5485-4D59-8C24-AB56AFC7ADC8}" type="slidenum">
              <a:rPr lang="en-US"/>
              <a:pPr>
                <a:defRPr/>
              </a:pPr>
              <a:t>‹#›</a:t>
            </a:fld>
            <a:endParaRPr lang="en-US" dirty="0"/>
          </a:p>
        </p:txBody>
      </p:sp>
      <p:sp>
        <p:nvSpPr>
          <p:cNvPr id="69644" name="Rectangle 12"/>
          <p:cNvSpPr>
            <a:spLocks noChangeArrowheads="1"/>
          </p:cNvSpPr>
          <p:nvPr/>
        </p:nvSpPr>
        <p:spPr bwMode="auto">
          <a:xfrm>
            <a:off x="6721475" y="6459538"/>
            <a:ext cx="1412875" cy="315912"/>
          </a:xfrm>
          <a:prstGeom prst="rect">
            <a:avLst/>
          </a:prstGeom>
          <a:noFill/>
          <a:ln w="9525">
            <a:noFill/>
            <a:miter lim="800000"/>
            <a:headEnd/>
            <a:tailEnd/>
          </a:ln>
          <a:effectLst/>
        </p:spPr>
        <p:txBody>
          <a:bodyPr/>
          <a:lstStyle/>
          <a:p>
            <a:pPr algn="r">
              <a:spcBef>
                <a:spcPct val="50000"/>
              </a:spcBef>
              <a:defRPr/>
            </a:pPr>
            <a:fld id="{3A750A82-A889-463A-BFA5-A56BA102A36C}" type="datetime3">
              <a:rPr lang="en-US" sz="900" i="0">
                <a:solidFill>
                  <a:srgbClr val="4E84C4"/>
                </a:solidFill>
                <a:latin typeface="Myriad Pro" pitchFamily="34" charset="0"/>
              </a:rPr>
              <a:pPr algn="r">
                <a:spcBef>
                  <a:spcPct val="50000"/>
                </a:spcBef>
                <a:defRPr/>
              </a:pPr>
              <a:t>31 October 2014</a:t>
            </a:fld>
            <a:endParaRPr lang="en-US" sz="900" i="0" dirty="0">
              <a:solidFill>
                <a:srgbClr val="4E84C4"/>
              </a:solidFill>
              <a:latin typeface="Myriad Pro" pitchFamily="34" charset="0"/>
            </a:endParaRPr>
          </a:p>
        </p:txBody>
      </p:sp>
      <p:sp>
        <p:nvSpPr>
          <p:cNvPr id="29703" name="Rectangle 13"/>
          <p:cNvSpPr>
            <a:spLocks noGrp="1" noChangeArrowheads="1"/>
          </p:cNvSpPr>
          <p:nvPr>
            <p:ph type="body" idx="1"/>
          </p:nvPr>
        </p:nvSpPr>
        <p:spPr bwMode="auto">
          <a:xfrm>
            <a:off x="276225" y="1776413"/>
            <a:ext cx="8447088" cy="45243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9704" name="Picture 15" descr="Corporate Research Logo"/>
          <p:cNvPicPr>
            <a:picLocks noChangeAspect="1" noChangeArrowheads="1"/>
          </p:cNvPicPr>
          <p:nvPr/>
        </p:nvPicPr>
        <p:blipFill>
          <a:blip r:embed="rId15" cstate="print"/>
          <a:srcRect/>
          <a:stretch>
            <a:fillRect/>
          </a:stretch>
        </p:blipFill>
        <p:spPr bwMode="auto">
          <a:xfrm>
            <a:off x="0" y="0"/>
            <a:ext cx="1054100" cy="808038"/>
          </a:xfrm>
          <a:prstGeom prst="rect">
            <a:avLst/>
          </a:prstGeom>
          <a:noFill/>
          <a:ln w="9525">
            <a:noFill/>
            <a:miter lim="800000"/>
            <a:headEnd/>
            <a:tailEnd/>
          </a:ln>
        </p:spPr>
      </p:pic>
      <p:pic>
        <p:nvPicPr>
          <p:cNvPr id="29705" name="Picture 3"/>
          <p:cNvPicPr>
            <a:picLocks noChangeAspect="1" noChangeArrowheads="1"/>
          </p:cNvPicPr>
          <p:nvPr userDrawn="1"/>
        </p:nvPicPr>
        <p:blipFill>
          <a:blip r:embed="rId16" cstate="print"/>
          <a:srcRect/>
          <a:stretch>
            <a:fillRect/>
          </a:stretch>
        </p:blipFill>
        <p:spPr bwMode="auto">
          <a:xfrm>
            <a:off x="-28575" y="0"/>
            <a:ext cx="9163050" cy="6848475"/>
          </a:xfrm>
          <a:prstGeom prst="rect">
            <a:avLst/>
          </a:prstGeom>
          <a:noFill/>
          <a:ln w="9525">
            <a:noFill/>
            <a:miter lim="800000"/>
            <a:headEnd/>
            <a:tailEnd/>
          </a:ln>
        </p:spPr>
      </p:pic>
      <p:pic>
        <p:nvPicPr>
          <p:cNvPr id="29706" name="Picture 15" descr="Corporate Research Logo"/>
          <p:cNvPicPr>
            <a:picLocks noChangeAspect="1" noChangeArrowheads="1"/>
          </p:cNvPicPr>
          <p:nvPr userDrawn="1"/>
        </p:nvPicPr>
        <p:blipFill>
          <a:blip r:embed="rId17"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27" r:id="rId1"/>
    <p:sldLayoutId id="2147484026" r:id="rId2"/>
    <p:sldLayoutId id="2147484025" r:id="rId3"/>
    <p:sldLayoutId id="2147484024" r:id="rId4"/>
    <p:sldLayoutId id="2147484023" r:id="rId5"/>
    <p:sldLayoutId id="2147484022" r:id="rId6"/>
    <p:sldLayoutId id="2147484021" r:id="rId7"/>
    <p:sldLayoutId id="2147484020" r:id="rId8"/>
    <p:sldLayoutId id="2147484019" r:id="rId9"/>
    <p:sldLayoutId id="2147484018" r:id="rId10"/>
    <p:sldLayoutId id="2147484017" r:id="rId11"/>
  </p:sldLayoutIdLst>
  <p:hf hdr="0" ftr="0" dt="0"/>
  <p:txStyles>
    <p:titleStyle>
      <a:lvl1pPr algn="l" rtl="0" eaLnBrk="0" fontAlgn="base" hangingPunct="0">
        <a:lnSpc>
          <a:spcPct val="115000"/>
        </a:lnSpc>
        <a:spcBef>
          <a:spcPct val="0"/>
        </a:spcBef>
        <a:spcAft>
          <a:spcPct val="0"/>
        </a:spcAft>
        <a:defRPr sz="2800">
          <a:solidFill>
            <a:srgbClr val="4E84C4"/>
          </a:solidFill>
          <a:latin typeface="+mj-lt"/>
          <a:ea typeface="+mj-ea"/>
          <a:cs typeface="+mj-cs"/>
        </a:defRPr>
      </a:lvl1pPr>
      <a:lvl2pPr algn="l" rtl="0" eaLnBrk="0" fontAlgn="base" hangingPunct="0">
        <a:lnSpc>
          <a:spcPct val="115000"/>
        </a:lnSpc>
        <a:spcBef>
          <a:spcPct val="0"/>
        </a:spcBef>
        <a:spcAft>
          <a:spcPct val="0"/>
        </a:spcAft>
        <a:defRPr sz="2800">
          <a:solidFill>
            <a:srgbClr val="4E84C4"/>
          </a:solidFill>
          <a:latin typeface="Myriad Pro"/>
        </a:defRPr>
      </a:lvl2pPr>
      <a:lvl3pPr algn="l" rtl="0" eaLnBrk="0" fontAlgn="base" hangingPunct="0">
        <a:lnSpc>
          <a:spcPct val="115000"/>
        </a:lnSpc>
        <a:spcBef>
          <a:spcPct val="0"/>
        </a:spcBef>
        <a:spcAft>
          <a:spcPct val="0"/>
        </a:spcAft>
        <a:defRPr sz="2800">
          <a:solidFill>
            <a:srgbClr val="4E84C4"/>
          </a:solidFill>
          <a:latin typeface="Myriad Pro"/>
        </a:defRPr>
      </a:lvl3pPr>
      <a:lvl4pPr algn="l" rtl="0" eaLnBrk="0" fontAlgn="base" hangingPunct="0">
        <a:lnSpc>
          <a:spcPct val="115000"/>
        </a:lnSpc>
        <a:spcBef>
          <a:spcPct val="0"/>
        </a:spcBef>
        <a:spcAft>
          <a:spcPct val="0"/>
        </a:spcAft>
        <a:defRPr sz="2800">
          <a:solidFill>
            <a:srgbClr val="4E84C4"/>
          </a:solidFill>
          <a:latin typeface="Myriad Pro"/>
        </a:defRPr>
      </a:lvl4pPr>
      <a:lvl5pPr algn="l" rtl="0" eaLnBrk="0" fontAlgn="base" hangingPunct="0">
        <a:lnSpc>
          <a:spcPct val="115000"/>
        </a:lnSpc>
        <a:spcBef>
          <a:spcPct val="0"/>
        </a:spcBef>
        <a:spcAft>
          <a:spcPct val="0"/>
        </a:spcAft>
        <a:defRPr sz="2800">
          <a:solidFill>
            <a:srgbClr val="4E84C4"/>
          </a:solidFill>
          <a:latin typeface="Myriad Pro"/>
        </a:defRPr>
      </a:lvl5pPr>
      <a:lvl6pPr marL="457200" algn="l" rtl="0" fontAlgn="base">
        <a:lnSpc>
          <a:spcPct val="115000"/>
        </a:lnSpc>
        <a:spcBef>
          <a:spcPct val="0"/>
        </a:spcBef>
        <a:spcAft>
          <a:spcPct val="0"/>
        </a:spcAft>
        <a:defRPr sz="2800">
          <a:solidFill>
            <a:srgbClr val="4E84C4"/>
          </a:solidFill>
          <a:latin typeface="Myriad Pro"/>
        </a:defRPr>
      </a:lvl6pPr>
      <a:lvl7pPr marL="914400" algn="l" rtl="0" fontAlgn="base">
        <a:lnSpc>
          <a:spcPct val="115000"/>
        </a:lnSpc>
        <a:spcBef>
          <a:spcPct val="0"/>
        </a:spcBef>
        <a:spcAft>
          <a:spcPct val="0"/>
        </a:spcAft>
        <a:defRPr sz="2800">
          <a:solidFill>
            <a:srgbClr val="4E84C4"/>
          </a:solidFill>
          <a:latin typeface="Myriad Pro"/>
        </a:defRPr>
      </a:lvl7pPr>
      <a:lvl8pPr marL="1371600" algn="l" rtl="0" fontAlgn="base">
        <a:lnSpc>
          <a:spcPct val="115000"/>
        </a:lnSpc>
        <a:spcBef>
          <a:spcPct val="0"/>
        </a:spcBef>
        <a:spcAft>
          <a:spcPct val="0"/>
        </a:spcAft>
        <a:defRPr sz="2800">
          <a:solidFill>
            <a:srgbClr val="4E84C4"/>
          </a:solidFill>
          <a:latin typeface="Myriad Pro"/>
        </a:defRPr>
      </a:lvl8pPr>
      <a:lvl9pPr marL="1828800" algn="l" rtl="0" fontAlgn="base">
        <a:lnSpc>
          <a:spcPct val="115000"/>
        </a:lnSpc>
        <a:spcBef>
          <a:spcPct val="0"/>
        </a:spcBef>
        <a:spcAft>
          <a:spcPct val="0"/>
        </a:spcAft>
        <a:defRPr sz="2800">
          <a:solidFill>
            <a:srgbClr val="4E84C4"/>
          </a:solidFill>
          <a:latin typeface="Myriad Pro"/>
        </a:defRPr>
      </a:lvl9pPr>
    </p:titleStyle>
    <p:bodyStyle>
      <a:lvl1pPr marL="169863" indent="-169863" algn="l" rtl="0" eaLnBrk="0" fontAlgn="base" hangingPunct="0">
        <a:spcBef>
          <a:spcPct val="20000"/>
        </a:spcBef>
        <a:spcAft>
          <a:spcPct val="0"/>
        </a:spcAft>
        <a:buClr>
          <a:srgbClr val="4E84C4"/>
        </a:buClr>
        <a:buChar char="•"/>
        <a:defRPr sz="1600">
          <a:solidFill>
            <a:schemeClr val="tx1"/>
          </a:solidFill>
          <a:latin typeface="+mn-lt"/>
          <a:ea typeface="+mn-ea"/>
          <a:cs typeface="+mn-cs"/>
        </a:defRPr>
      </a:lvl1pPr>
      <a:lvl2pPr marL="457200" indent="-173038" algn="l" rtl="0" eaLnBrk="0" fontAlgn="base" hangingPunct="0">
        <a:spcBef>
          <a:spcPct val="20000"/>
        </a:spcBef>
        <a:spcAft>
          <a:spcPct val="0"/>
        </a:spcAft>
        <a:buClr>
          <a:srgbClr val="4E84C4"/>
        </a:buClr>
        <a:buChar char="–"/>
        <a:defRPr sz="1600">
          <a:solidFill>
            <a:schemeClr val="tx1"/>
          </a:solidFill>
          <a:latin typeface="+mn-lt"/>
        </a:defRPr>
      </a:lvl2pPr>
      <a:lvl3pPr marL="741363" indent="-169863" algn="l" rtl="0" eaLnBrk="0" fontAlgn="base" hangingPunct="0">
        <a:spcBef>
          <a:spcPct val="20000"/>
        </a:spcBef>
        <a:spcAft>
          <a:spcPct val="0"/>
        </a:spcAft>
        <a:buClr>
          <a:srgbClr val="4E84C4"/>
        </a:buClr>
        <a:buChar char="•"/>
        <a:defRPr sz="1400">
          <a:solidFill>
            <a:schemeClr val="tx1"/>
          </a:solidFill>
          <a:latin typeface="+mn-lt"/>
        </a:defRPr>
      </a:lvl3pPr>
      <a:lvl4pPr marL="1027113" indent="-171450" algn="l" rtl="0" eaLnBrk="0" fontAlgn="base" hangingPunct="0">
        <a:spcBef>
          <a:spcPct val="20000"/>
        </a:spcBef>
        <a:spcAft>
          <a:spcPct val="0"/>
        </a:spcAft>
        <a:buClr>
          <a:srgbClr val="4E84C4"/>
        </a:buClr>
        <a:buChar char="–"/>
        <a:defRPr sz="1200">
          <a:solidFill>
            <a:schemeClr val="tx1"/>
          </a:solidFill>
          <a:latin typeface="+mn-lt"/>
        </a:defRPr>
      </a:lvl4pPr>
      <a:lvl5pPr marL="1314450" indent="-171450" algn="l" rtl="0" eaLnBrk="0" fontAlgn="base" hangingPunct="0">
        <a:spcBef>
          <a:spcPct val="20000"/>
        </a:spcBef>
        <a:spcAft>
          <a:spcPct val="0"/>
        </a:spcAft>
        <a:buClr>
          <a:srgbClr val="4E84C4"/>
        </a:buClr>
        <a:buChar char="»"/>
        <a:defRPr sz="1200">
          <a:solidFill>
            <a:schemeClr val="tx1"/>
          </a:solidFill>
          <a:latin typeface="+mn-lt"/>
        </a:defRPr>
      </a:lvl5pPr>
      <a:lvl6pPr marL="1771650" indent="-171450" algn="l" rtl="0" fontAlgn="base">
        <a:spcBef>
          <a:spcPct val="20000"/>
        </a:spcBef>
        <a:spcAft>
          <a:spcPct val="0"/>
        </a:spcAft>
        <a:buClr>
          <a:srgbClr val="4E84C4"/>
        </a:buClr>
        <a:buChar char="»"/>
        <a:defRPr sz="1200">
          <a:solidFill>
            <a:schemeClr val="tx1"/>
          </a:solidFill>
          <a:latin typeface="+mn-lt"/>
        </a:defRPr>
      </a:lvl6pPr>
      <a:lvl7pPr marL="2228850" indent="-171450" algn="l" rtl="0" fontAlgn="base">
        <a:spcBef>
          <a:spcPct val="20000"/>
        </a:spcBef>
        <a:spcAft>
          <a:spcPct val="0"/>
        </a:spcAft>
        <a:buClr>
          <a:srgbClr val="4E84C4"/>
        </a:buClr>
        <a:buChar char="»"/>
        <a:defRPr sz="1200">
          <a:solidFill>
            <a:schemeClr val="tx1"/>
          </a:solidFill>
          <a:latin typeface="+mn-lt"/>
        </a:defRPr>
      </a:lvl7pPr>
      <a:lvl8pPr marL="2686050" indent="-171450" algn="l" rtl="0" fontAlgn="base">
        <a:spcBef>
          <a:spcPct val="20000"/>
        </a:spcBef>
        <a:spcAft>
          <a:spcPct val="0"/>
        </a:spcAft>
        <a:buClr>
          <a:srgbClr val="4E84C4"/>
        </a:buClr>
        <a:buChar char="»"/>
        <a:defRPr sz="1200">
          <a:solidFill>
            <a:schemeClr val="tx1"/>
          </a:solidFill>
          <a:latin typeface="+mn-lt"/>
        </a:defRPr>
      </a:lvl8pPr>
      <a:lvl9pPr marL="3143250" indent="-171450" algn="l" rtl="0" fontAlgn="base">
        <a:spcBef>
          <a:spcPct val="20000"/>
        </a:spcBef>
        <a:spcAft>
          <a:spcPct val="0"/>
        </a:spcAft>
        <a:buClr>
          <a:srgbClr val="4E84C4"/>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13" cstate="print"/>
          <a:srcRect/>
          <a:stretch>
            <a:fillRect/>
          </a:stretch>
        </p:blipFill>
        <p:spPr bwMode="auto">
          <a:xfrm>
            <a:off x="-28575" y="0"/>
            <a:ext cx="9163050" cy="6848475"/>
          </a:xfrm>
          <a:prstGeom prst="rect">
            <a:avLst/>
          </a:prstGeom>
          <a:noFill/>
          <a:ln w="9525">
            <a:noFill/>
            <a:miter lim="800000"/>
            <a:headEnd/>
            <a:tailEnd/>
          </a:ln>
        </p:spPr>
      </p:pic>
      <p:pic>
        <p:nvPicPr>
          <p:cNvPr id="41987" name="Picture 15" descr="Corporate Research Logo"/>
          <p:cNvPicPr>
            <a:picLocks noChangeAspect="1" noChangeArrowheads="1"/>
          </p:cNvPicPr>
          <p:nvPr/>
        </p:nvPicPr>
        <p:blipFill>
          <a:blip r:embed="rId14" cstate="print"/>
          <a:srcRect/>
          <a:stretch>
            <a:fillRect/>
          </a:stretch>
        </p:blipFill>
        <p:spPr bwMode="auto">
          <a:xfrm>
            <a:off x="8153400" y="0"/>
            <a:ext cx="990600" cy="762000"/>
          </a:xfrm>
          <a:prstGeom prst="rect">
            <a:avLst/>
          </a:prstGeom>
          <a:noFill/>
          <a:ln w="9525">
            <a:noFill/>
            <a:miter lim="800000"/>
            <a:headEnd/>
            <a:tailEnd/>
          </a:ln>
        </p:spPr>
      </p:pic>
      <p:sp>
        <p:nvSpPr>
          <p:cNvPr id="41988" name="Title Placeholder 1"/>
          <p:cNvSpPr>
            <a:spLocks noGrp="1"/>
          </p:cNvSpPr>
          <p:nvPr>
            <p:ph type="title"/>
          </p:nvPr>
        </p:nvSpPr>
        <p:spPr bwMode="auto">
          <a:xfrm>
            <a:off x="1279525" y="66675"/>
            <a:ext cx="7467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89" name="Text Placeholder 2"/>
          <p:cNvSpPr>
            <a:spLocks noGrp="1"/>
          </p:cNvSpPr>
          <p:nvPr>
            <p:ph type="body" idx="1"/>
          </p:nvPr>
        </p:nvSpPr>
        <p:spPr bwMode="auto">
          <a:xfrm>
            <a:off x="466725" y="9175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Tree>
  </p:cSld>
  <p:clrMap bg1="lt1" tx1="dk1" bg2="lt2" tx2="dk2" accent1="accent1" accent2="accent2" accent3="accent3" accent4="accent4" accent5="accent5" accent6="accent6" hlink="hlink" folHlink="folHlink"/>
  <p:sldLayoutIdLst>
    <p:sldLayoutId id="2147484038" r:id="rId1"/>
    <p:sldLayoutId id="2147484037" r:id="rId2"/>
    <p:sldLayoutId id="2147484036" r:id="rId3"/>
    <p:sldLayoutId id="2147484035" r:id="rId4"/>
    <p:sldLayoutId id="2147484034" r:id="rId5"/>
    <p:sldLayoutId id="2147484033" r:id="rId6"/>
    <p:sldLayoutId id="2147484032" r:id="rId7"/>
    <p:sldLayoutId id="2147484031" r:id="rId8"/>
    <p:sldLayoutId id="2147484030" r:id="rId9"/>
    <p:sldLayoutId id="2147484029" r:id="rId10"/>
    <p:sldLayoutId id="2147484028"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Myriad Pro"/>
        </a:defRPr>
      </a:lvl2pPr>
      <a:lvl3pPr algn="ctr" rtl="0" eaLnBrk="0" fontAlgn="base" hangingPunct="0">
        <a:spcBef>
          <a:spcPct val="0"/>
        </a:spcBef>
        <a:spcAft>
          <a:spcPct val="0"/>
        </a:spcAft>
        <a:defRPr sz="2800">
          <a:solidFill>
            <a:schemeClr val="bg1"/>
          </a:solidFill>
          <a:latin typeface="Myriad Pro"/>
        </a:defRPr>
      </a:lvl3pPr>
      <a:lvl4pPr algn="ctr" rtl="0" eaLnBrk="0" fontAlgn="base" hangingPunct="0">
        <a:spcBef>
          <a:spcPct val="0"/>
        </a:spcBef>
        <a:spcAft>
          <a:spcPct val="0"/>
        </a:spcAft>
        <a:defRPr sz="2800">
          <a:solidFill>
            <a:schemeClr val="bg1"/>
          </a:solidFill>
          <a:latin typeface="Myriad Pro"/>
        </a:defRPr>
      </a:lvl4pPr>
      <a:lvl5pPr algn="ctr" rtl="0" eaLnBrk="0" fontAlgn="base" hangingPunct="0">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eaLnBrk="0" fontAlgn="base" hangingPunct="0">
        <a:spcBef>
          <a:spcPct val="20000"/>
        </a:spcBef>
        <a:spcAft>
          <a:spcPct val="0"/>
        </a:spcAft>
        <a:buFont typeface="Wingdings" pitchFamily="2" charset="2"/>
        <a:buChar char="§"/>
        <a:defRPr sz="2200">
          <a:solidFill>
            <a:srgbClr val="000000"/>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200">
          <a:solidFill>
            <a:srgbClr val="4E84C4"/>
          </a:solidFill>
          <a:latin typeface="+mn-lt"/>
        </a:defRPr>
      </a:lvl2pPr>
      <a:lvl3pPr marL="1143000" indent="-228600" algn="l" rtl="0" eaLnBrk="0" fontAlgn="base" hangingPunct="0">
        <a:spcBef>
          <a:spcPct val="20000"/>
        </a:spcBef>
        <a:spcAft>
          <a:spcPct val="0"/>
        </a:spcAft>
        <a:buFont typeface="Wingdings" pitchFamily="2" charset="2"/>
        <a:buChar char="•"/>
        <a:defRPr sz="2200">
          <a:solidFill>
            <a:srgbClr val="4E84C4"/>
          </a:solidFill>
          <a:latin typeface="+mn-lt"/>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fontAlgn="base">
        <a:spcBef>
          <a:spcPct val="20000"/>
        </a:spcBef>
        <a:spcAft>
          <a:spcPct val="0"/>
        </a:spcAft>
        <a:buChar char="»"/>
        <a:defRPr sz="2000">
          <a:solidFill>
            <a:schemeClr val="tx1"/>
          </a:solidFill>
          <a:latin typeface="Arial" pitchFamily="34" charset="0"/>
        </a:defRPr>
      </a:lvl6pPr>
      <a:lvl7pPr marL="2971800" indent="-228600" algn="l" rtl="0" fontAlgn="base">
        <a:spcBef>
          <a:spcPct val="20000"/>
        </a:spcBef>
        <a:spcAft>
          <a:spcPct val="0"/>
        </a:spcAft>
        <a:buChar char="»"/>
        <a:defRPr sz="2000">
          <a:solidFill>
            <a:schemeClr val="tx1"/>
          </a:solidFill>
          <a:latin typeface="Arial" pitchFamily="34" charset="0"/>
        </a:defRPr>
      </a:lvl7pPr>
      <a:lvl8pPr marL="3429000" indent="-228600" algn="l" rtl="0" fontAlgn="base">
        <a:spcBef>
          <a:spcPct val="20000"/>
        </a:spcBef>
        <a:spcAft>
          <a:spcPct val="0"/>
        </a:spcAft>
        <a:buChar char="»"/>
        <a:defRPr sz="2000">
          <a:solidFill>
            <a:schemeClr val="tx1"/>
          </a:solidFill>
          <a:latin typeface="Arial" pitchFamily="34" charset="0"/>
        </a:defRPr>
      </a:lvl8pPr>
      <a:lvl9pPr marL="3886200" indent="-228600" algn="l" rtl="0" fontAlgn="base">
        <a:spcBef>
          <a:spcPct val="20000"/>
        </a:spcBef>
        <a:spcAft>
          <a:spcPct val="0"/>
        </a:spcAft>
        <a:buChar char="»"/>
        <a:defRPr sz="2000">
          <a:solidFill>
            <a:schemeClr val="tx1"/>
          </a:solidFill>
          <a:latin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13" cstate="print"/>
          <a:srcRect/>
          <a:stretch>
            <a:fillRect/>
          </a:stretch>
        </p:blipFill>
        <p:spPr bwMode="auto">
          <a:xfrm>
            <a:off x="0" y="0"/>
            <a:ext cx="9134475" cy="6858000"/>
          </a:xfrm>
          <a:prstGeom prst="rect">
            <a:avLst/>
          </a:prstGeom>
          <a:noFill/>
          <a:ln w="9525">
            <a:noFill/>
            <a:miter lim="800000"/>
            <a:headEnd/>
            <a:tailEnd/>
          </a:ln>
        </p:spPr>
      </p:pic>
      <p:pic>
        <p:nvPicPr>
          <p:cNvPr id="54275" name="Picture 156" descr="tata-trans-new"/>
          <p:cNvPicPr>
            <a:picLocks noChangeAspect="1" noChangeArrowheads="1"/>
          </p:cNvPicPr>
          <p:nvPr/>
        </p:nvPicPr>
        <p:blipFill>
          <a:blip r:embed="rId14" cstate="print"/>
          <a:srcRect/>
          <a:stretch>
            <a:fillRect/>
          </a:stretch>
        </p:blipFill>
        <p:spPr bwMode="auto">
          <a:xfrm>
            <a:off x="8229600" y="428625"/>
            <a:ext cx="466725" cy="430213"/>
          </a:xfrm>
          <a:prstGeom prst="rect">
            <a:avLst/>
          </a:prstGeom>
          <a:noFill/>
          <a:ln w="9525">
            <a:noFill/>
            <a:miter lim="800000"/>
            <a:headEnd/>
            <a:tailEnd/>
          </a:ln>
        </p:spPr>
      </p:pic>
      <p:sp>
        <p:nvSpPr>
          <p:cNvPr id="54276" name="Title Placeholder 1"/>
          <p:cNvSpPr>
            <a:spLocks noGrp="1"/>
          </p:cNvSpPr>
          <p:nvPr>
            <p:ph type="title"/>
          </p:nvPr>
        </p:nvSpPr>
        <p:spPr bwMode="auto">
          <a:xfrm>
            <a:off x="363538" y="27130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sp>
        <p:nvSpPr>
          <p:cNvPr id="5" name="Slide Number Placeholder 5"/>
          <p:cNvSpPr>
            <a:spLocks noGrp="1"/>
          </p:cNvSpPr>
          <p:nvPr>
            <p:ph type="sldNum" sz="quarter" idx="4"/>
          </p:nvPr>
        </p:nvSpPr>
        <p:spPr>
          <a:xfrm>
            <a:off x="6553200" y="6188075"/>
            <a:ext cx="2133600" cy="365125"/>
          </a:xfrm>
          <a:prstGeom prst="rect">
            <a:avLst/>
          </a:prstGeom>
        </p:spPr>
        <p:txBody>
          <a:bodyPr/>
          <a:lstStyle>
            <a:lvl1pPr>
              <a:defRPr b="1" i="0"/>
            </a:lvl1pPr>
          </a:lstStyle>
          <a:p>
            <a:pPr>
              <a:defRPr/>
            </a:pPr>
            <a:fld id="{B3DFCB06-4412-4615-9130-5046B9F05E32}" type="slidenum">
              <a:rPr lang="en-US"/>
              <a:pPr>
                <a:defRPr/>
              </a:pPr>
              <a:t>‹#›</a:t>
            </a:fld>
            <a:endParaRPr lang="en-US" dirty="0"/>
          </a:p>
        </p:txBody>
      </p:sp>
      <p:pic>
        <p:nvPicPr>
          <p:cNvPr id="54278" name="Picture 15" descr="Corporate Research Logo"/>
          <p:cNvPicPr>
            <a:picLocks noChangeAspect="1" noChangeArrowheads="1"/>
          </p:cNvPicPr>
          <p:nvPr userDrawn="1"/>
        </p:nvPicPr>
        <p:blipFill>
          <a:blip r:embed="rId15" cstate="print"/>
          <a:srcRect/>
          <a:stretch>
            <a:fillRect/>
          </a:stretch>
        </p:blipFill>
        <p:spPr bwMode="auto">
          <a:xfrm>
            <a:off x="8153400" y="0"/>
            <a:ext cx="990600" cy="762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49" r:id="rId1"/>
    <p:sldLayoutId id="2147484048" r:id="rId2"/>
    <p:sldLayoutId id="2147484047" r:id="rId3"/>
    <p:sldLayoutId id="2147484046" r:id="rId4"/>
    <p:sldLayoutId id="2147484045" r:id="rId5"/>
    <p:sldLayoutId id="2147484044" r:id="rId6"/>
    <p:sldLayoutId id="2147484043" r:id="rId7"/>
    <p:sldLayoutId id="2147484042" r:id="rId8"/>
    <p:sldLayoutId id="2147484041" r:id="rId9"/>
    <p:sldLayoutId id="2147484040" r:id="rId10"/>
    <p:sldLayoutId id="2147484039" r:id="rId11"/>
  </p:sldLayoutIdLst>
  <p:txStyles>
    <p:titleStyle>
      <a:lvl1pPr algn="l" rtl="0" eaLnBrk="0" fontAlgn="base" hangingPunct="0">
        <a:spcBef>
          <a:spcPct val="0"/>
        </a:spcBef>
        <a:spcAft>
          <a:spcPct val="0"/>
        </a:spcAft>
        <a:defRPr sz="3000">
          <a:solidFill>
            <a:schemeClr val="bg1"/>
          </a:solidFill>
          <a:latin typeface="+mj-lt"/>
          <a:ea typeface="+mj-ea"/>
          <a:cs typeface="+mj-cs"/>
        </a:defRPr>
      </a:lvl1pPr>
      <a:lvl2pPr algn="l" rtl="0" eaLnBrk="0" fontAlgn="base" hangingPunct="0">
        <a:spcBef>
          <a:spcPct val="0"/>
        </a:spcBef>
        <a:spcAft>
          <a:spcPct val="0"/>
        </a:spcAft>
        <a:defRPr sz="3000">
          <a:solidFill>
            <a:schemeClr val="bg1"/>
          </a:solidFill>
          <a:latin typeface="Myriad Pro"/>
        </a:defRPr>
      </a:lvl2pPr>
      <a:lvl3pPr algn="l" rtl="0" eaLnBrk="0" fontAlgn="base" hangingPunct="0">
        <a:spcBef>
          <a:spcPct val="0"/>
        </a:spcBef>
        <a:spcAft>
          <a:spcPct val="0"/>
        </a:spcAft>
        <a:defRPr sz="3000">
          <a:solidFill>
            <a:schemeClr val="bg1"/>
          </a:solidFill>
          <a:latin typeface="Myriad Pro"/>
        </a:defRPr>
      </a:lvl3pPr>
      <a:lvl4pPr algn="l" rtl="0" eaLnBrk="0" fontAlgn="base" hangingPunct="0">
        <a:spcBef>
          <a:spcPct val="0"/>
        </a:spcBef>
        <a:spcAft>
          <a:spcPct val="0"/>
        </a:spcAft>
        <a:defRPr sz="3000">
          <a:solidFill>
            <a:schemeClr val="bg1"/>
          </a:solidFill>
          <a:latin typeface="Myriad Pro"/>
        </a:defRPr>
      </a:lvl4pPr>
      <a:lvl5pPr algn="l" rtl="0" eaLnBrk="0" fontAlgn="base" hangingPunct="0">
        <a:spcBef>
          <a:spcPct val="0"/>
        </a:spcBef>
        <a:spcAft>
          <a:spcPct val="0"/>
        </a:spcAft>
        <a:defRPr sz="3000">
          <a:solidFill>
            <a:schemeClr val="bg1"/>
          </a:solidFill>
          <a:latin typeface="Myriad Pro"/>
        </a:defRPr>
      </a:lvl5pPr>
      <a:lvl6pPr marL="457200" algn="l" rtl="0" eaLnBrk="0" fontAlgn="base" hangingPunct="0">
        <a:spcBef>
          <a:spcPct val="0"/>
        </a:spcBef>
        <a:spcAft>
          <a:spcPct val="0"/>
        </a:spcAft>
        <a:defRPr sz="3000">
          <a:solidFill>
            <a:schemeClr val="bg1"/>
          </a:solidFill>
          <a:latin typeface="Myriad Pro"/>
        </a:defRPr>
      </a:lvl6pPr>
      <a:lvl7pPr marL="914400" algn="l" rtl="0" eaLnBrk="0" fontAlgn="base" hangingPunct="0">
        <a:spcBef>
          <a:spcPct val="0"/>
        </a:spcBef>
        <a:spcAft>
          <a:spcPct val="0"/>
        </a:spcAft>
        <a:defRPr sz="3000">
          <a:solidFill>
            <a:schemeClr val="bg1"/>
          </a:solidFill>
          <a:latin typeface="Myriad Pro"/>
        </a:defRPr>
      </a:lvl7pPr>
      <a:lvl8pPr marL="1371600" algn="l" rtl="0" eaLnBrk="0" fontAlgn="base" hangingPunct="0">
        <a:spcBef>
          <a:spcPct val="0"/>
        </a:spcBef>
        <a:spcAft>
          <a:spcPct val="0"/>
        </a:spcAft>
        <a:defRPr sz="3000">
          <a:solidFill>
            <a:schemeClr val="bg1"/>
          </a:solidFill>
          <a:latin typeface="Myriad Pro"/>
        </a:defRPr>
      </a:lvl8pPr>
      <a:lvl9pPr marL="1828800" algn="l" rtl="0" eaLnBrk="0" fontAlgn="base" hangingPunct="0">
        <a:spcBef>
          <a:spcPct val="0"/>
        </a:spcBef>
        <a:spcAft>
          <a:spcPct val="0"/>
        </a:spcAft>
        <a:defRPr sz="3000">
          <a:solidFill>
            <a:schemeClr val="bg1"/>
          </a:solidFill>
          <a:latin typeface="Myriad Pro"/>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slide" Target="slide30.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Microsoft_Office_Excel_97-2003_Worksheet3.xls"/><Relationship Id="rId5" Type="http://schemas.openxmlformats.org/officeDocument/2006/relationships/oleObject" Target="../embeddings/Microsoft_Office_Excel_97-2003_Worksheet2.xls"/><Relationship Id="rId4" Type="http://schemas.openxmlformats.org/officeDocument/2006/relationships/oleObject" Target="../embeddings/Microsoft_Office_Excel_97-2003_Worksheet1.xls"/></Relationships>
</file>

<file path=ppt/slides/_rels/slide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4"/>
          <p:cNvSpPr>
            <a:spLocks noChangeArrowheads="1"/>
          </p:cNvSpPr>
          <p:nvPr/>
        </p:nvSpPr>
        <p:spPr bwMode="auto">
          <a:xfrm>
            <a:off x="239713" y="4530725"/>
            <a:ext cx="5080000" cy="1357313"/>
          </a:xfrm>
          <a:prstGeom prst="rect">
            <a:avLst/>
          </a:prstGeom>
          <a:noFill/>
          <a:ln w="9525">
            <a:noFill/>
            <a:miter lim="800000"/>
            <a:headEnd/>
            <a:tailEnd/>
          </a:ln>
        </p:spPr>
        <p:txBody>
          <a:bodyPr anchor="ctr"/>
          <a:lstStyle/>
          <a:p>
            <a:pPr>
              <a:spcBef>
                <a:spcPct val="20000"/>
              </a:spcBef>
            </a:pPr>
            <a:r>
              <a:rPr lang="en-US" sz="1800" b="1" i="0" dirty="0">
                <a:solidFill>
                  <a:schemeClr val="bg1"/>
                </a:solidFill>
                <a:latin typeface="Myriad Pro Light"/>
              </a:rPr>
              <a:t>Corporate Research </a:t>
            </a:r>
            <a:r>
              <a:rPr lang="en-US" sz="1800" b="1" i="0" dirty="0" smtClean="0">
                <a:solidFill>
                  <a:schemeClr val="bg1"/>
                </a:solidFill>
                <a:latin typeface="Myriad Pro Light"/>
              </a:rPr>
              <a:t>Desk</a:t>
            </a:r>
          </a:p>
          <a:p>
            <a:pPr>
              <a:spcBef>
                <a:spcPct val="20000"/>
              </a:spcBef>
            </a:pPr>
            <a:r>
              <a:rPr lang="en-US" sz="1800" b="1" i="0" dirty="0" smtClean="0">
                <a:solidFill>
                  <a:schemeClr val="bg1"/>
                </a:solidFill>
                <a:latin typeface="Myriad Pro Light"/>
              </a:rPr>
              <a:t>Confidential</a:t>
            </a:r>
            <a:endParaRPr lang="en-US" sz="1800" b="1" i="0" dirty="0">
              <a:solidFill>
                <a:schemeClr val="bg1"/>
              </a:solidFill>
              <a:latin typeface="Myriad Pro Light"/>
            </a:endParaRPr>
          </a:p>
          <a:p>
            <a:pPr>
              <a:spcBef>
                <a:spcPct val="20000"/>
              </a:spcBef>
            </a:pPr>
            <a:endParaRPr lang="en-US" sz="1800" b="1" i="0" dirty="0">
              <a:solidFill>
                <a:schemeClr val="accent2"/>
              </a:solidFill>
              <a:latin typeface="Myriad Pro Light"/>
            </a:endParaRPr>
          </a:p>
          <a:p>
            <a:pPr>
              <a:spcBef>
                <a:spcPct val="20000"/>
              </a:spcBef>
            </a:pPr>
            <a:endParaRPr lang="en-US" sz="1800" b="1" i="0" dirty="0">
              <a:solidFill>
                <a:schemeClr val="bg1"/>
              </a:solidFill>
              <a:latin typeface="Myriad Pro Light"/>
            </a:endParaRPr>
          </a:p>
          <a:p>
            <a:pPr>
              <a:spcBef>
                <a:spcPct val="20000"/>
              </a:spcBef>
            </a:pPr>
            <a:endParaRPr lang="en-US" sz="1800" b="1" i="0" dirty="0">
              <a:solidFill>
                <a:schemeClr val="bg1"/>
              </a:solidFill>
              <a:latin typeface="Myriad Pro Light"/>
            </a:endParaRPr>
          </a:p>
        </p:txBody>
      </p:sp>
      <p:sp>
        <p:nvSpPr>
          <p:cNvPr id="79875" name="Rectangle 45"/>
          <p:cNvSpPr txBox="1">
            <a:spLocks noGrp="1" noChangeArrowheads="1"/>
          </p:cNvSpPr>
          <p:nvPr/>
        </p:nvSpPr>
        <p:spPr bwMode="auto">
          <a:xfrm>
            <a:off x="3275013" y="6153150"/>
            <a:ext cx="2286000" cy="265113"/>
          </a:xfrm>
          <a:prstGeom prst="rect">
            <a:avLst/>
          </a:prstGeom>
          <a:noFill/>
          <a:ln w="9525">
            <a:noFill/>
            <a:miter lim="800000"/>
            <a:headEnd/>
            <a:tailEnd/>
          </a:ln>
        </p:spPr>
        <p:txBody>
          <a:bodyPr/>
          <a:lstStyle/>
          <a:p>
            <a:r>
              <a:rPr lang="en-US" sz="1000" i="0" dirty="0">
                <a:solidFill>
                  <a:srgbClr val="FFFFFF"/>
                </a:solidFill>
              </a:rPr>
              <a:t>TCS Confidential</a:t>
            </a:r>
          </a:p>
        </p:txBody>
      </p:sp>
      <p:sp>
        <p:nvSpPr>
          <p:cNvPr id="79876" name="Subtitle 2"/>
          <p:cNvSpPr>
            <a:spLocks/>
          </p:cNvSpPr>
          <p:nvPr/>
        </p:nvSpPr>
        <p:spPr bwMode="auto">
          <a:xfrm>
            <a:off x="5981700" y="4076700"/>
            <a:ext cx="2374900" cy="1371600"/>
          </a:xfrm>
          <a:prstGeom prst="rect">
            <a:avLst/>
          </a:prstGeom>
          <a:noFill/>
          <a:ln w="9525">
            <a:noFill/>
            <a:miter lim="800000"/>
            <a:headEnd/>
            <a:tailEnd/>
          </a:ln>
        </p:spPr>
        <p:txBody>
          <a:bodyPr/>
          <a:lstStyle/>
          <a:p>
            <a:pPr>
              <a:lnSpc>
                <a:spcPct val="80000"/>
              </a:lnSpc>
              <a:spcBef>
                <a:spcPts val="600"/>
              </a:spcBef>
              <a:buClr>
                <a:srgbClr val="4E84C4"/>
              </a:buClr>
            </a:pPr>
            <a:endParaRPr lang="en-US" sz="1000" i="0" dirty="0">
              <a:solidFill>
                <a:schemeClr val="bg1"/>
              </a:solidFill>
              <a:cs typeface="Arial" charset="0"/>
            </a:endParaRPr>
          </a:p>
        </p:txBody>
      </p:sp>
      <p:sp>
        <p:nvSpPr>
          <p:cNvPr id="8" name="Rectangle 3"/>
          <p:cNvSpPr>
            <a:spLocks noChangeArrowheads="1"/>
          </p:cNvSpPr>
          <p:nvPr/>
        </p:nvSpPr>
        <p:spPr bwMode="auto">
          <a:xfrm>
            <a:off x="365125" y="284797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r>
            <a:br>
              <a:rPr kumimoji="0" lang="en-US" sz="1800" b="0" i="0" u="none" strike="noStrike" cap="none" normalizeH="0" baseline="0" dirty="0" smtClean="0">
                <a:ln>
                  <a:noFill/>
                </a:ln>
                <a:solidFill>
                  <a:schemeClr val="tx1"/>
                </a:solidFill>
                <a:effectLst/>
                <a:latin typeface="Arial" charset="0"/>
              </a:rPr>
            </a:br>
            <a:endParaRPr kumimoji="0" lang="en-US" sz="1800" b="0" i="0" u="none" strike="noStrike" cap="none" normalizeH="0" baseline="0" dirty="0" smtClean="0">
              <a:ln>
                <a:noFill/>
              </a:ln>
              <a:solidFill>
                <a:schemeClr val="tx1"/>
              </a:solidFill>
              <a:effectLst/>
              <a:latin typeface="Arial" charset="0"/>
            </a:endParaRPr>
          </a:p>
        </p:txBody>
      </p:sp>
      <p:sp>
        <p:nvSpPr>
          <p:cNvPr id="6" name="Rectangle 14"/>
          <p:cNvSpPr>
            <a:spLocks noChangeArrowheads="1"/>
          </p:cNvSpPr>
          <p:nvPr/>
        </p:nvSpPr>
        <p:spPr bwMode="auto">
          <a:xfrm>
            <a:off x="239713" y="4530725"/>
            <a:ext cx="5080000" cy="1357313"/>
          </a:xfrm>
          <a:prstGeom prst="rect">
            <a:avLst/>
          </a:prstGeom>
          <a:noFill/>
          <a:ln w="9525">
            <a:noFill/>
            <a:miter lim="800000"/>
            <a:headEnd/>
            <a:tailEnd/>
          </a:ln>
        </p:spPr>
        <p:txBody>
          <a:bodyPr anchor="ctr"/>
          <a:lstStyle/>
          <a:p>
            <a:pPr>
              <a:spcBef>
                <a:spcPct val="20000"/>
              </a:spcBef>
            </a:pPr>
            <a:endParaRPr lang="en-US" sz="2000" b="1" i="0" dirty="0" smtClean="0">
              <a:solidFill>
                <a:schemeClr val="bg1"/>
              </a:solidFill>
              <a:latin typeface="Myriad Pro Light"/>
            </a:endParaRPr>
          </a:p>
          <a:p>
            <a:pPr>
              <a:spcBef>
                <a:spcPct val="20000"/>
              </a:spcBef>
            </a:pPr>
            <a:endParaRPr lang="en-US" sz="2000" b="1" i="0" dirty="0" smtClean="0">
              <a:solidFill>
                <a:schemeClr val="bg1"/>
              </a:solidFill>
              <a:latin typeface="Myriad Pro Light"/>
            </a:endParaRPr>
          </a:p>
          <a:p>
            <a:pPr>
              <a:spcBef>
                <a:spcPct val="20000"/>
              </a:spcBef>
            </a:pPr>
            <a:r>
              <a:rPr lang="en-US" sz="2000" b="1" i="0" dirty="0" smtClean="0">
                <a:solidFill>
                  <a:schemeClr val="bg1"/>
                </a:solidFill>
                <a:latin typeface="Myriad Pro Light"/>
              </a:rPr>
              <a:t>October, 2014</a:t>
            </a:r>
            <a:endParaRPr lang="en-US" sz="2000" b="1" i="0" dirty="0">
              <a:solidFill>
                <a:schemeClr val="bg1"/>
              </a:solidFill>
              <a:latin typeface="Myriad Pro Light"/>
            </a:endParaRPr>
          </a:p>
        </p:txBody>
      </p:sp>
      <p:sp>
        <p:nvSpPr>
          <p:cNvPr id="7" name="Title 1"/>
          <p:cNvSpPr>
            <a:spLocks noGrp="1"/>
          </p:cNvSpPr>
          <p:nvPr>
            <p:ph type="ctrTitle"/>
          </p:nvPr>
        </p:nvSpPr>
        <p:spPr>
          <a:xfrm>
            <a:off x="304800" y="3352800"/>
            <a:ext cx="8420100" cy="685800"/>
          </a:xfrm>
        </p:spPr>
        <p:txBody>
          <a:bodyPr rtlCol="0"/>
          <a:lstStyle/>
          <a:p>
            <a:pPr eaLnBrk="1" fontAlgn="auto" hangingPunct="1">
              <a:spcBef>
                <a:spcPts val="0"/>
              </a:spcBef>
              <a:spcAft>
                <a:spcPts val="0"/>
              </a:spcAft>
              <a:defRPr/>
            </a:pPr>
            <a:r>
              <a:rPr sz="3000" b="1" dirty="0" smtClean="0"/>
              <a:t>Global Software Segment MI</a:t>
            </a:r>
            <a:endParaRPr sz="3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10</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US</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Analysis</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4" name="Rectangle 3"/>
          <p:cNvSpPr/>
          <p:nvPr/>
        </p:nvSpPr>
        <p:spPr>
          <a:xfrm>
            <a:off x="2438399" y="1057275"/>
            <a:ext cx="6562725"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smtClean="0"/>
              <a:t>Customer facing software will be about $44 billion (19% of the total US software market) in 2014, but spending will increase by 17% in both 2014 and 2015</a:t>
            </a:r>
            <a:r>
              <a:rPr lang="en-US" i="0" dirty="0" smtClean="0"/>
              <a:t>, continuing a string of double-digit increases as firms increase their focus on revenue growth from attracting and retaining customers. Employee-facing software will continue to be the largest part of US software spending, with its $121 billion in 2014 equaling 51%, and will grow at a 10% pace in 2014 and 11% in 2015. Infrastructure software, which is a bit less than a third, will increase by 6% in 2014</a:t>
            </a:r>
          </a:p>
          <a:p>
            <a:r>
              <a:rPr lang="en-US" i="0" dirty="0" smtClean="0"/>
              <a:t>and 2015.</a:t>
            </a:r>
            <a:endParaRPr lang="en-US" i="0" dirty="0">
              <a:latin typeface="+mn-lt"/>
            </a:endParaRPr>
          </a:p>
        </p:txBody>
      </p:sp>
      <p:sp>
        <p:nvSpPr>
          <p:cNvPr id="5" name="Pentagon 4"/>
          <p:cNvSpPr/>
          <p:nvPr/>
        </p:nvSpPr>
        <p:spPr>
          <a:xfrm>
            <a:off x="152400" y="1181100"/>
            <a:ext cx="21336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Software purchases will grow by 10%, with customer-facing software up 17%</a:t>
            </a:r>
            <a:endParaRPr lang="en-US" sz="1100" b="1" i="0" dirty="0">
              <a:solidFill>
                <a:schemeClr val="tx1"/>
              </a:solidFill>
            </a:endParaRPr>
          </a:p>
        </p:txBody>
      </p:sp>
      <p:sp>
        <p:nvSpPr>
          <p:cNvPr id="6" name="Rectangle 5"/>
          <p:cNvSpPr/>
          <p:nvPr/>
        </p:nvSpPr>
        <p:spPr>
          <a:xfrm>
            <a:off x="2514600" y="4000500"/>
            <a:ext cx="649605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The creation of custom applications to run on mobile devices used by customers and employees is the hottest area in software. These apps are mostly being built for firms by outside resources like contractors and consultants (including those in advertising firms). While Forrester have not yet formally sized this market,  first-pass estimates are that this software category will grow by more than 50% in 2014, reaching $7 billion. Commercial applications overall will also have strong growth of 8% in 2014 and 11% in 2015. Operating system software will generally track the performance of the respective hardware markets. Middleware will grow by 7% in both years, with integration software growing faster as firms look for tools to integrate their cloud apps with each other and with their internal systems and data, security software rising to meet greater exposures, and IT management software rising to support internal and external systems virtualization.</a:t>
            </a:r>
            <a:endParaRPr lang="en-US" i="0" dirty="0">
              <a:latin typeface="+mn-lt"/>
            </a:endParaRPr>
          </a:p>
        </p:txBody>
      </p:sp>
      <p:sp>
        <p:nvSpPr>
          <p:cNvPr id="7" name="Pentagon 6"/>
          <p:cNvSpPr/>
          <p:nvPr/>
        </p:nvSpPr>
        <p:spPr>
          <a:xfrm>
            <a:off x="152400" y="4362450"/>
            <a:ext cx="21336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Mobile apps and commercial applications have  strongest growth in 2014 and 2015</a:t>
            </a:r>
            <a:endParaRPr lang="en-US" sz="1100" b="1" i="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11</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US</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Analysis</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6" name="Rectangle 5"/>
          <p:cNvSpPr/>
          <p:nvPr/>
        </p:nvSpPr>
        <p:spPr>
          <a:xfrm>
            <a:off x="2667000" y="838200"/>
            <a:ext cx="624840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While analytical apps continue to be a hot area, the start of a transition to software-as-a-service (SaaS) will cause revenue growth to slow in 2014. The strongest growth will instead occur in customer-facing applications like customer relationship management (CRM) (including marketing automation) and commerce servers; among employee-facing apps for financial management, human resource management (HRM), governance, risk, and compliance (GRC), and supply chain management (SCM); and in the smart process apps that are included in “other” process. SaaS is a factor in many of these fast-growing applications, especially in CRM, HRM, ePurchasing, and smart process apps</a:t>
            </a:r>
            <a:endParaRPr lang="en-US" i="0" dirty="0">
              <a:latin typeface="+mn-lt"/>
            </a:endParaRPr>
          </a:p>
        </p:txBody>
      </p:sp>
      <p:sp>
        <p:nvSpPr>
          <p:cNvPr id="7" name="Pentagon 6"/>
          <p:cNvSpPr/>
          <p:nvPr/>
        </p:nvSpPr>
        <p:spPr>
          <a:xfrm>
            <a:off x="95250" y="1123950"/>
            <a:ext cx="226695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Within applications, CRM, GRC, commerce servers, SCM, and new apps drive growth</a:t>
            </a:r>
            <a:endParaRPr lang="en-US" sz="1100" b="1" i="0" dirty="0">
              <a:solidFill>
                <a:schemeClr val="tx1"/>
              </a:solidFill>
            </a:endParaRPr>
          </a:p>
        </p:txBody>
      </p:sp>
      <p:sp>
        <p:nvSpPr>
          <p:cNvPr id="8" name="Rectangle 7"/>
          <p:cNvSpPr/>
          <p:nvPr/>
        </p:nvSpPr>
        <p:spPr>
          <a:xfrm>
            <a:off x="2733675" y="3314700"/>
            <a:ext cx="62484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US tech decision-makers toward the end of 2013 in Forrsights Budgets And Priorities Survey, more than half of respondents indicated that they would increase their spending in these three software areas by at least 5%.4 Our forecasts tend to align with these plans, though Forrester think actual spending growth on security and business intelligence will be a bit less robust than these plans would suggest. Only 38% to 41% of firms indicated that they would increase their spending by 5% or more on various SaaS applications, but this understates actual growth for two reasons: 1) Firms that already have SaaS products will tend to have small expected increases under their existing SaaS contracts, so those with bigger increases tend to be new clients; and 2) a small but growing proportion of SaaS purchases are being made directly by business users, out of the sight of the tech decision-makers we survey</a:t>
            </a:r>
            <a:endParaRPr lang="en-US" i="0" dirty="0">
              <a:latin typeface="+mn-lt"/>
            </a:endParaRPr>
          </a:p>
        </p:txBody>
      </p:sp>
      <p:sp>
        <p:nvSpPr>
          <p:cNvPr id="9" name="Pentagon 8"/>
          <p:cNvSpPr/>
          <p:nvPr/>
        </p:nvSpPr>
        <p:spPr>
          <a:xfrm>
            <a:off x="161925" y="3600450"/>
            <a:ext cx="226695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Stated software spending plans focus on mobile, analytics, and security</a:t>
            </a:r>
            <a:endParaRPr lang="en-US" sz="1100" b="1" i="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12</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noProof="0" dirty="0" smtClean="0">
                <a:solidFill>
                  <a:srgbClr val="FFFFFF"/>
                </a:solidFill>
                <a:latin typeface="Myriad Pro"/>
                <a:ea typeface="+mj-ea"/>
                <a:cs typeface="+mj-cs"/>
              </a:rPr>
              <a:t>Europe</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Forecast</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161794" name="Picture 2"/>
          <p:cNvPicPr>
            <a:picLocks noChangeAspect="1" noChangeArrowheads="1"/>
          </p:cNvPicPr>
          <p:nvPr/>
        </p:nvPicPr>
        <p:blipFill>
          <a:blip r:embed="rId2" cstate="print"/>
          <a:srcRect/>
          <a:stretch>
            <a:fillRect/>
          </a:stretch>
        </p:blipFill>
        <p:spPr bwMode="auto">
          <a:xfrm>
            <a:off x="1600200" y="1219200"/>
            <a:ext cx="6324600" cy="54959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Rounded Rectangle 4"/>
          <p:cNvSpPr/>
          <p:nvPr/>
        </p:nvSpPr>
        <p:spPr>
          <a:xfrm>
            <a:off x="42081" y="733425"/>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Software contributes 22.8% of total Europe tech purchase with market size of Euro 136 Billion; among  that Applications &amp; Middleware soft wares have largest market chunk ; Applications  &amp; Custom mobile apps have shown good growth rate.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13</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noProof="0" dirty="0" smtClean="0">
                <a:solidFill>
                  <a:srgbClr val="FFFFFF"/>
                </a:solidFill>
                <a:latin typeface="Myriad Pro"/>
                <a:ea typeface="+mj-ea"/>
                <a:cs typeface="+mj-cs"/>
              </a:rPr>
              <a:t>Europe</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Forecast</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162818" name="Picture 2"/>
          <p:cNvPicPr>
            <a:picLocks noChangeAspect="1" noChangeArrowheads="1"/>
          </p:cNvPicPr>
          <p:nvPr/>
        </p:nvPicPr>
        <p:blipFill>
          <a:blip r:embed="rId2" cstate="print"/>
          <a:srcRect/>
          <a:stretch>
            <a:fillRect/>
          </a:stretch>
        </p:blipFill>
        <p:spPr bwMode="auto">
          <a:xfrm>
            <a:off x="1066800" y="1676400"/>
            <a:ext cx="7086600" cy="42291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Rectangle 4"/>
          <p:cNvSpPr/>
          <p:nvPr/>
        </p:nvSpPr>
        <p:spPr>
          <a:xfrm>
            <a:off x="1752600" y="3134541"/>
            <a:ext cx="685800" cy="161109"/>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2514600" y="4753791"/>
            <a:ext cx="5562600" cy="161109"/>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ight Arrow 6"/>
          <p:cNvSpPr/>
          <p:nvPr/>
        </p:nvSpPr>
        <p:spPr>
          <a:xfrm rot="21396686">
            <a:off x="3914491" y="3038476"/>
            <a:ext cx="3810000" cy="187014"/>
          </a:xfrm>
          <a:prstGeom prst="rightArrow">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0181" y="752475"/>
            <a:ext cx="9016194" cy="6953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buFont typeface="Arial" pitchFamily="34" charset="0"/>
              <a:buChar char="•"/>
            </a:pPr>
            <a:r>
              <a:rPr lang="en-US" sz="1400" i="0" dirty="0" smtClean="0">
                <a:solidFill>
                  <a:schemeClr val="bg1"/>
                </a:solidFill>
              </a:rPr>
              <a:t>Europe Software market will </a:t>
            </a:r>
            <a:r>
              <a:rPr lang="en-US" sz="1400" b="1" i="0" dirty="0" smtClean="0">
                <a:solidFill>
                  <a:schemeClr val="bg1"/>
                </a:solidFill>
              </a:rPr>
              <a:t>reach to Euro125 Billion in 2014 &amp; Euro 136 Billion in 2015 with a healthy growth rate of 4.0% &amp; 8.9% respectively.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14</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noProof="0" dirty="0" smtClean="0">
                <a:solidFill>
                  <a:srgbClr val="FFFFFF"/>
                </a:solidFill>
                <a:latin typeface="Myriad Pro"/>
                <a:ea typeface="+mj-ea"/>
                <a:cs typeface="+mj-cs"/>
              </a:rPr>
              <a:t>Europe</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Analysis</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4" name="Rectangle 3"/>
          <p:cNvSpPr/>
          <p:nvPr/>
        </p:nvSpPr>
        <p:spPr>
          <a:xfrm>
            <a:off x="2438399" y="809625"/>
            <a:ext cx="656272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The creation of custom applications to run on mobile devices used by customers and by employees is the hottest area in software. These apps are mostly being built for firms by outside resources like contractors and consultants (including those in advertising firms). While we have not yet formally sized this market, our first-pass estimates are that this software category in Europe will grow by more than 94% in 2014 to more than €1 billion. Commercial applications overall will also have strong growth of 6% in 2014 and 8% in 2015. Operating system software will generally track the performance of the respective hardware markets. Middleware will grow by 5% in 2014 and 6% in 2015, with integration software growing faster as firms look for tools to integrate their cloud apps with each other and with their internal systems and data, security software rising to meet greater exposures, and IT management software rising to support internal and external systems virtualization</a:t>
            </a:r>
            <a:endParaRPr lang="en-US" i="0" dirty="0">
              <a:latin typeface="+mn-lt"/>
            </a:endParaRPr>
          </a:p>
        </p:txBody>
      </p:sp>
      <p:sp>
        <p:nvSpPr>
          <p:cNvPr id="5" name="Pentagon 4"/>
          <p:cNvSpPr/>
          <p:nvPr/>
        </p:nvSpPr>
        <p:spPr>
          <a:xfrm>
            <a:off x="152400" y="933450"/>
            <a:ext cx="21336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Mobile apps and applications have strongest growth in 2014 and 2015.</a:t>
            </a:r>
            <a:endParaRPr lang="en-US" sz="1100" b="1" i="0" dirty="0">
              <a:solidFill>
                <a:schemeClr val="tx1"/>
              </a:solidFill>
            </a:endParaRPr>
          </a:p>
        </p:txBody>
      </p:sp>
      <p:sp>
        <p:nvSpPr>
          <p:cNvPr id="6" name="Rectangle 5"/>
          <p:cNvSpPr/>
          <p:nvPr/>
        </p:nvSpPr>
        <p:spPr>
          <a:xfrm>
            <a:off x="2428875" y="2889587"/>
            <a:ext cx="657225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The strongest growth will occur in collaboration and other information management applications with an increase of 30%. European CIOs are also increasing their spending on new enterprise process applications (such as smart process apps) and vertical industry applications. Customer facing applications like CRM and call center/contact center systems are also among the fast growing software categories</a:t>
            </a:r>
            <a:endParaRPr lang="en-US" i="0" dirty="0">
              <a:latin typeface="+mn-lt"/>
            </a:endParaRPr>
          </a:p>
        </p:txBody>
      </p:sp>
      <p:sp>
        <p:nvSpPr>
          <p:cNvPr id="7" name="Pentagon 6"/>
          <p:cNvSpPr/>
          <p:nvPr/>
        </p:nvSpPr>
        <p:spPr>
          <a:xfrm>
            <a:off x="57150" y="2918162"/>
            <a:ext cx="21336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 Within applications, CRM,  GRC, contact centers, HRM, and new apps drive growth</a:t>
            </a:r>
            <a:endParaRPr lang="en-US" sz="1100" b="1" i="0" dirty="0">
              <a:solidFill>
                <a:schemeClr val="tx1"/>
              </a:solidFill>
            </a:endParaRPr>
          </a:p>
        </p:txBody>
      </p:sp>
      <p:sp>
        <p:nvSpPr>
          <p:cNvPr id="8" name="Rectangle 7"/>
          <p:cNvSpPr/>
          <p:nvPr/>
        </p:nvSpPr>
        <p:spPr>
          <a:xfrm>
            <a:off x="2438400" y="4042112"/>
            <a:ext cx="657225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Customer process software like customer relationship management (CRM), marketing automation, commerce servers, web content management, contact center systems, mobile app development,</a:t>
            </a:r>
          </a:p>
          <a:p>
            <a:r>
              <a:rPr lang="en-US" i="0" dirty="0" smtClean="0"/>
              <a:t>and customer-related analytics will be about €23 billion (19% of the total European software market) in 2014, but spending will increase by 11% in 2014 and 15% in 2015, as firms increase their focus on revenue growth from attracting and retaining customers. Employee-process software such as financial management systems, human resource management systems, ePurchasing software, supply chain management, product life-cycle management, governance, risk, and compliance, and operations-related analytics will continue to be the largest part of European software spending, with its €65 billion in 2014 equaling 52% of the total software, but growing by just 2% in 2014 before picking up the pace and growing by 9% in 2015. Infrastructure software like database management, storage management, application servers, and IT management software, which will be 29% of the European software market, will increase by 3% in 2014 and 4% in 2015</a:t>
            </a:r>
            <a:endParaRPr lang="en-US" i="0" dirty="0">
              <a:latin typeface="+mn-lt"/>
            </a:endParaRPr>
          </a:p>
        </p:txBody>
      </p:sp>
      <p:sp>
        <p:nvSpPr>
          <p:cNvPr id="9" name="Pentagon 8"/>
          <p:cNvSpPr/>
          <p:nvPr/>
        </p:nvSpPr>
        <p:spPr>
          <a:xfrm>
            <a:off x="66675" y="4766012"/>
            <a:ext cx="21336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dirty="0" smtClean="0">
                <a:solidFill>
                  <a:schemeClr val="tx1"/>
                </a:solidFill>
              </a:rPr>
              <a:t>Software purchases will grow by 4%, with customer-process software up 11%</a:t>
            </a:r>
            <a:endParaRPr lang="en-US" sz="1100" b="1" i="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15</a:t>
            </a:fld>
            <a:endParaRPr lang="en-US" dirty="0"/>
          </a:p>
        </p:txBody>
      </p:sp>
      <p:pic>
        <p:nvPicPr>
          <p:cNvPr id="163842" name="Picture 2"/>
          <p:cNvPicPr>
            <a:picLocks noChangeAspect="1" noChangeArrowheads="1"/>
          </p:cNvPicPr>
          <p:nvPr/>
        </p:nvPicPr>
        <p:blipFill>
          <a:blip r:embed="rId2" cstate="print"/>
          <a:srcRect/>
          <a:stretch>
            <a:fillRect/>
          </a:stretch>
        </p:blipFill>
        <p:spPr bwMode="auto">
          <a:xfrm>
            <a:off x="457200" y="1276350"/>
            <a:ext cx="8229600" cy="5376863"/>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 name="Rounded Rectangle 3"/>
          <p:cNvSpPr/>
          <p:nvPr/>
        </p:nvSpPr>
        <p:spPr>
          <a:xfrm>
            <a:off x="42081" y="762000"/>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Asia Pacific software market in US dollars will grow by 9% in 2014 &amp; 5% in 2015 to reach $110.1Billion &amp; $116.0Billion respectively, after an 8% drop in 2013; Applications  &amp; Custom mobile apps software  have captured the large market share of software market. </a:t>
            </a:r>
          </a:p>
        </p:txBody>
      </p:sp>
      <p:sp>
        <p:nvSpPr>
          <p:cNvPr id="5"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Asia pacific</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&amp; Forecast</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16</a:t>
            </a:fld>
            <a:endParaRPr lang="en-US" dirty="0"/>
          </a:p>
        </p:txBody>
      </p:sp>
      <p:pic>
        <p:nvPicPr>
          <p:cNvPr id="164866" name="Picture 2"/>
          <p:cNvPicPr>
            <a:picLocks noChangeAspect="1" noChangeArrowheads="1"/>
          </p:cNvPicPr>
          <p:nvPr/>
        </p:nvPicPr>
        <p:blipFill>
          <a:blip r:embed="rId2" cstate="print"/>
          <a:srcRect/>
          <a:stretch>
            <a:fillRect/>
          </a:stretch>
        </p:blipFill>
        <p:spPr bwMode="auto">
          <a:xfrm>
            <a:off x="123825" y="1285875"/>
            <a:ext cx="8839200" cy="51911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 name="Title 1"/>
          <p:cNvSpPr txBox="1">
            <a:spLocks/>
          </p:cNvSpPr>
          <p:nvPr/>
        </p:nvSpPr>
        <p:spPr>
          <a:xfrm>
            <a:off x="76200" y="0"/>
            <a:ext cx="79248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Asia pacific</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&amp; forecast: </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Software</a:t>
            </a:r>
            <a:r>
              <a:rPr kumimoji="0" lang="en-US" sz="2000" b="1" i="0" u="none" strike="noStrike" kern="1200" cap="none" spc="0" normalizeH="0" noProof="0" dirty="0" smtClean="0">
                <a:ln>
                  <a:noFill/>
                </a:ln>
                <a:solidFill>
                  <a:srgbClr val="FFFFFF"/>
                </a:solidFill>
                <a:effectLst/>
                <a:uLnTx/>
                <a:uFillTx/>
                <a:latin typeface="Myriad Pro"/>
                <a:ea typeface="+mj-ea"/>
                <a:cs typeface="+mj-cs"/>
              </a:rPr>
              <a:t> category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5" name="Rounded Rectangle 4"/>
          <p:cNvSpPr/>
          <p:nvPr/>
        </p:nvSpPr>
        <p:spPr>
          <a:xfrm>
            <a:off x="42081" y="762000"/>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Applications  &amp; Custom mobile apps software  have captured the large market share of software market; Applications software will grow to $38.1Billion with growth rate of 14% whereas Custom applications software will grow to $30.9 Billion with a growth rate of 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17</a:t>
            </a:fld>
            <a:endParaRPr lang="en-US" dirty="0"/>
          </a:p>
        </p:txBody>
      </p:sp>
      <p:sp>
        <p:nvSpPr>
          <p:cNvPr id="3" name="Rectangle 2">
            <a:hlinkClick r:id="rId2" action="ppaction://hlinksldjump"/>
          </p:cNvPr>
          <p:cNvSpPr>
            <a:spLocks noChangeArrowheads="1"/>
          </p:cNvSpPr>
          <p:nvPr/>
        </p:nvSpPr>
        <p:spPr bwMode="auto">
          <a:xfrm>
            <a:off x="3499485" y="2371725"/>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Value Chain</a:t>
            </a:r>
            <a:endParaRPr lang="en-US" sz="1600" b="1" i="0" kern="0" dirty="0">
              <a:solidFill>
                <a:schemeClr val="bg1"/>
              </a:solidFill>
              <a:latin typeface="Aharoni" pitchFamily="2" charset="-79"/>
              <a:cs typeface="Aharoni" pitchFamily="2" charset="-79"/>
            </a:endParaRPr>
          </a:p>
        </p:txBody>
      </p:sp>
      <p:sp>
        <p:nvSpPr>
          <p:cNvPr id="4" name="Rectangle 3"/>
          <p:cNvSpPr/>
          <p:nvPr/>
        </p:nvSpPr>
        <p:spPr>
          <a:xfrm>
            <a:off x="2514600" y="152400"/>
            <a:ext cx="4304383" cy="461665"/>
          </a:xfrm>
          <a:prstGeom prst="rect">
            <a:avLst/>
          </a:prstGeom>
        </p:spPr>
        <p:txBody>
          <a:bodyPr wrap="none">
            <a:spAutoFit/>
          </a:bodyPr>
          <a:lstStyle/>
          <a:p>
            <a:r>
              <a:rPr lang="en-US" sz="2400" b="1" i="0" dirty="0" smtClean="0">
                <a:solidFill>
                  <a:schemeClr val="bg1"/>
                </a:solidFill>
                <a:latin typeface="Myriad Pro"/>
              </a:rPr>
              <a:t>Global Software Services MI</a:t>
            </a: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858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Software Services MI: Market </a:t>
            </a:r>
            <a:r>
              <a:rPr lang="en-US" sz="2000" b="1" i="0" dirty="0" smtClean="0">
                <a:solidFill>
                  <a:srgbClr val="FFFFFF"/>
                </a:solidFill>
                <a:latin typeface="Myriad Pro"/>
                <a:ea typeface="+mj-ea"/>
                <a:cs typeface="+mj-cs"/>
              </a:rPr>
              <a:t>Overview</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chemeClr val="bg1"/>
                </a:solidFill>
                <a:latin typeface="Myriad Pro"/>
              </a:rPr>
              <a:t>Software Value Chain</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6" name="Rectangle 5"/>
          <p:cNvSpPr/>
          <p:nvPr/>
        </p:nvSpPr>
        <p:spPr>
          <a:xfrm>
            <a:off x="609600" y="1371600"/>
            <a:ext cx="8077200" cy="51054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i="0" dirty="0"/>
          </a:p>
        </p:txBody>
      </p:sp>
      <p:sp>
        <p:nvSpPr>
          <p:cNvPr id="7" name="Rectangle 6"/>
          <p:cNvSpPr/>
          <p:nvPr/>
        </p:nvSpPr>
        <p:spPr>
          <a:xfrm>
            <a:off x="723900" y="838200"/>
            <a:ext cx="7848600" cy="457200"/>
          </a:xfrm>
          <a:prstGeom prst="rect">
            <a:avLst/>
          </a:prstGeom>
          <a:solidFill>
            <a:srgbClr val="DC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0"/>
              </a:spcBef>
              <a:defRPr/>
            </a:pPr>
            <a:r>
              <a:rPr lang="en-US" sz="1400" b="1" i="0" dirty="0" smtClean="0">
                <a:solidFill>
                  <a:schemeClr val="tx1"/>
                </a:solidFill>
                <a:ea typeface="ＭＳ Ｐゴシック" panose="020B0600070205080204" pitchFamily="50" charset="-128"/>
                <a:cs typeface="Arial" pitchFamily="34" charset="0"/>
              </a:rPr>
              <a:t>Software Segment Value Chain</a:t>
            </a:r>
            <a:endParaRPr lang="en-US" sz="1400" b="1" i="0" dirty="0">
              <a:solidFill>
                <a:schemeClr val="tx1"/>
              </a:solidFill>
              <a:ea typeface="ＭＳ Ｐゴシック" panose="020B0600070205080204" pitchFamily="50" charset="-128"/>
              <a:cs typeface="Arial" pitchFamily="34" charset="0"/>
            </a:endParaRPr>
          </a:p>
        </p:txBody>
      </p:sp>
      <p:pic>
        <p:nvPicPr>
          <p:cNvPr id="8" name="Picture 7"/>
          <p:cNvPicPr>
            <a:picLocks noChangeAspect="1"/>
          </p:cNvPicPr>
          <p:nvPr/>
        </p:nvPicPr>
        <p:blipFill>
          <a:blip r:embed="rId3" cstate="print"/>
          <a:stretch>
            <a:fillRect/>
          </a:stretch>
        </p:blipFill>
        <p:spPr>
          <a:xfrm>
            <a:off x="838199" y="1523999"/>
            <a:ext cx="7609779" cy="4706541"/>
          </a:xfrm>
          <a:prstGeom prst="rect">
            <a:avLst/>
          </a:prstGeom>
          <a:solidFill>
            <a:schemeClr val="bg1"/>
          </a:solidFill>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19</a:t>
            </a:fld>
            <a:endParaRPr lang="en-US" dirty="0"/>
          </a:p>
        </p:txBody>
      </p:sp>
      <p:sp>
        <p:nvSpPr>
          <p:cNvPr id="3" name="Rectangle 20">
            <a:hlinkClick r:id="rId2" action="ppaction://hlinksldjump"/>
          </p:cNvPr>
          <p:cNvSpPr>
            <a:spLocks noChangeArrowheads="1"/>
          </p:cNvSpPr>
          <p:nvPr/>
        </p:nvSpPr>
        <p:spPr bwMode="auto">
          <a:xfrm>
            <a:off x="3200400" y="2895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Competitive Landscape</a:t>
            </a:r>
          </a:p>
        </p:txBody>
      </p:sp>
      <p:sp>
        <p:nvSpPr>
          <p:cNvPr id="4" name="Title 1"/>
          <p:cNvSpPr txBox="1">
            <a:spLocks/>
          </p:cNvSpPr>
          <p:nvPr/>
        </p:nvSpPr>
        <p:spPr>
          <a:xfrm>
            <a:off x="1279525" y="0"/>
            <a:ext cx="6873875"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Myriad Pro"/>
                <a:ea typeface="+mj-ea"/>
                <a:cs typeface="+mj-cs"/>
              </a:rPr>
              <a:t>Global Software Services MI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Slide Number Placeholder 18"/>
          <p:cNvSpPr txBox="1">
            <a:spLocks noGrp="1"/>
          </p:cNvSpPr>
          <p:nvPr/>
        </p:nvSpPr>
        <p:spPr bwMode="auto">
          <a:xfrm>
            <a:off x="4240213" y="6405563"/>
            <a:ext cx="663575" cy="360362"/>
          </a:xfrm>
          <a:prstGeom prst="rect">
            <a:avLst/>
          </a:prstGeom>
          <a:noFill/>
          <a:ln w="9525">
            <a:noFill/>
            <a:miter lim="800000"/>
            <a:headEnd/>
            <a:tailEnd/>
          </a:ln>
        </p:spPr>
        <p:txBody>
          <a:bodyPr anchor="ctr"/>
          <a:lstStyle/>
          <a:p>
            <a:pPr algn="ctr">
              <a:buClr>
                <a:srgbClr val="000000"/>
              </a:buClr>
              <a:buSzPct val="100000"/>
              <a:buFont typeface="Times New Roman" pitchFamily="18" charset="0"/>
              <a:buNone/>
            </a:pPr>
            <a:r>
              <a:rPr lang="en-US" sz="1000" b="1" i="0" dirty="0">
                <a:solidFill>
                  <a:srgbClr val="4E84C4"/>
                </a:solidFill>
                <a:ea typeface="MS Gothic"/>
                <a:cs typeface="MS Gothic"/>
              </a:rPr>
              <a:t>- </a:t>
            </a:r>
            <a:fld id="{16A4DF49-451D-4865-A159-CC7B9EBD3041}" type="slidenum">
              <a:rPr lang="en-US" sz="1000" b="1" i="0">
                <a:solidFill>
                  <a:srgbClr val="4E84C4"/>
                </a:solidFill>
                <a:ea typeface="MS Gothic"/>
                <a:cs typeface="MS Gothic"/>
              </a:rPr>
              <a:pPr algn="ctr">
                <a:buClr>
                  <a:srgbClr val="000000"/>
                </a:buClr>
                <a:buSzPct val="100000"/>
                <a:buFont typeface="Times New Roman" pitchFamily="18" charset="0"/>
                <a:buNone/>
              </a:pPr>
              <a:t>2</a:t>
            </a:fld>
            <a:r>
              <a:rPr lang="en-US" sz="1000" b="1" i="0" dirty="0">
                <a:solidFill>
                  <a:srgbClr val="4E84C4"/>
                </a:solidFill>
                <a:ea typeface="MS Gothic"/>
                <a:cs typeface="MS Gothic"/>
              </a:rPr>
              <a:t> -</a:t>
            </a:r>
          </a:p>
        </p:txBody>
      </p:sp>
      <p:sp>
        <p:nvSpPr>
          <p:cNvPr id="8" name="Title 1"/>
          <p:cNvSpPr txBox="1">
            <a:spLocks/>
          </p:cNvSpPr>
          <p:nvPr/>
        </p:nvSpPr>
        <p:spPr>
          <a:xfrm>
            <a:off x="1066800" y="0"/>
            <a:ext cx="6873875" cy="685800"/>
          </a:xfrm>
          <a:prstGeom prst="rect">
            <a:avLst/>
          </a:prstGeom>
        </p:spPr>
        <p: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Myriad Pro"/>
                <a:ea typeface="+mj-ea"/>
                <a:cs typeface="+mj-cs"/>
              </a:rPr>
              <a:t>Global Software Services MI: Table of Content</a:t>
            </a:r>
          </a:p>
        </p:txBody>
      </p:sp>
      <p:sp>
        <p:nvSpPr>
          <p:cNvPr id="11" name="Rectangle 10">
            <a:hlinkClick r:id="rId3" action="ppaction://hlinksldjump"/>
          </p:cNvPr>
          <p:cNvSpPr>
            <a:spLocks noChangeArrowheads="1"/>
          </p:cNvSpPr>
          <p:nvPr/>
        </p:nvSpPr>
        <p:spPr bwMode="auto">
          <a:xfrm>
            <a:off x="3489960" y="18288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a:solidFill>
                  <a:schemeClr val="bg1"/>
                </a:solidFill>
                <a:latin typeface="Aharoni" pitchFamily="2" charset="-79"/>
                <a:cs typeface="Aharoni" pitchFamily="2" charset="-79"/>
              </a:rPr>
              <a:t>Market </a:t>
            </a:r>
            <a:r>
              <a:rPr lang="en-US" sz="1600" b="1" i="0" kern="0" dirty="0" smtClean="0">
                <a:solidFill>
                  <a:schemeClr val="bg1"/>
                </a:solidFill>
                <a:latin typeface="Aharoni" pitchFamily="2" charset="-79"/>
                <a:cs typeface="Aharoni" pitchFamily="2" charset="-79"/>
              </a:rPr>
              <a:t>Size &amp; Forecast </a:t>
            </a:r>
            <a:endParaRPr lang="en-US" sz="1600" b="1" i="0" kern="0" dirty="0">
              <a:solidFill>
                <a:schemeClr val="bg1"/>
              </a:solidFill>
              <a:latin typeface="Aharoni" pitchFamily="2" charset="-79"/>
              <a:cs typeface="Aharoni" pitchFamily="2" charset="-79"/>
            </a:endParaRPr>
          </a:p>
        </p:txBody>
      </p:sp>
      <p:sp>
        <p:nvSpPr>
          <p:cNvPr id="12" name="Rectangle 20">
            <a:hlinkClick r:id="rId4" action="ppaction://hlinksldjump"/>
          </p:cNvPr>
          <p:cNvSpPr>
            <a:spLocks noChangeArrowheads="1"/>
          </p:cNvSpPr>
          <p:nvPr/>
        </p:nvSpPr>
        <p:spPr bwMode="auto">
          <a:xfrm>
            <a:off x="3489960" y="2895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Competitive Landscape</a:t>
            </a:r>
          </a:p>
        </p:txBody>
      </p:sp>
      <p:sp>
        <p:nvSpPr>
          <p:cNvPr id="13" name="Rectangle 21">
            <a:hlinkClick r:id="rId5" action="ppaction://hlinksldjump"/>
          </p:cNvPr>
          <p:cNvSpPr>
            <a:spLocks noChangeArrowheads="1"/>
          </p:cNvSpPr>
          <p:nvPr/>
        </p:nvSpPr>
        <p:spPr bwMode="auto">
          <a:xfrm>
            <a:off x="3489960" y="3429000"/>
            <a:ext cx="2377440" cy="457200"/>
          </a:xfrm>
          <a:prstGeom prst="rect">
            <a:avLst/>
          </a:prstGeom>
          <a:solidFill>
            <a:schemeClr val="accent1">
              <a:lumMod val="75000"/>
            </a:schemeClr>
          </a:solidFill>
          <a:ln w="9525" algn="ctr">
            <a:noFill/>
            <a:miter lim="800000"/>
            <a:headEnd/>
            <a:tailEnd/>
          </a:ln>
        </p:spPr>
        <p:txBody>
          <a:bodyPr wrap="none" anchor="ctr"/>
          <a:lstStyle/>
          <a:p>
            <a:pPr marL="169863" marR="0" lvl="0" indent="-169863" algn="ctr" defTabSz="914400" eaLnBrk="1" fontAlgn="auto" latinLnBrk="0" hangingPunct="1">
              <a:lnSpc>
                <a:spcPct val="100000"/>
              </a:lnSpc>
              <a:spcBef>
                <a:spcPct val="20000"/>
              </a:spcBef>
              <a:spcAft>
                <a:spcPts val="0"/>
              </a:spcAft>
              <a:buClr>
                <a:srgbClr val="4E84C4"/>
              </a:buClr>
              <a:buSzTx/>
              <a:tabLst/>
              <a:defRPr/>
            </a:pPr>
            <a:r>
              <a:rPr lang="en-US" sz="1600" b="1" i="0" kern="0" dirty="0" smtClean="0">
                <a:solidFill>
                  <a:schemeClr val="bg1"/>
                </a:solidFill>
                <a:latin typeface="Aharoni" pitchFamily="2" charset="-79"/>
                <a:cs typeface="Aharoni" pitchFamily="2" charset="-79"/>
              </a:rPr>
              <a:t>Deals Space</a:t>
            </a:r>
          </a:p>
        </p:txBody>
      </p:sp>
      <p:sp>
        <p:nvSpPr>
          <p:cNvPr id="14" name="Rectangle 22">
            <a:hlinkClick r:id="rId6" action="ppaction://hlinksldjump"/>
          </p:cNvPr>
          <p:cNvSpPr>
            <a:spLocks noChangeArrowheads="1"/>
          </p:cNvSpPr>
          <p:nvPr/>
        </p:nvSpPr>
        <p:spPr bwMode="auto">
          <a:xfrm>
            <a:off x="3489960" y="39624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Business Trends</a:t>
            </a:r>
          </a:p>
        </p:txBody>
      </p:sp>
      <p:sp>
        <p:nvSpPr>
          <p:cNvPr id="15" name="Rectangle 37">
            <a:hlinkClick r:id="" action="ppaction://noaction"/>
          </p:cNvPr>
          <p:cNvSpPr>
            <a:spLocks noChangeArrowheads="1"/>
          </p:cNvSpPr>
          <p:nvPr/>
        </p:nvSpPr>
        <p:spPr bwMode="auto">
          <a:xfrm>
            <a:off x="3489960" y="44958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Technology Trends</a:t>
            </a:r>
            <a:endParaRPr lang="en-US" sz="1600" b="1" i="0" kern="0" dirty="0">
              <a:solidFill>
                <a:schemeClr val="bg1"/>
              </a:solidFill>
              <a:latin typeface="Aharoni" pitchFamily="2" charset="-79"/>
              <a:cs typeface="Aharoni" pitchFamily="2" charset="-79"/>
            </a:endParaRPr>
          </a:p>
        </p:txBody>
      </p:sp>
      <p:sp>
        <p:nvSpPr>
          <p:cNvPr id="16" name="Rectangle 15">
            <a:hlinkClick r:id="" action="ppaction://noaction"/>
          </p:cNvPr>
          <p:cNvSpPr>
            <a:spLocks noChangeArrowheads="1"/>
          </p:cNvSpPr>
          <p:nvPr/>
        </p:nvSpPr>
        <p:spPr bwMode="auto">
          <a:xfrm>
            <a:off x="3489960" y="50292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Market Drivers</a:t>
            </a:r>
          </a:p>
        </p:txBody>
      </p:sp>
      <p:sp>
        <p:nvSpPr>
          <p:cNvPr id="25" name="Rectangle 24">
            <a:hlinkClick r:id="rId3" action="ppaction://hlinksldjump"/>
          </p:cNvPr>
          <p:cNvSpPr>
            <a:spLocks noChangeArrowheads="1"/>
          </p:cNvSpPr>
          <p:nvPr/>
        </p:nvSpPr>
        <p:spPr bwMode="auto">
          <a:xfrm>
            <a:off x="3499485" y="2371725"/>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Value Chain</a:t>
            </a:r>
            <a:endParaRPr lang="en-US" sz="1600" b="1" i="0" kern="0"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xmlns="" val="4034430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20</a:t>
            </a:fld>
            <a:endParaRPr lang="en-US" dirty="0"/>
          </a:p>
        </p:txBody>
      </p:sp>
      <p:graphicFrame>
        <p:nvGraphicFramePr>
          <p:cNvPr id="3" name="Diagram 2"/>
          <p:cNvGraphicFramePr/>
          <p:nvPr/>
        </p:nvGraphicFramePr>
        <p:xfrm>
          <a:off x="152400" y="838200"/>
          <a:ext cx="8763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txBox="1">
            <a:spLocks/>
          </p:cNvSpPr>
          <p:nvPr/>
        </p:nvSpPr>
        <p:spPr>
          <a:xfrm>
            <a:off x="1026583" y="-1"/>
            <a:ext cx="7383639" cy="783771"/>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noProof="0" dirty="0" smtClean="0">
                <a:ln>
                  <a:noFill/>
                </a:ln>
                <a:solidFill>
                  <a:schemeClr val="bg1"/>
                </a:solidFill>
                <a:effectLst/>
                <a:uLnTx/>
                <a:uFillTx/>
                <a:latin typeface="Myriad Pro"/>
                <a:ea typeface="+mj-ea"/>
                <a:cs typeface="+mj-cs"/>
              </a:rPr>
              <a:t> </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Competitive Landscape</a:t>
            </a:r>
            <a:br>
              <a:rPr kumimoji="0" lang="en-US" sz="2000" b="1" i="0" u="none" strike="noStrike" kern="1200" cap="none" spc="0" normalizeH="0" baseline="0" noProof="0" dirty="0" smtClean="0">
                <a:ln>
                  <a:noFill/>
                </a:ln>
                <a:solidFill>
                  <a:schemeClr val="bg1"/>
                </a:solidFill>
                <a:effectLst/>
                <a:uLnTx/>
                <a:uFillTx/>
                <a:latin typeface="Myriad Pro"/>
                <a:ea typeface="+mj-ea"/>
                <a:cs typeface="+mj-cs"/>
              </a:rPr>
            </a:b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Porter’s 5 Forces Analysis</a:t>
            </a:r>
          </a:p>
        </p:txBody>
      </p:sp>
      <p:sp>
        <p:nvSpPr>
          <p:cNvPr id="5" name="Slide Number Placeholder 2"/>
          <p:cNvSpPr txBox="1">
            <a:spLocks/>
          </p:cNvSpPr>
          <p:nvPr/>
        </p:nvSpPr>
        <p:spPr>
          <a:xfrm>
            <a:off x="3945467" y="6476999"/>
            <a:ext cx="649111" cy="23513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fld id="{971FA916-FDC8-4E93-A2A4-3E737A999593}"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21</a:t>
            </a:fld>
            <a:endParaRPr lang="en-US" dirty="0"/>
          </a:p>
        </p:txBody>
      </p:sp>
      <p:pic>
        <p:nvPicPr>
          <p:cNvPr id="158722" name="Picture 2"/>
          <p:cNvPicPr>
            <a:picLocks noChangeAspect="1" noChangeArrowheads="1"/>
          </p:cNvPicPr>
          <p:nvPr/>
        </p:nvPicPr>
        <p:blipFill>
          <a:blip r:embed="rId3" cstate="print"/>
          <a:srcRect/>
          <a:stretch>
            <a:fillRect/>
          </a:stretch>
        </p:blipFill>
        <p:spPr bwMode="auto">
          <a:xfrm>
            <a:off x="609600" y="914400"/>
            <a:ext cx="7467600" cy="53435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 name="Rectangle 3"/>
          <p:cNvSpPr/>
          <p:nvPr/>
        </p:nvSpPr>
        <p:spPr>
          <a:xfrm>
            <a:off x="228600" y="-22086"/>
            <a:ext cx="7599003" cy="707886"/>
          </a:xfrm>
          <a:prstGeom prst="rect">
            <a:avLst/>
          </a:prstGeom>
        </p:spPr>
        <p:txBody>
          <a:bodyPr wrap="none">
            <a:spAutoFit/>
          </a:bodyPr>
          <a:lstStyle/>
          <a:p>
            <a:r>
              <a:rPr lang="en-US" sz="2000" b="1" i="0" dirty="0" smtClean="0">
                <a:solidFill>
                  <a:schemeClr val="bg1"/>
                </a:solidFill>
                <a:latin typeface="Myriad Pro"/>
              </a:rPr>
              <a:t>Competitive Landscape</a:t>
            </a:r>
          </a:p>
          <a:p>
            <a:r>
              <a:rPr lang="en-US" sz="2000" b="1" i="0" dirty="0" smtClean="0">
                <a:solidFill>
                  <a:schemeClr val="bg1"/>
                </a:solidFill>
                <a:latin typeface="Myriad Pro"/>
              </a:rPr>
              <a:t>Top IT Operations Management Software Vendors by Gartner</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22</a:t>
            </a:fld>
            <a:endParaRPr lang="en-US" dirty="0"/>
          </a:p>
        </p:txBody>
      </p:sp>
      <p:pic>
        <p:nvPicPr>
          <p:cNvPr id="159746" name="Picture 2"/>
          <p:cNvPicPr>
            <a:picLocks noChangeAspect="1" noChangeArrowheads="1"/>
          </p:cNvPicPr>
          <p:nvPr/>
        </p:nvPicPr>
        <p:blipFill>
          <a:blip r:embed="rId3" cstate="print"/>
          <a:srcRect/>
          <a:stretch>
            <a:fillRect/>
          </a:stretch>
        </p:blipFill>
        <p:spPr bwMode="auto">
          <a:xfrm>
            <a:off x="1447800" y="762000"/>
            <a:ext cx="5715000" cy="38862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 name="Rectangle 3"/>
          <p:cNvSpPr/>
          <p:nvPr/>
        </p:nvSpPr>
        <p:spPr>
          <a:xfrm>
            <a:off x="1219200" y="0"/>
            <a:ext cx="4979697" cy="707886"/>
          </a:xfrm>
          <a:prstGeom prst="rect">
            <a:avLst/>
          </a:prstGeom>
        </p:spPr>
        <p:txBody>
          <a:bodyPr wrap="none">
            <a:spAutoFit/>
          </a:bodyPr>
          <a:lstStyle/>
          <a:p>
            <a:r>
              <a:rPr lang="en-US" sz="2000" b="1" i="0" dirty="0" smtClean="0">
                <a:solidFill>
                  <a:schemeClr val="bg1"/>
                </a:solidFill>
                <a:latin typeface="Myriad Pro"/>
              </a:rPr>
              <a:t>Competitive Landscape</a:t>
            </a:r>
          </a:p>
          <a:p>
            <a:r>
              <a:rPr lang="en-US" sz="2000" b="1" i="0" dirty="0" smtClean="0">
                <a:solidFill>
                  <a:schemeClr val="bg1"/>
                </a:solidFill>
                <a:latin typeface="Myriad Pro"/>
              </a:rPr>
              <a:t>Top CRM Software Vendors by Gartner</a:t>
            </a:r>
            <a:endParaRPr lang="en-US" sz="2000" dirty="0"/>
          </a:p>
        </p:txBody>
      </p:sp>
      <p:sp>
        <p:nvSpPr>
          <p:cNvPr id="5" name="Rectangle 4"/>
          <p:cNvSpPr/>
          <p:nvPr/>
        </p:nvSpPr>
        <p:spPr>
          <a:xfrm>
            <a:off x="152400" y="4743450"/>
            <a:ext cx="8763000" cy="16158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900" i="0" dirty="0" smtClean="0">
                <a:latin typeface="+mn-lt"/>
              </a:rPr>
              <a:t>Salesforce.com continues to be the largest vendor overall in the CRM market and in the subsegment of sales automation. In the customer support and service market, salesforce.com has increased its rank to No. 2, passing Oracle, and has moved up three positions in marketing automation to No. 6 with its acquisition of ExactTarget.</a:t>
            </a:r>
          </a:p>
          <a:p>
            <a:pPr>
              <a:buFont typeface="Arial" pitchFamily="34" charset="0"/>
              <a:buChar char="•"/>
            </a:pPr>
            <a:endParaRPr lang="en-US" sz="900" i="0" dirty="0" smtClean="0">
              <a:latin typeface="+mn-lt"/>
            </a:endParaRPr>
          </a:p>
          <a:p>
            <a:pPr>
              <a:buFont typeface="Arial" pitchFamily="34" charset="0"/>
              <a:buChar char="•"/>
            </a:pPr>
            <a:r>
              <a:rPr lang="en-US" sz="900" i="0" dirty="0" smtClean="0">
                <a:latin typeface="+mn-lt"/>
              </a:rPr>
              <a:t>SAP is still the leader in terms of revenue and market share ranking for the sub segments of customer service and e-commerce. The Hybris acquisition strengthened SAP's competitive position.</a:t>
            </a:r>
          </a:p>
          <a:p>
            <a:pPr>
              <a:buFont typeface="Arial" pitchFamily="34" charset="0"/>
              <a:buChar char="•"/>
            </a:pPr>
            <a:endParaRPr lang="en-US" sz="900" i="0" dirty="0" smtClean="0">
              <a:latin typeface="+mn-lt"/>
            </a:endParaRPr>
          </a:p>
          <a:p>
            <a:pPr>
              <a:buFont typeface="Arial" pitchFamily="34" charset="0"/>
              <a:buChar char="•"/>
            </a:pPr>
            <a:r>
              <a:rPr lang="en-US" sz="900" i="0" dirty="0" smtClean="0">
                <a:latin typeface="+mn-lt"/>
              </a:rPr>
              <a:t>Adobe continues to lead the marketing automation market with its acquisition of Neolane and focus on multichannel campaign management and lead management, digital agencies, and SaaS.</a:t>
            </a:r>
          </a:p>
          <a:p>
            <a:pPr>
              <a:buFont typeface="Arial" pitchFamily="34" charset="0"/>
              <a:buChar char="•"/>
            </a:pPr>
            <a:endParaRPr lang="en-US" sz="900" i="0" dirty="0" smtClean="0">
              <a:latin typeface="+mn-lt"/>
            </a:endParaRPr>
          </a:p>
          <a:p>
            <a:pPr>
              <a:buFont typeface="Arial" pitchFamily="34" charset="0"/>
              <a:buChar char="•"/>
            </a:pPr>
            <a:r>
              <a:rPr lang="en-US" sz="900" i="0" dirty="0" smtClean="0">
                <a:latin typeface="+mn-lt"/>
              </a:rPr>
              <a:t>Verint swapped spots with Nice Systems to become No. 7 at the top of the CRM market and to be fourth-ranked in customer support. Verint will further grow its base of revenue in 2014 with its acquisition of Kana.</a:t>
            </a:r>
            <a:endParaRPr lang="en-US" sz="900" i="0" dirty="0">
              <a:latin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23</a:t>
            </a:fld>
            <a:endParaRPr lang="en-US" dirty="0"/>
          </a:p>
        </p:txBody>
      </p:sp>
      <p:sp>
        <p:nvSpPr>
          <p:cNvPr id="3" name="Rectangle 2"/>
          <p:cNvSpPr/>
          <p:nvPr/>
        </p:nvSpPr>
        <p:spPr>
          <a:xfrm>
            <a:off x="819150" y="0"/>
            <a:ext cx="6023380" cy="707886"/>
          </a:xfrm>
          <a:prstGeom prst="rect">
            <a:avLst/>
          </a:prstGeom>
        </p:spPr>
        <p:txBody>
          <a:bodyPr wrap="none">
            <a:spAutoFit/>
          </a:bodyPr>
          <a:lstStyle/>
          <a:p>
            <a:r>
              <a:rPr lang="en-US" sz="2000" b="1" i="0" dirty="0" smtClean="0">
                <a:solidFill>
                  <a:schemeClr val="bg1"/>
                </a:solidFill>
                <a:latin typeface="Myriad Pro"/>
              </a:rPr>
              <a:t>Competitive Landscape</a:t>
            </a:r>
          </a:p>
          <a:p>
            <a:r>
              <a:rPr lang="en-US" sz="2000" b="1" i="0" dirty="0" smtClean="0">
                <a:solidFill>
                  <a:schemeClr val="bg1"/>
                </a:solidFill>
                <a:latin typeface="Myriad Pro"/>
              </a:rPr>
              <a:t>Top BI &amp; Analytics Software Vendors by Gartner</a:t>
            </a:r>
            <a:endParaRPr lang="en-US" sz="2000" dirty="0"/>
          </a:p>
        </p:txBody>
      </p:sp>
      <p:pic>
        <p:nvPicPr>
          <p:cNvPr id="160771" name="Picture 3"/>
          <p:cNvPicPr>
            <a:picLocks noChangeAspect="1" noChangeArrowheads="1"/>
          </p:cNvPicPr>
          <p:nvPr/>
        </p:nvPicPr>
        <p:blipFill>
          <a:blip r:embed="rId3" cstate="print"/>
          <a:srcRect/>
          <a:stretch>
            <a:fillRect/>
          </a:stretch>
        </p:blipFill>
        <p:spPr bwMode="auto">
          <a:xfrm>
            <a:off x="685800" y="914400"/>
            <a:ext cx="7543800" cy="48768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24</a:t>
            </a:fld>
            <a:endParaRPr lang="en-US" dirty="0"/>
          </a:p>
        </p:txBody>
      </p:sp>
      <p:sp>
        <p:nvSpPr>
          <p:cNvPr id="3" name="Rectangle 2"/>
          <p:cNvSpPr/>
          <p:nvPr/>
        </p:nvSpPr>
        <p:spPr>
          <a:xfrm>
            <a:off x="1447800" y="0"/>
            <a:ext cx="4904548" cy="707886"/>
          </a:xfrm>
          <a:prstGeom prst="rect">
            <a:avLst/>
          </a:prstGeom>
        </p:spPr>
        <p:txBody>
          <a:bodyPr wrap="none">
            <a:spAutoFit/>
          </a:bodyPr>
          <a:lstStyle/>
          <a:p>
            <a:r>
              <a:rPr lang="en-US" sz="2000" b="1" i="0" dirty="0" smtClean="0">
                <a:solidFill>
                  <a:schemeClr val="bg1"/>
                </a:solidFill>
                <a:latin typeface="Myriad Pro"/>
              </a:rPr>
              <a:t>Competitive Landscape</a:t>
            </a:r>
          </a:p>
          <a:p>
            <a:r>
              <a:rPr lang="en-US" sz="2000" b="1" i="0" dirty="0" smtClean="0">
                <a:solidFill>
                  <a:schemeClr val="bg1"/>
                </a:solidFill>
                <a:latin typeface="Myriad Pro"/>
              </a:rPr>
              <a:t>Top  ERP Software Vendors by Gartner</a:t>
            </a:r>
            <a:endParaRPr lang="en-US" sz="2000" dirty="0"/>
          </a:p>
        </p:txBody>
      </p:sp>
      <p:pic>
        <p:nvPicPr>
          <p:cNvPr id="161794" name="Picture 2"/>
          <p:cNvPicPr>
            <a:picLocks noChangeAspect="1" noChangeArrowheads="1"/>
          </p:cNvPicPr>
          <p:nvPr/>
        </p:nvPicPr>
        <p:blipFill>
          <a:blip r:embed="rId2" cstate="print"/>
          <a:srcRect/>
          <a:stretch>
            <a:fillRect/>
          </a:stretch>
        </p:blipFill>
        <p:spPr bwMode="auto">
          <a:xfrm>
            <a:off x="533400" y="990600"/>
            <a:ext cx="7924800" cy="50292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25</a:t>
            </a:fld>
            <a:endParaRPr lang="en-US" dirty="0"/>
          </a:p>
        </p:txBody>
      </p:sp>
      <p:pic>
        <p:nvPicPr>
          <p:cNvPr id="162818" name="Picture 2"/>
          <p:cNvPicPr>
            <a:picLocks noChangeAspect="1" noChangeArrowheads="1"/>
          </p:cNvPicPr>
          <p:nvPr/>
        </p:nvPicPr>
        <p:blipFill>
          <a:blip r:embed="rId3" cstate="print"/>
          <a:srcRect/>
          <a:stretch>
            <a:fillRect/>
          </a:stretch>
        </p:blipFill>
        <p:spPr bwMode="auto">
          <a:xfrm>
            <a:off x="1066800" y="762000"/>
            <a:ext cx="7010400" cy="551497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 name="Rectangle 3"/>
          <p:cNvSpPr/>
          <p:nvPr/>
        </p:nvSpPr>
        <p:spPr>
          <a:xfrm>
            <a:off x="228600" y="0"/>
            <a:ext cx="7389010" cy="707886"/>
          </a:xfrm>
          <a:prstGeom prst="rect">
            <a:avLst/>
          </a:prstGeom>
        </p:spPr>
        <p:txBody>
          <a:bodyPr wrap="none">
            <a:spAutoFit/>
          </a:bodyPr>
          <a:lstStyle/>
          <a:p>
            <a:r>
              <a:rPr lang="en-US" sz="2000" b="1" i="0" dirty="0" smtClean="0">
                <a:solidFill>
                  <a:schemeClr val="bg1"/>
                </a:solidFill>
                <a:latin typeface="Myriad Pro"/>
              </a:rPr>
              <a:t>Competitive Landscape</a:t>
            </a:r>
          </a:p>
          <a:p>
            <a:r>
              <a:rPr lang="en-US" sz="2000" b="1" i="0" dirty="0" smtClean="0">
                <a:solidFill>
                  <a:schemeClr val="bg1"/>
                </a:solidFill>
                <a:latin typeface="Myriad Pro"/>
              </a:rPr>
              <a:t>Top  Cloud Systems Management Software Vendors by IDC</a:t>
            </a:r>
            <a:endParaRPr lang="en-US" sz="2000" dirty="0"/>
          </a:p>
        </p:txBody>
      </p:sp>
      <p:sp>
        <p:nvSpPr>
          <p:cNvPr id="5" name="TextBox 4"/>
          <p:cNvSpPr txBox="1"/>
          <p:nvPr/>
        </p:nvSpPr>
        <p:spPr>
          <a:xfrm>
            <a:off x="5715000" y="6477000"/>
            <a:ext cx="2514600" cy="246221"/>
          </a:xfrm>
          <a:prstGeom prst="rect">
            <a:avLst/>
          </a:prstGeom>
          <a:noFill/>
        </p:spPr>
        <p:txBody>
          <a:bodyPr wrap="square" rtlCol="0">
            <a:spAutoFit/>
          </a:bodyPr>
          <a:lstStyle/>
          <a:p>
            <a:r>
              <a:rPr lang="en-US" sz="1000" i="0" dirty="0" smtClean="0">
                <a:latin typeface="+mn-lt"/>
              </a:rPr>
              <a:t>*Values are in Million USD</a:t>
            </a:r>
            <a:endParaRPr lang="en-US" sz="1000" i="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26</a:t>
            </a:fld>
            <a:endParaRPr lang="en-US" dirty="0"/>
          </a:p>
        </p:txBody>
      </p:sp>
      <p:sp>
        <p:nvSpPr>
          <p:cNvPr id="5" name="Title 1"/>
          <p:cNvSpPr txBox="1">
            <a:spLocks/>
          </p:cNvSpPr>
          <p:nvPr/>
        </p:nvSpPr>
        <p:spPr>
          <a:xfrm>
            <a:off x="1026583" y="-1"/>
            <a:ext cx="7383639" cy="783771"/>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Competitive Landscape</a:t>
            </a:r>
            <a:br>
              <a:rPr kumimoji="0" lang="en-US" sz="2000" b="1" i="0" u="none" strike="noStrike" kern="1200" cap="none" spc="0" normalizeH="0" baseline="0" noProof="0" dirty="0" smtClean="0">
                <a:ln>
                  <a:noFill/>
                </a:ln>
                <a:solidFill>
                  <a:schemeClr val="bg1"/>
                </a:solidFill>
                <a:effectLst/>
                <a:uLnTx/>
                <a:uFillTx/>
                <a:latin typeface="Myriad Pro"/>
                <a:ea typeface="+mj-ea"/>
                <a:cs typeface="+mj-cs"/>
              </a:rPr>
            </a:b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Top</a:t>
            </a:r>
            <a:r>
              <a:rPr kumimoji="0" lang="en-US" sz="2000" b="1" i="0" u="none" strike="noStrike" kern="1200" cap="none" spc="0" normalizeH="0" noProof="0" dirty="0" smtClean="0">
                <a:ln>
                  <a:noFill/>
                </a:ln>
                <a:solidFill>
                  <a:schemeClr val="bg1"/>
                </a:solidFill>
                <a:effectLst/>
                <a:uLnTx/>
                <a:uFillTx/>
                <a:latin typeface="Myriad Pro"/>
                <a:ea typeface="+mj-ea"/>
                <a:cs typeface="+mj-cs"/>
              </a:rPr>
              <a:t> Software Vendors(Geography wise)</a:t>
            </a:r>
            <a:endParaRPr kumimoji="0" lang="en-US" sz="2000" b="1" i="0" u="none" strike="noStrike" kern="1200" cap="none" spc="0" normalizeH="0" baseline="0" noProof="0" dirty="0" smtClean="0">
              <a:ln>
                <a:noFill/>
              </a:ln>
              <a:solidFill>
                <a:schemeClr val="bg1"/>
              </a:solidFill>
              <a:effectLst/>
              <a:uLnTx/>
              <a:uFillTx/>
              <a:latin typeface="Myriad Pro"/>
              <a:ea typeface="+mj-ea"/>
              <a:cs typeface="+mj-cs"/>
            </a:endParaRPr>
          </a:p>
        </p:txBody>
      </p:sp>
      <p:graphicFrame>
        <p:nvGraphicFramePr>
          <p:cNvPr id="6" name="Table 5"/>
          <p:cNvGraphicFramePr>
            <a:graphicFrameLocks noGrp="1"/>
          </p:cNvGraphicFramePr>
          <p:nvPr/>
        </p:nvGraphicFramePr>
        <p:xfrm>
          <a:off x="106057" y="1530087"/>
          <a:ext cx="3896776" cy="4156913"/>
        </p:xfrm>
        <a:graphic>
          <a:graphicData uri="http://schemas.openxmlformats.org/drawingml/2006/table">
            <a:tbl>
              <a:tblPr>
                <a:tableStyleId>{5940675A-B579-460E-94D1-54222C63F5DA}</a:tableStyleId>
              </a:tblPr>
              <a:tblGrid>
                <a:gridCol w="373276"/>
                <a:gridCol w="671787"/>
                <a:gridCol w="675501"/>
                <a:gridCol w="391596"/>
                <a:gridCol w="606971"/>
                <a:gridCol w="646132"/>
                <a:gridCol w="531513"/>
              </a:tblGrid>
              <a:tr h="342372">
                <a:tc>
                  <a:txBody>
                    <a:bodyPr/>
                    <a:lstStyle/>
                    <a:p>
                      <a:pPr fontAlgn="t"/>
                      <a:r>
                        <a:rPr lang="en-US" sz="1100" b="1" dirty="0" smtClean="0">
                          <a:solidFill>
                            <a:schemeClr val="tx2"/>
                          </a:solidFill>
                          <a:latin typeface="Calibri" pitchFamily="34" charset="0"/>
                          <a:cs typeface="Calibri" pitchFamily="34" charset="0"/>
                        </a:rPr>
                        <a:t>Rank</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fontAlgn="t"/>
                      <a:r>
                        <a:rPr lang="en-US" sz="1100" b="1" dirty="0" smtClean="0">
                          <a:solidFill>
                            <a:schemeClr val="tx2"/>
                          </a:solidFill>
                          <a:latin typeface="Calibri" pitchFamily="34" charset="0"/>
                          <a:cs typeface="Calibri" pitchFamily="34" charset="0"/>
                        </a:rPr>
                        <a:t>Company</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fontAlgn="t"/>
                      <a:r>
                        <a:rPr lang="en-US" sz="1100" b="1" dirty="0" smtClean="0">
                          <a:solidFill>
                            <a:schemeClr val="tx2"/>
                          </a:solidFill>
                          <a:latin typeface="Calibri" pitchFamily="34" charset="0"/>
                          <a:cs typeface="Calibri" pitchFamily="34" charset="0"/>
                        </a:rPr>
                        <a:t>Software</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fontAlgn="t"/>
                      <a:r>
                        <a:rPr lang="en-US" sz="1100" b="1" dirty="0" smtClean="0">
                          <a:solidFill>
                            <a:schemeClr val="tx2"/>
                          </a:solidFill>
                          <a:latin typeface="Calibri" pitchFamily="34" charset="0"/>
                          <a:cs typeface="Calibri" pitchFamily="34" charset="0"/>
                        </a:rPr>
                        <a:t>Total</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algn="ctr" fontAlgn="t"/>
                      <a:r>
                        <a:rPr lang="en-US" sz="1100" b="1" dirty="0" smtClean="0">
                          <a:solidFill>
                            <a:schemeClr val="tx2"/>
                          </a:solidFill>
                          <a:latin typeface="Calibri" pitchFamily="34" charset="0"/>
                          <a:cs typeface="Calibri" pitchFamily="34" charset="0"/>
                        </a:rPr>
                        <a:t>Software/Total</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algn="ctr" fontAlgn="t"/>
                      <a:r>
                        <a:rPr lang="en-US" sz="1100" b="1" dirty="0" smtClean="0">
                          <a:solidFill>
                            <a:schemeClr val="tx2"/>
                          </a:solidFill>
                          <a:latin typeface="Calibri" pitchFamily="34" charset="0"/>
                          <a:cs typeface="Calibri" pitchFamily="34" charset="0"/>
                        </a:rPr>
                        <a:t>SaaS/Software</a:t>
                      </a:r>
                      <a:endParaRPr lang="en-US" sz="1100" b="1" dirty="0">
                        <a:solidFill>
                          <a:schemeClr val="tx2"/>
                        </a:solidFill>
                        <a:latin typeface="Calibri" pitchFamily="34" charset="0"/>
                        <a:cs typeface="Calibri" pitchFamily="34" charset="0"/>
                      </a:endParaRPr>
                    </a:p>
                  </a:txBody>
                  <a:tcPr marL="11116" marR="11116" marT="11116" marB="11116"/>
                </a:tc>
                <a:tc>
                  <a:txBody>
                    <a:bodyPr/>
                    <a:lstStyle/>
                    <a:p>
                      <a:pPr algn="ctr" fontAlgn="t"/>
                      <a:r>
                        <a:rPr lang="en-US" sz="1100" b="1" dirty="0" smtClean="0">
                          <a:solidFill>
                            <a:schemeClr val="tx2"/>
                          </a:solidFill>
                          <a:latin typeface="Calibri" pitchFamily="34" charset="0"/>
                          <a:cs typeface="Calibri" pitchFamily="34" charset="0"/>
                        </a:rPr>
                        <a:t>SaaS</a:t>
                      </a:r>
                      <a:endParaRPr lang="en-US" sz="1100" b="1" dirty="0">
                        <a:solidFill>
                          <a:schemeClr val="tx2"/>
                        </a:solidFill>
                        <a:latin typeface="Calibri" pitchFamily="34" charset="0"/>
                        <a:cs typeface="Calibri" pitchFamily="34" charset="0"/>
                      </a:endParaRPr>
                    </a:p>
                  </a:txBody>
                  <a:tcPr marL="11116" marR="11116" marT="11116" marB="11116"/>
                </a:tc>
              </a:tr>
              <a:tr h="342372">
                <a:tc>
                  <a:txBody>
                    <a:bodyPr/>
                    <a:lstStyle/>
                    <a:p>
                      <a:pPr algn="ctr" fontAlgn="t"/>
                      <a:r>
                        <a:rPr lang="en-US" sz="900" dirty="0">
                          <a:latin typeface="Calibri" pitchFamily="34" charset="0"/>
                          <a:cs typeface="Calibri" pitchFamily="34" charset="0"/>
                        </a:rPr>
                        <a:t>1</a:t>
                      </a:r>
                    </a:p>
                  </a:txBody>
                  <a:tcPr marL="11116" marR="11116" marT="11116" marB="11116"/>
                </a:tc>
                <a:tc>
                  <a:txBody>
                    <a:bodyPr/>
                    <a:lstStyle/>
                    <a:p>
                      <a:pPr algn="ctr" fontAlgn="t"/>
                      <a:r>
                        <a:rPr lang="en-US" sz="900" dirty="0">
                          <a:latin typeface="Calibri" pitchFamily="34" charset="0"/>
                          <a:cs typeface="Calibri" pitchFamily="34" charset="0"/>
                        </a:rPr>
                        <a:t>Microsoft</a:t>
                      </a:r>
                    </a:p>
                  </a:txBody>
                  <a:tcPr marL="11116" marR="11116" marT="11116" marB="11116"/>
                </a:tc>
                <a:tc>
                  <a:txBody>
                    <a:bodyPr/>
                    <a:lstStyle/>
                    <a:p>
                      <a:pPr fontAlgn="t"/>
                      <a:r>
                        <a:rPr lang="en-US" sz="900" dirty="0">
                          <a:latin typeface="Calibri" pitchFamily="34" charset="0"/>
                          <a:cs typeface="Calibri" pitchFamily="34" charset="0"/>
                        </a:rPr>
                        <a:t>$57,668.40</a:t>
                      </a:r>
                    </a:p>
                  </a:txBody>
                  <a:tcPr marL="11116" marR="11116" marT="11116" marB="11116"/>
                </a:tc>
                <a:tc>
                  <a:txBody>
                    <a:bodyPr/>
                    <a:lstStyle/>
                    <a:p>
                      <a:pPr fontAlgn="t"/>
                      <a:r>
                        <a:rPr lang="en-US" sz="900" dirty="0">
                          <a:latin typeface="Calibri" pitchFamily="34" charset="0"/>
                          <a:cs typeface="Calibri" pitchFamily="34" charset="0"/>
                        </a:rPr>
                        <a:t>$72,052.00</a:t>
                      </a:r>
                    </a:p>
                  </a:txBody>
                  <a:tcPr marL="11116" marR="11116" marT="11116" marB="11116"/>
                </a:tc>
                <a:tc>
                  <a:txBody>
                    <a:bodyPr/>
                    <a:lstStyle/>
                    <a:p>
                      <a:pPr algn="ctr" fontAlgn="t"/>
                      <a:r>
                        <a:rPr lang="en-US" sz="900" dirty="0">
                          <a:latin typeface="Calibri" pitchFamily="34" charset="0"/>
                          <a:cs typeface="Calibri" pitchFamily="34" charset="0"/>
                        </a:rPr>
                        <a:t>80%</a:t>
                      </a:r>
                    </a:p>
                  </a:txBody>
                  <a:tcPr marL="11116" marR="11116" marT="11116" marB="11116"/>
                </a:tc>
                <a:tc>
                  <a:txBody>
                    <a:bodyPr/>
                    <a:lstStyle/>
                    <a:p>
                      <a:pPr algn="ctr" fontAlgn="t"/>
                      <a:r>
                        <a:rPr lang="en-US" sz="900" dirty="0">
                          <a:latin typeface="Calibri" pitchFamily="34" charset="0"/>
                          <a:cs typeface="Calibri" pitchFamily="34" charset="0"/>
                        </a:rPr>
                        <a:t>1.40%</a:t>
                      </a:r>
                    </a:p>
                  </a:txBody>
                  <a:tcPr marL="11116" marR="11116" marT="11116" marB="11116"/>
                </a:tc>
                <a:tc>
                  <a:txBody>
                    <a:bodyPr/>
                    <a:lstStyle/>
                    <a:p>
                      <a:pPr algn="ctr" fontAlgn="t"/>
                      <a:r>
                        <a:rPr lang="en-US" sz="900" dirty="0">
                          <a:latin typeface="Calibri" pitchFamily="34" charset="0"/>
                          <a:cs typeface="Calibri" pitchFamily="34" charset="0"/>
                        </a:rPr>
                        <a:t>$788</a:t>
                      </a:r>
                    </a:p>
                  </a:txBody>
                  <a:tcPr marL="11116" marR="11116" marT="11116" marB="11116"/>
                </a:tc>
              </a:tr>
              <a:tr h="342372">
                <a:tc>
                  <a:txBody>
                    <a:bodyPr/>
                    <a:lstStyle/>
                    <a:p>
                      <a:pPr algn="ctr" fontAlgn="t"/>
                      <a:r>
                        <a:rPr lang="en-US" sz="900" dirty="0">
                          <a:latin typeface="Calibri" pitchFamily="34" charset="0"/>
                          <a:cs typeface="Calibri" pitchFamily="34" charset="0"/>
                        </a:rPr>
                        <a:t>2</a:t>
                      </a:r>
                    </a:p>
                  </a:txBody>
                  <a:tcPr marL="11116" marR="11116" marT="11116" marB="11116"/>
                </a:tc>
                <a:tc>
                  <a:txBody>
                    <a:bodyPr/>
                    <a:lstStyle/>
                    <a:p>
                      <a:pPr algn="ctr" fontAlgn="t"/>
                      <a:r>
                        <a:rPr lang="en-US" sz="900" dirty="0">
                          <a:latin typeface="Calibri" pitchFamily="34" charset="0"/>
                          <a:cs typeface="Calibri" pitchFamily="34" charset="0"/>
                        </a:rPr>
                        <a:t>IBM</a:t>
                      </a:r>
                    </a:p>
                  </a:txBody>
                  <a:tcPr marL="11116" marR="11116" marT="11116" marB="11116"/>
                </a:tc>
                <a:tc>
                  <a:txBody>
                    <a:bodyPr/>
                    <a:lstStyle/>
                    <a:p>
                      <a:pPr fontAlgn="t"/>
                      <a:r>
                        <a:rPr lang="en-US" sz="900" dirty="0">
                          <a:latin typeface="Calibri" pitchFamily="34" charset="0"/>
                          <a:cs typeface="Calibri" pitchFamily="34" charset="0"/>
                        </a:rPr>
                        <a:t>$28,187.75</a:t>
                      </a:r>
                    </a:p>
                  </a:txBody>
                  <a:tcPr marL="11116" marR="11116" marT="11116" marB="11116"/>
                </a:tc>
                <a:tc>
                  <a:txBody>
                    <a:bodyPr/>
                    <a:lstStyle/>
                    <a:p>
                      <a:pPr fontAlgn="t"/>
                      <a:r>
                        <a:rPr lang="en-US" sz="900" dirty="0">
                          <a:latin typeface="Calibri" pitchFamily="34" charset="0"/>
                          <a:cs typeface="Calibri" pitchFamily="34" charset="0"/>
                        </a:rPr>
                        <a:t>$106,916.00</a:t>
                      </a:r>
                    </a:p>
                  </a:txBody>
                  <a:tcPr marL="11116" marR="11116" marT="11116" marB="11116"/>
                </a:tc>
                <a:tc>
                  <a:txBody>
                    <a:bodyPr/>
                    <a:lstStyle/>
                    <a:p>
                      <a:pPr algn="ctr" fontAlgn="t"/>
                      <a:r>
                        <a:rPr lang="en-US" sz="900" dirty="0">
                          <a:latin typeface="Calibri" pitchFamily="34" charset="0"/>
                          <a:cs typeface="Calibri" pitchFamily="34" charset="0"/>
                        </a:rPr>
                        <a:t>26%</a:t>
                      </a:r>
                    </a:p>
                  </a:txBody>
                  <a:tcPr marL="11116" marR="11116" marT="11116" marB="11116"/>
                </a:tc>
                <a:tc>
                  <a:txBody>
                    <a:bodyPr/>
                    <a:lstStyle/>
                    <a:p>
                      <a:pPr algn="ctr" fontAlgn="t"/>
                      <a:r>
                        <a:rPr lang="en-US" sz="900" dirty="0">
                          <a:latin typeface="Calibri" pitchFamily="34" charset="0"/>
                          <a:cs typeface="Calibri" pitchFamily="34" charset="0"/>
                        </a:rPr>
                        <a:t>0.90%</a:t>
                      </a:r>
                    </a:p>
                  </a:txBody>
                  <a:tcPr marL="11116" marR="11116" marT="11116" marB="11116"/>
                </a:tc>
                <a:tc>
                  <a:txBody>
                    <a:bodyPr/>
                    <a:lstStyle/>
                    <a:p>
                      <a:pPr algn="ctr" fontAlgn="t"/>
                      <a:r>
                        <a:rPr lang="en-US" sz="900" dirty="0">
                          <a:latin typeface="Calibri" pitchFamily="34" charset="0"/>
                          <a:cs typeface="Calibri" pitchFamily="34" charset="0"/>
                        </a:rPr>
                        <a:t>$265</a:t>
                      </a:r>
                    </a:p>
                  </a:txBody>
                  <a:tcPr marL="11116" marR="11116" marT="11116" marB="11116"/>
                </a:tc>
              </a:tr>
              <a:tr h="342372">
                <a:tc>
                  <a:txBody>
                    <a:bodyPr/>
                    <a:lstStyle/>
                    <a:p>
                      <a:pPr algn="ctr" fontAlgn="t"/>
                      <a:r>
                        <a:rPr lang="en-US" sz="900" dirty="0">
                          <a:latin typeface="Calibri" pitchFamily="34" charset="0"/>
                          <a:cs typeface="Calibri" pitchFamily="34" charset="0"/>
                        </a:rPr>
                        <a:t>3</a:t>
                      </a:r>
                    </a:p>
                  </a:txBody>
                  <a:tcPr marL="11116" marR="11116" marT="11116" marB="11116"/>
                </a:tc>
                <a:tc>
                  <a:txBody>
                    <a:bodyPr/>
                    <a:lstStyle/>
                    <a:p>
                      <a:pPr algn="ctr" fontAlgn="t"/>
                      <a:r>
                        <a:rPr lang="en-US" sz="900" dirty="0">
                          <a:latin typeface="Calibri" pitchFamily="34" charset="0"/>
                          <a:cs typeface="Calibri" pitchFamily="34" charset="0"/>
                        </a:rPr>
                        <a:t>Oracle</a:t>
                      </a:r>
                    </a:p>
                  </a:txBody>
                  <a:tcPr marL="11116" marR="11116" marT="11116" marB="11116"/>
                </a:tc>
                <a:tc>
                  <a:txBody>
                    <a:bodyPr/>
                    <a:lstStyle/>
                    <a:p>
                      <a:pPr fontAlgn="t"/>
                      <a:r>
                        <a:rPr lang="en-US" sz="900" dirty="0">
                          <a:latin typeface="Calibri" pitchFamily="34" charset="0"/>
                          <a:cs typeface="Calibri" pitchFamily="34" charset="0"/>
                        </a:rPr>
                        <a:t>$26,175.89</a:t>
                      </a:r>
                    </a:p>
                  </a:txBody>
                  <a:tcPr marL="11116" marR="11116" marT="11116" marB="11116"/>
                </a:tc>
                <a:tc>
                  <a:txBody>
                    <a:bodyPr/>
                    <a:lstStyle/>
                    <a:p>
                      <a:pPr fontAlgn="t"/>
                      <a:r>
                        <a:rPr lang="en-US" sz="900" dirty="0">
                          <a:latin typeface="Calibri" pitchFamily="34" charset="0"/>
                          <a:cs typeface="Calibri" pitchFamily="34" charset="0"/>
                        </a:rPr>
                        <a:t>$47,659.33</a:t>
                      </a:r>
                    </a:p>
                  </a:txBody>
                  <a:tcPr marL="11116" marR="11116" marT="11116" marB="11116"/>
                </a:tc>
                <a:tc>
                  <a:txBody>
                    <a:bodyPr/>
                    <a:lstStyle/>
                    <a:p>
                      <a:pPr algn="ctr" fontAlgn="t"/>
                      <a:r>
                        <a:rPr lang="en-US" sz="900" dirty="0">
                          <a:latin typeface="Calibri" pitchFamily="34" charset="0"/>
                          <a:cs typeface="Calibri" pitchFamily="34" charset="0"/>
                        </a:rPr>
                        <a:t>55%</a:t>
                      </a:r>
                    </a:p>
                  </a:txBody>
                  <a:tcPr marL="11116" marR="11116" marT="11116" marB="11116"/>
                </a:tc>
                <a:tc>
                  <a:txBody>
                    <a:bodyPr/>
                    <a:lstStyle/>
                    <a:p>
                      <a:pPr algn="ctr" fontAlgn="t"/>
                      <a:r>
                        <a:rPr lang="en-US" sz="900" dirty="0">
                          <a:latin typeface="Calibri" pitchFamily="34" charset="0"/>
                          <a:cs typeface="Calibri" pitchFamily="34" charset="0"/>
                        </a:rPr>
                        <a:t>1.70%</a:t>
                      </a:r>
                    </a:p>
                  </a:txBody>
                  <a:tcPr marL="11116" marR="11116" marT="11116" marB="11116"/>
                </a:tc>
                <a:tc>
                  <a:txBody>
                    <a:bodyPr/>
                    <a:lstStyle/>
                    <a:p>
                      <a:pPr algn="ctr" fontAlgn="t"/>
                      <a:r>
                        <a:rPr lang="en-US" sz="900" dirty="0">
                          <a:latin typeface="Calibri" pitchFamily="34" charset="0"/>
                          <a:cs typeface="Calibri" pitchFamily="34" charset="0"/>
                        </a:rPr>
                        <a:t>$446</a:t>
                      </a:r>
                    </a:p>
                  </a:txBody>
                  <a:tcPr marL="11116" marR="11116" marT="11116" marB="11116"/>
                </a:tc>
              </a:tr>
              <a:tr h="342372">
                <a:tc>
                  <a:txBody>
                    <a:bodyPr/>
                    <a:lstStyle/>
                    <a:p>
                      <a:pPr algn="ctr" fontAlgn="t"/>
                      <a:r>
                        <a:rPr lang="en-US" sz="900" dirty="0">
                          <a:latin typeface="Calibri" pitchFamily="34" charset="0"/>
                          <a:cs typeface="Calibri" pitchFamily="34" charset="0"/>
                        </a:rPr>
                        <a:t>4</a:t>
                      </a:r>
                    </a:p>
                  </a:txBody>
                  <a:tcPr marL="11116" marR="11116" marT="11116" marB="11116"/>
                </a:tc>
                <a:tc>
                  <a:txBody>
                    <a:bodyPr/>
                    <a:lstStyle/>
                    <a:p>
                      <a:pPr algn="ctr" fontAlgn="t"/>
                      <a:r>
                        <a:rPr lang="en-US" sz="900" dirty="0">
                          <a:latin typeface="Calibri" pitchFamily="34" charset="0"/>
                          <a:cs typeface="Calibri" pitchFamily="34" charset="0"/>
                        </a:rPr>
                        <a:t>SAP</a:t>
                      </a:r>
                    </a:p>
                  </a:txBody>
                  <a:tcPr marL="11116" marR="11116" marT="11116" marB="11116"/>
                </a:tc>
                <a:tc>
                  <a:txBody>
                    <a:bodyPr/>
                    <a:lstStyle/>
                    <a:p>
                      <a:pPr fontAlgn="t"/>
                      <a:r>
                        <a:rPr lang="en-US" sz="900" dirty="0">
                          <a:latin typeface="Calibri" pitchFamily="34" charset="0"/>
                          <a:cs typeface="Calibri" pitchFamily="34" charset="0"/>
                        </a:rPr>
                        <a:t>$15,498.14</a:t>
                      </a:r>
                    </a:p>
                  </a:txBody>
                  <a:tcPr marL="11116" marR="11116" marT="11116" marB="11116"/>
                </a:tc>
                <a:tc>
                  <a:txBody>
                    <a:bodyPr/>
                    <a:lstStyle/>
                    <a:p>
                      <a:pPr fontAlgn="t"/>
                      <a:r>
                        <a:rPr lang="en-US" sz="900" dirty="0">
                          <a:latin typeface="Calibri" pitchFamily="34" charset="0"/>
                          <a:cs typeface="Calibri" pitchFamily="34" charset="0"/>
                        </a:rPr>
                        <a:t>$19,794.98</a:t>
                      </a:r>
                    </a:p>
                  </a:txBody>
                  <a:tcPr marL="11116" marR="11116" marT="11116" marB="11116"/>
                </a:tc>
                <a:tc>
                  <a:txBody>
                    <a:bodyPr/>
                    <a:lstStyle/>
                    <a:p>
                      <a:pPr algn="ctr" fontAlgn="t"/>
                      <a:r>
                        <a:rPr lang="en-US" sz="900" dirty="0">
                          <a:latin typeface="Calibri" pitchFamily="34" charset="0"/>
                          <a:cs typeface="Calibri" pitchFamily="34" charset="0"/>
                        </a:rPr>
                        <a:t>78%</a:t>
                      </a:r>
                    </a:p>
                  </a:txBody>
                  <a:tcPr marL="11116" marR="11116" marT="11116" marB="11116"/>
                </a:tc>
                <a:tc>
                  <a:txBody>
                    <a:bodyPr/>
                    <a:lstStyle/>
                    <a:p>
                      <a:pPr algn="ctr" fontAlgn="t"/>
                      <a:r>
                        <a:rPr lang="en-US" sz="900" dirty="0">
                          <a:latin typeface="Calibri" pitchFamily="34" charset="0"/>
                          <a:cs typeface="Calibri" pitchFamily="34" charset="0"/>
                        </a:rPr>
                        <a:t>1.40%</a:t>
                      </a:r>
                    </a:p>
                  </a:txBody>
                  <a:tcPr marL="11116" marR="11116" marT="11116" marB="11116"/>
                </a:tc>
                <a:tc>
                  <a:txBody>
                    <a:bodyPr/>
                    <a:lstStyle/>
                    <a:p>
                      <a:pPr algn="ctr" fontAlgn="t"/>
                      <a:r>
                        <a:rPr lang="en-US" sz="900" dirty="0">
                          <a:latin typeface="Calibri" pitchFamily="34" charset="0"/>
                          <a:cs typeface="Calibri" pitchFamily="34" charset="0"/>
                        </a:rPr>
                        <a:t>$220</a:t>
                      </a:r>
                    </a:p>
                  </a:txBody>
                  <a:tcPr marL="11116" marR="11116" marT="11116" marB="11116"/>
                </a:tc>
              </a:tr>
              <a:tr h="342372">
                <a:tc>
                  <a:txBody>
                    <a:bodyPr/>
                    <a:lstStyle/>
                    <a:p>
                      <a:pPr algn="ctr" fontAlgn="t"/>
                      <a:r>
                        <a:rPr lang="en-US" sz="900" dirty="0">
                          <a:latin typeface="Calibri" pitchFamily="34" charset="0"/>
                          <a:cs typeface="Calibri" pitchFamily="34" charset="0"/>
                        </a:rPr>
                        <a:t>5</a:t>
                      </a:r>
                    </a:p>
                  </a:txBody>
                  <a:tcPr marL="11116" marR="11116" marT="11116" marB="11116"/>
                </a:tc>
                <a:tc>
                  <a:txBody>
                    <a:bodyPr/>
                    <a:lstStyle/>
                    <a:p>
                      <a:pPr algn="ctr" fontAlgn="t"/>
                      <a:r>
                        <a:rPr lang="en-US" sz="900" dirty="0">
                          <a:latin typeface="Calibri" pitchFamily="34" charset="0"/>
                          <a:cs typeface="Calibri" pitchFamily="34" charset="0"/>
                        </a:rPr>
                        <a:t>Ericsson*</a:t>
                      </a:r>
                    </a:p>
                  </a:txBody>
                  <a:tcPr marL="11116" marR="11116" marT="11116" marB="11116"/>
                </a:tc>
                <a:tc>
                  <a:txBody>
                    <a:bodyPr/>
                    <a:lstStyle/>
                    <a:p>
                      <a:pPr fontAlgn="t"/>
                      <a:r>
                        <a:rPr lang="en-US" sz="900" dirty="0">
                          <a:latin typeface="Calibri" pitchFamily="34" charset="0"/>
                          <a:cs typeface="Calibri" pitchFamily="34" charset="0"/>
                        </a:rPr>
                        <a:t>$8,034.67</a:t>
                      </a:r>
                    </a:p>
                  </a:txBody>
                  <a:tcPr marL="11116" marR="11116" marT="11116" marB="11116"/>
                </a:tc>
                <a:tc>
                  <a:txBody>
                    <a:bodyPr/>
                    <a:lstStyle/>
                    <a:p>
                      <a:pPr fontAlgn="t"/>
                      <a:r>
                        <a:rPr lang="en-US" sz="900" dirty="0">
                          <a:latin typeface="Calibri" pitchFamily="34" charset="0"/>
                          <a:cs typeface="Calibri" pitchFamily="34" charset="0"/>
                        </a:rPr>
                        <a:t>$34,933.33</a:t>
                      </a:r>
                    </a:p>
                  </a:txBody>
                  <a:tcPr marL="11116" marR="11116" marT="11116" marB="11116"/>
                </a:tc>
                <a:tc>
                  <a:txBody>
                    <a:bodyPr/>
                    <a:lstStyle/>
                    <a:p>
                      <a:pPr algn="ctr" fontAlgn="t"/>
                      <a:r>
                        <a:rPr lang="en-US" sz="900" dirty="0">
                          <a:latin typeface="Calibri" pitchFamily="34" charset="0"/>
                          <a:cs typeface="Calibri" pitchFamily="34" charset="0"/>
                        </a:rPr>
                        <a:t>23%</a:t>
                      </a:r>
                    </a:p>
                  </a:txBody>
                  <a:tcPr marL="11116" marR="11116" marT="11116" marB="11116"/>
                </a:tc>
                <a:tc>
                  <a:txBody>
                    <a:bodyPr/>
                    <a:lstStyle/>
                    <a:p>
                      <a:pPr algn="ctr" fontAlgn="t"/>
                      <a:r>
                        <a:rPr lang="en-US" sz="900" dirty="0">
                          <a:latin typeface="Calibri" pitchFamily="34" charset="0"/>
                          <a:cs typeface="Calibri" pitchFamily="34" charset="0"/>
                        </a:rPr>
                        <a:t>0.00%</a:t>
                      </a:r>
                    </a:p>
                  </a:txBody>
                  <a:tcPr marL="11116" marR="11116" marT="11116" marB="11116"/>
                </a:tc>
                <a:tc>
                  <a:txBody>
                    <a:bodyPr/>
                    <a:lstStyle/>
                    <a:p>
                      <a:pPr algn="ctr" fontAlgn="t"/>
                      <a:r>
                        <a:rPr lang="en-US" sz="900" dirty="0">
                          <a:latin typeface="Calibri" pitchFamily="34" charset="0"/>
                          <a:cs typeface="Calibri" pitchFamily="34" charset="0"/>
                        </a:rPr>
                        <a:t>$-</a:t>
                      </a:r>
                    </a:p>
                  </a:txBody>
                  <a:tcPr marL="11116" marR="11116" marT="11116" marB="11116"/>
                </a:tc>
              </a:tr>
              <a:tr h="342372">
                <a:tc>
                  <a:txBody>
                    <a:bodyPr/>
                    <a:lstStyle/>
                    <a:p>
                      <a:pPr algn="ctr" fontAlgn="t"/>
                      <a:r>
                        <a:rPr lang="en-US" sz="900" dirty="0">
                          <a:latin typeface="Calibri" pitchFamily="34" charset="0"/>
                          <a:cs typeface="Calibri" pitchFamily="34" charset="0"/>
                        </a:rPr>
                        <a:t>6</a:t>
                      </a:r>
                    </a:p>
                  </a:txBody>
                  <a:tcPr marL="11116" marR="11116" marT="11116" marB="11116"/>
                </a:tc>
                <a:tc>
                  <a:txBody>
                    <a:bodyPr/>
                    <a:lstStyle/>
                    <a:p>
                      <a:pPr algn="ctr" fontAlgn="t"/>
                      <a:r>
                        <a:rPr lang="en-US" sz="900" dirty="0">
                          <a:latin typeface="Calibri" pitchFamily="34" charset="0"/>
                          <a:cs typeface="Calibri" pitchFamily="34" charset="0"/>
                        </a:rPr>
                        <a:t>Symantec</a:t>
                      </a:r>
                    </a:p>
                  </a:txBody>
                  <a:tcPr marL="11116" marR="11116" marT="11116" marB="11116"/>
                </a:tc>
                <a:tc>
                  <a:txBody>
                    <a:bodyPr/>
                    <a:lstStyle/>
                    <a:p>
                      <a:pPr fontAlgn="t"/>
                      <a:r>
                        <a:rPr lang="en-US" sz="900" dirty="0">
                          <a:latin typeface="Calibri" pitchFamily="34" charset="0"/>
                          <a:cs typeface="Calibri" pitchFamily="34" charset="0"/>
                        </a:rPr>
                        <a:t>$6,330.31</a:t>
                      </a:r>
                    </a:p>
                  </a:txBody>
                  <a:tcPr marL="11116" marR="11116" marT="11116" marB="11116"/>
                </a:tc>
                <a:tc>
                  <a:txBody>
                    <a:bodyPr/>
                    <a:lstStyle/>
                    <a:p>
                      <a:pPr fontAlgn="t"/>
                      <a:r>
                        <a:rPr lang="en-US" sz="900" dirty="0">
                          <a:latin typeface="Calibri" pitchFamily="34" charset="0"/>
                          <a:cs typeface="Calibri" pitchFamily="34" charset="0"/>
                        </a:rPr>
                        <a:t>$6,722.00</a:t>
                      </a:r>
                    </a:p>
                  </a:txBody>
                  <a:tcPr marL="11116" marR="11116" marT="11116" marB="11116"/>
                </a:tc>
                <a:tc>
                  <a:txBody>
                    <a:bodyPr/>
                    <a:lstStyle/>
                    <a:p>
                      <a:pPr algn="ctr" fontAlgn="t"/>
                      <a:r>
                        <a:rPr lang="en-US" sz="900" dirty="0">
                          <a:latin typeface="Calibri" pitchFamily="34" charset="0"/>
                          <a:cs typeface="Calibri" pitchFamily="34" charset="0"/>
                        </a:rPr>
                        <a:t>94%</a:t>
                      </a:r>
                    </a:p>
                  </a:txBody>
                  <a:tcPr marL="11116" marR="11116" marT="11116" marB="11116"/>
                </a:tc>
                <a:tc>
                  <a:txBody>
                    <a:bodyPr/>
                    <a:lstStyle/>
                    <a:p>
                      <a:pPr algn="ctr" fontAlgn="t"/>
                      <a:r>
                        <a:rPr lang="en-US" sz="900" dirty="0">
                          <a:latin typeface="Calibri" pitchFamily="34" charset="0"/>
                          <a:cs typeface="Calibri" pitchFamily="34" charset="0"/>
                        </a:rPr>
                        <a:t>9.00%</a:t>
                      </a:r>
                    </a:p>
                  </a:txBody>
                  <a:tcPr marL="11116" marR="11116" marT="11116" marB="11116"/>
                </a:tc>
                <a:tc>
                  <a:txBody>
                    <a:bodyPr/>
                    <a:lstStyle/>
                    <a:p>
                      <a:pPr algn="ctr" fontAlgn="t"/>
                      <a:r>
                        <a:rPr lang="en-US" sz="900" dirty="0">
                          <a:latin typeface="Calibri" pitchFamily="34" charset="0"/>
                          <a:cs typeface="Calibri" pitchFamily="34" charset="0"/>
                        </a:rPr>
                        <a:t>$572</a:t>
                      </a:r>
                    </a:p>
                  </a:txBody>
                  <a:tcPr marL="11116" marR="11116" marT="11116" marB="11116"/>
                </a:tc>
              </a:tr>
              <a:tr h="342372">
                <a:tc>
                  <a:txBody>
                    <a:bodyPr/>
                    <a:lstStyle/>
                    <a:p>
                      <a:pPr algn="ctr" fontAlgn="t"/>
                      <a:r>
                        <a:rPr lang="en-US" sz="900" dirty="0">
                          <a:latin typeface="Calibri" pitchFamily="34" charset="0"/>
                          <a:cs typeface="Calibri" pitchFamily="34" charset="0"/>
                        </a:rPr>
                        <a:t>7</a:t>
                      </a:r>
                    </a:p>
                  </a:txBody>
                  <a:tcPr marL="11116" marR="11116" marT="11116" marB="11116"/>
                </a:tc>
                <a:tc>
                  <a:txBody>
                    <a:bodyPr/>
                    <a:lstStyle/>
                    <a:p>
                      <a:pPr algn="ctr" fontAlgn="t"/>
                      <a:r>
                        <a:rPr lang="en-US" sz="900" dirty="0">
                          <a:latin typeface="Calibri" pitchFamily="34" charset="0"/>
                          <a:cs typeface="Calibri" pitchFamily="34" charset="0"/>
                        </a:rPr>
                        <a:t>HP</a:t>
                      </a:r>
                    </a:p>
                  </a:txBody>
                  <a:tcPr marL="11116" marR="11116" marT="11116" marB="11116"/>
                </a:tc>
                <a:tc>
                  <a:txBody>
                    <a:bodyPr/>
                    <a:lstStyle/>
                    <a:p>
                      <a:pPr fontAlgn="t"/>
                      <a:r>
                        <a:rPr lang="en-US" sz="900" dirty="0">
                          <a:latin typeface="Calibri" pitchFamily="34" charset="0"/>
                          <a:cs typeface="Calibri" pitchFamily="34" charset="0"/>
                        </a:rPr>
                        <a:t>$5,316.26</a:t>
                      </a:r>
                    </a:p>
                  </a:txBody>
                  <a:tcPr marL="11116" marR="11116" marT="11116" marB="11116"/>
                </a:tc>
                <a:tc>
                  <a:txBody>
                    <a:bodyPr/>
                    <a:lstStyle/>
                    <a:p>
                      <a:pPr fontAlgn="t"/>
                      <a:r>
                        <a:rPr lang="en-US" sz="900" dirty="0">
                          <a:latin typeface="Calibri" pitchFamily="34" charset="0"/>
                          <a:cs typeface="Calibri" pitchFamily="34" charset="0"/>
                        </a:rPr>
                        <a:t>$125,734.33</a:t>
                      </a:r>
                    </a:p>
                  </a:txBody>
                  <a:tcPr marL="11116" marR="11116" marT="11116" marB="11116"/>
                </a:tc>
                <a:tc>
                  <a:txBody>
                    <a:bodyPr/>
                    <a:lstStyle/>
                    <a:p>
                      <a:pPr algn="ctr" fontAlgn="t"/>
                      <a:r>
                        <a:rPr lang="en-US" sz="900" dirty="0">
                          <a:latin typeface="Calibri" pitchFamily="34" charset="0"/>
                          <a:cs typeface="Calibri" pitchFamily="34" charset="0"/>
                        </a:rPr>
                        <a:t>4%</a:t>
                      </a:r>
                    </a:p>
                  </a:txBody>
                  <a:tcPr marL="11116" marR="11116" marT="11116" marB="11116"/>
                </a:tc>
                <a:tc>
                  <a:txBody>
                    <a:bodyPr/>
                    <a:lstStyle/>
                    <a:p>
                      <a:pPr algn="ctr" fontAlgn="t"/>
                      <a:r>
                        <a:rPr lang="en-US" sz="900" dirty="0">
                          <a:latin typeface="Calibri" pitchFamily="34" charset="0"/>
                          <a:cs typeface="Calibri" pitchFamily="34" charset="0"/>
                        </a:rPr>
                        <a:t>4.30%</a:t>
                      </a:r>
                    </a:p>
                  </a:txBody>
                  <a:tcPr marL="11116" marR="11116" marT="11116" marB="11116"/>
                </a:tc>
                <a:tc>
                  <a:txBody>
                    <a:bodyPr/>
                    <a:lstStyle/>
                    <a:p>
                      <a:pPr algn="ctr" fontAlgn="t"/>
                      <a:r>
                        <a:rPr lang="en-US" sz="900" dirty="0">
                          <a:latin typeface="Calibri" pitchFamily="34" charset="0"/>
                          <a:cs typeface="Calibri" pitchFamily="34" charset="0"/>
                        </a:rPr>
                        <a:t>$228</a:t>
                      </a:r>
                    </a:p>
                  </a:txBody>
                  <a:tcPr marL="11116" marR="11116" marT="11116" marB="11116"/>
                </a:tc>
              </a:tr>
              <a:tr h="557983">
                <a:tc>
                  <a:txBody>
                    <a:bodyPr/>
                    <a:lstStyle/>
                    <a:p>
                      <a:pPr algn="ctr" fontAlgn="t"/>
                      <a:r>
                        <a:rPr lang="en-US" sz="900" dirty="0">
                          <a:latin typeface="Calibri" pitchFamily="34" charset="0"/>
                          <a:cs typeface="Calibri" pitchFamily="34" charset="0"/>
                        </a:rPr>
                        <a:t>8</a:t>
                      </a:r>
                    </a:p>
                  </a:txBody>
                  <a:tcPr marL="11116" marR="11116" marT="11116" marB="11116"/>
                </a:tc>
                <a:tc>
                  <a:txBody>
                    <a:bodyPr/>
                    <a:lstStyle/>
                    <a:p>
                      <a:pPr algn="ctr" fontAlgn="t"/>
                      <a:r>
                        <a:rPr lang="en-US" sz="900" dirty="0">
                          <a:latin typeface="Calibri" pitchFamily="34" charset="0"/>
                          <a:cs typeface="Calibri" pitchFamily="34" charset="0"/>
                        </a:rPr>
                        <a:t>EMC (excluding Vmware)</a:t>
                      </a:r>
                    </a:p>
                  </a:txBody>
                  <a:tcPr marL="11116" marR="11116" marT="11116" marB="11116"/>
                </a:tc>
                <a:tc>
                  <a:txBody>
                    <a:bodyPr/>
                    <a:lstStyle/>
                    <a:p>
                      <a:pPr fontAlgn="t"/>
                      <a:r>
                        <a:rPr lang="en-US" sz="900" dirty="0">
                          <a:latin typeface="Calibri" pitchFamily="34" charset="0"/>
                          <a:cs typeface="Calibri" pitchFamily="34" charset="0"/>
                        </a:rPr>
                        <a:t>$4,884.92</a:t>
                      </a:r>
                    </a:p>
                  </a:txBody>
                  <a:tcPr marL="11116" marR="11116" marT="11116" marB="11116"/>
                </a:tc>
                <a:tc>
                  <a:txBody>
                    <a:bodyPr/>
                    <a:lstStyle/>
                    <a:p>
                      <a:pPr fontAlgn="t"/>
                      <a:r>
                        <a:rPr lang="en-US" sz="900" dirty="0">
                          <a:latin typeface="Calibri" pitchFamily="34" charset="0"/>
                          <a:cs typeface="Calibri" pitchFamily="34" charset="0"/>
                        </a:rPr>
                        <a:t>$20,007.50</a:t>
                      </a:r>
                    </a:p>
                  </a:txBody>
                  <a:tcPr marL="11116" marR="11116" marT="11116" marB="11116"/>
                </a:tc>
                <a:tc>
                  <a:txBody>
                    <a:bodyPr/>
                    <a:lstStyle/>
                    <a:p>
                      <a:pPr algn="ctr" fontAlgn="t"/>
                      <a:r>
                        <a:rPr lang="en-US" sz="900" dirty="0">
                          <a:latin typeface="Calibri" pitchFamily="34" charset="0"/>
                          <a:cs typeface="Calibri" pitchFamily="34" charset="0"/>
                        </a:rPr>
                        <a:t>24%</a:t>
                      </a:r>
                    </a:p>
                  </a:txBody>
                  <a:tcPr marL="11116" marR="11116" marT="11116" marB="11116"/>
                </a:tc>
                <a:tc>
                  <a:txBody>
                    <a:bodyPr/>
                    <a:lstStyle/>
                    <a:p>
                      <a:pPr algn="ctr" fontAlgn="t"/>
                      <a:r>
                        <a:rPr lang="en-US" sz="900" dirty="0">
                          <a:latin typeface="Calibri" pitchFamily="34" charset="0"/>
                          <a:cs typeface="Calibri" pitchFamily="34" charset="0"/>
                        </a:rPr>
                        <a:t>1.80%</a:t>
                      </a:r>
                    </a:p>
                  </a:txBody>
                  <a:tcPr marL="11116" marR="11116" marT="11116" marB="11116"/>
                </a:tc>
                <a:tc>
                  <a:txBody>
                    <a:bodyPr/>
                    <a:lstStyle/>
                    <a:p>
                      <a:pPr algn="ctr" fontAlgn="t"/>
                      <a:r>
                        <a:rPr lang="en-US" sz="900" dirty="0">
                          <a:latin typeface="Calibri" pitchFamily="34" charset="0"/>
                          <a:cs typeface="Calibri" pitchFamily="34" charset="0"/>
                        </a:rPr>
                        <a:t>$90</a:t>
                      </a:r>
                    </a:p>
                  </a:txBody>
                  <a:tcPr marL="11116" marR="11116" marT="11116" marB="11116"/>
                </a:tc>
              </a:tr>
              <a:tr h="502442">
                <a:tc>
                  <a:txBody>
                    <a:bodyPr/>
                    <a:lstStyle/>
                    <a:p>
                      <a:pPr algn="ctr" fontAlgn="t"/>
                      <a:r>
                        <a:rPr lang="en-US" sz="900" dirty="0">
                          <a:latin typeface="Calibri" pitchFamily="34" charset="0"/>
                          <a:cs typeface="Calibri" pitchFamily="34" charset="0"/>
                        </a:rPr>
                        <a:t>9</a:t>
                      </a:r>
                    </a:p>
                  </a:txBody>
                  <a:tcPr marL="11116" marR="11116" marT="11116" marB="11116"/>
                </a:tc>
                <a:tc>
                  <a:txBody>
                    <a:bodyPr/>
                    <a:lstStyle/>
                    <a:p>
                      <a:pPr algn="ctr" fontAlgn="t"/>
                      <a:r>
                        <a:rPr lang="en-US" sz="900" dirty="0">
                          <a:latin typeface="Calibri" pitchFamily="34" charset="0"/>
                          <a:cs typeface="Calibri" pitchFamily="34" charset="0"/>
                        </a:rPr>
                        <a:t>CA Technologies</a:t>
                      </a:r>
                    </a:p>
                  </a:txBody>
                  <a:tcPr marL="11116" marR="11116" marT="11116" marB="11116"/>
                </a:tc>
                <a:tc>
                  <a:txBody>
                    <a:bodyPr/>
                    <a:lstStyle/>
                    <a:p>
                      <a:pPr fontAlgn="t"/>
                      <a:r>
                        <a:rPr lang="en-US" sz="900" dirty="0">
                          <a:latin typeface="Calibri" pitchFamily="34" charset="0"/>
                          <a:cs typeface="Calibri" pitchFamily="34" charset="0"/>
                        </a:rPr>
                        <a:t>$4,375.31</a:t>
                      </a:r>
                    </a:p>
                  </a:txBody>
                  <a:tcPr marL="11116" marR="11116" marT="11116" marB="11116"/>
                </a:tc>
                <a:tc>
                  <a:txBody>
                    <a:bodyPr/>
                    <a:lstStyle/>
                    <a:p>
                      <a:pPr fontAlgn="t"/>
                      <a:r>
                        <a:rPr lang="en-US" sz="900" dirty="0">
                          <a:latin typeface="Calibri" pitchFamily="34" charset="0"/>
                          <a:cs typeface="Calibri" pitchFamily="34" charset="0"/>
                        </a:rPr>
                        <a:t>$4,754.00</a:t>
                      </a:r>
                    </a:p>
                  </a:txBody>
                  <a:tcPr marL="11116" marR="11116" marT="11116" marB="11116"/>
                </a:tc>
                <a:tc>
                  <a:txBody>
                    <a:bodyPr/>
                    <a:lstStyle/>
                    <a:p>
                      <a:pPr algn="ctr" fontAlgn="t"/>
                      <a:r>
                        <a:rPr lang="en-US" sz="900" dirty="0">
                          <a:latin typeface="Calibri" pitchFamily="34" charset="0"/>
                          <a:cs typeface="Calibri" pitchFamily="34" charset="0"/>
                        </a:rPr>
                        <a:t>92%</a:t>
                      </a:r>
                    </a:p>
                  </a:txBody>
                  <a:tcPr marL="11116" marR="11116" marT="11116" marB="11116"/>
                </a:tc>
                <a:tc>
                  <a:txBody>
                    <a:bodyPr/>
                    <a:lstStyle/>
                    <a:p>
                      <a:pPr algn="ctr" fontAlgn="t"/>
                      <a:r>
                        <a:rPr lang="en-US" sz="900" dirty="0">
                          <a:latin typeface="Calibri" pitchFamily="34" charset="0"/>
                          <a:cs typeface="Calibri" pitchFamily="34" charset="0"/>
                        </a:rPr>
                        <a:t>1.50%</a:t>
                      </a:r>
                    </a:p>
                  </a:txBody>
                  <a:tcPr marL="11116" marR="11116" marT="11116" marB="11116"/>
                </a:tc>
                <a:tc>
                  <a:txBody>
                    <a:bodyPr/>
                    <a:lstStyle/>
                    <a:p>
                      <a:pPr algn="ctr" fontAlgn="t"/>
                      <a:r>
                        <a:rPr lang="en-US" sz="900" dirty="0">
                          <a:latin typeface="Calibri" pitchFamily="34" charset="0"/>
                          <a:cs typeface="Calibri" pitchFamily="34" charset="0"/>
                        </a:rPr>
                        <a:t>$-</a:t>
                      </a:r>
                    </a:p>
                  </a:txBody>
                  <a:tcPr marL="11116" marR="11116" marT="11116" marB="11116"/>
                </a:tc>
              </a:tr>
              <a:tr h="342372">
                <a:tc>
                  <a:txBody>
                    <a:bodyPr/>
                    <a:lstStyle/>
                    <a:p>
                      <a:pPr algn="ctr" fontAlgn="t"/>
                      <a:r>
                        <a:rPr lang="en-US" sz="900" dirty="0">
                          <a:latin typeface="Calibri" pitchFamily="34" charset="0"/>
                          <a:cs typeface="Calibri" pitchFamily="34" charset="0"/>
                        </a:rPr>
                        <a:t>10</a:t>
                      </a:r>
                    </a:p>
                  </a:txBody>
                  <a:tcPr marL="11116" marR="11116" marT="11116" marB="11116"/>
                </a:tc>
                <a:tc>
                  <a:txBody>
                    <a:bodyPr/>
                    <a:lstStyle/>
                    <a:p>
                      <a:pPr algn="ctr" fontAlgn="t"/>
                      <a:r>
                        <a:rPr lang="en-US" sz="900" dirty="0">
                          <a:latin typeface="Calibri" pitchFamily="34" charset="0"/>
                          <a:cs typeface="Calibri" pitchFamily="34" charset="0"/>
                        </a:rPr>
                        <a:t>Adobe</a:t>
                      </a:r>
                    </a:p>
                  </a:txBody>
                  <a:tcPr marL="11116" marR="11116" marT="11116" marB="11116"/>
                </a:tc>
                <a:tc>
                  <a:txBody>
                    <a:bodyPr/>
                    <a:lstStyle/>
                    <a:p>
                      <a:pPr fontAlgn="t"/>
                      <a:r>
                        <a:rPr lang="en-US" sz="900" dirty="0">
                          <a:latin typeface="Calibri" pitchFamily="34" charset="0"/>
                          <a:cs typeface="Calibri" pitchFamily="34" charset="0"/>
                        </a:rPr>
                        <a:t>$4,154.07</a:t>
                      </a:r>
                    </a:p>
                  </a:txBody>
                  <a:tcPr marL="11116" marR="11116" marT="11116" marB="11116"/>
                </a:tc>
                <a:tc>
                  <a:txBody>
                    <a:bodyPr/>
                    <a:lstStyle/>
                    <a:p>
                      <a:pPr fontAlgn="t"/>
                      <a:r>
                        <a:rPr lang="en-US" sz="900" dirty="0">
                          <a:latin typeface="Calibri" pitchFamily="34" charset="0"/>
                          <a:cs typeface="Calibri" pitchFamily="34" charset="0"/>
                        </a:rPr>
                        <a:t>$4,223.70</a:t>
                      </a:r>
                    </a:p>
                  </a:txBody>
                  <a:tcPr marL="11116" marR="11116" marT="11116" marB="11116"/>
                </a:tc>
                <a:tc>
                  <a:txBody>
                    <a:bodyPr/>
                    <a:lstStyle/>
                    <a:p>
                      <a:pPr algn="ctr" fontAlgn="t"/>
                      <a:r>
                        <a:rPr lang="en-US" sz="900" dirty="0">
                          <a:latin typeface="Calibri" pitchFamily="34" charset="0"/>
                          <a:cs typeface="Calibri" pitchFamily="34" charset="0"/>
                        </a:rPr>
                        <a:t>98%</a:t>
                      </a:r>
                    </a:p>
                  </a:txBody>
                  <a:tcPr marL="11116" marR="11116" marT="11116" marB="11116"/>
                </a:tc>
                <a:tc>
                  <a:txBody>
                    <a:bodyPr/>
                    <a:lstStyle/>
                    <a:p>
                      <a:pPr algn="ctr" fontAlgn="t"/>
                      <a:r>
                        <a:rPr lang="en-US" sz="900" dirty="0">
                          <a:latin typeface="Calibri" pitchFamily="34" charset="0"/>
                          <a:cs typeface="Calibri" pitchFamily="34" charset="0"/>
                        </a:rPr>
                        <a:t>9.90%</a:t>
                      </a:r>
                    </a:p>
                  </a:txBody>
                  <a:tcPr marL="11116" marR="11116" marT="11116" marB="11116"/>
                </a:tc>
                <a:tc>
                  <a:txBody>
                    <a:bodyPr/>
                    <a:lstStyle/>
                    <a:p>
                      <a:pPr algn="ctr" fontAlgn="t"/>
                      <a:r>
                        <a:rPr lang="en-US" sz="900" dirty="0">
                          <a:latin typeface="Calibri" pitchFamily="34" charset="0"/>
                          <a:cs typeface="Calibri" pitchFamily="34" charset="0"/>
                        </a:rPr>
                        <a:t>$410</a:t>
                      </a:r>
                    </a:p>
                  </a:txBody>
                  <a:tcPr marL="11116" marR="11116" marT="11116" marB="11116"/>
                </a:tc>
              </a:tr>
            </a:tbl>
          </a:graphicData>
        </a:graphic>
      </p:graphicFrame>
      <p:sp>
        <p:nvSpPr>
          <p:cNvPr id="7" name="TextBox 6"/>
          <p:cNvSpPr txBox="1"/>
          <p:nvPr/>
        </p:nvSpPr>
        <p:spPr>
          <a:xfrm>
            <a:off x="137163" y="1231644"/>
            <a:ext cx="3884331" cy="24622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i="0" dirty="0" smtClean="0"/>
              <a:t>Global TOP 10 Software Vendor by Revenue by PwC </a:t>
            </a:r>
            <a:endParaRPr lang="en-US" sz="1000" i="0" dirty="0"/>
          </a:p>
        </p:txBody>
      </p:sp>
      <p:sp>
        <p:nvSpPr>
          <p:cNvPr id="8" name="TextBox 7"/>
          <p:cNvSpPr txBox="1"/>
          <p:nvPr/>
        </p:nvSpPr>
        <p:spPr>
          <a:xfrm>
            <a:off x="4253123" y="1233314"/>
            <a:ext cx="4601628" cy="24622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00" i="0" dirty="0" smtClean="0"/>
              <a:t>North America TOP 20 Software Vendor by Revenue by PwC </a:t>
            </a:r>
            <a:endParaRPr lang="en-US" sz="1000" i="0" dirty="0"/>
          </a:p>
        </p:txBody>
      </p:sp>
      <p:graphicFrame>
        <p:nvGraphicFramePr>
          <p:cNvPr id="9" name="Table 8"/>
          <p:cNvGraphicFramePr>
            <a:graphicFrameLocks noGrp="1"/>
          </p:cNvGraphicFramePr>
          <p:nvPr/>
        </p:nvGraphicFramePr>
        <p:xfrm>
          <a:off x="4270724" y="1533842"/>
          <a:ext cx="4593358" cy="4404360"/>
        </p:xfrm>
        <a:graphic>
          <a:graphicData uri="http://schemas.openxmlformats.org/drawingml/2006/table">
            <a:tbl>
              <a:tblPr>
                <a:tableStyleId>{5940675A-B579-460E-94D1-54222C63F5DA}</a:tableStyleId>
              </a:tblPr>
              <a:tblGrid>
                <a:gridCol w="734907"/>
                <a:gridCol w="734907"/>
                <a:gridCol w="734907"/>
                <a:gridCol w="734907"/>
                <a:gridCol w="734907"/>
                <a:gridCol w="918823"/>
              </a:tblGrid>
              <a:tr h="166624">
                <a:tc>
                  <a:txBody>
                    <a:bodyPr/>
                    <a:lstStyle/>
                    <a:p>
                      <a:pPr algn="ctr" fontAlgn="t"/>
                      <a:r>
                        <a:rPr lang="en-US" sz="1100" b="1" dirty="0" smtClean="0">
                          <a:solidFill>
                            <a:schemeClr val="tx2"/>
                          </a:solidFill>
                          <a:latin typeface="Calibri" pitchFamily="34" charset="0"/>
                          <a:cs typeface="Calibri" pitchFamily="34" charset="0"/>
                        </a:rPr>
                        <a:t>Rank</a:t>
                      </a:r>
                      <a:endParaRPr lang="en-US" sz="1100" b="1" dirty="0">
                        <a:solidFill>
                          <a:schemeClr val="tx2"/>
                        </a:solidFill>
                        <a:latin typeface="Calibri" pitchFamily="34" charset="0"/>
                        <a:cs typeface="Calibri" pitchFamily="34" charset="0"/>
                      </a:endParaRPr>
                    </a:p>
                  </a:txBody>
                  <a:tcPr marL="10160" marR="10160" marT="10160" marB="10160"/>
                </a:tc>
                <a:tc>
                  <a:txBody>
                    <a:bodyPr/>
                    <a:lstStyle/>
                    <a:p>
                      <a:pPr algn="ctr" fontAlgn="t"/>
                      <a:r>
                        <a:rPr lang="en-US" sz="1100" b="1" dirty="0" smtClean="0">
                          <a:solidFill>
                            <a:schemeClr val="tx2"/>
                          </a:solidFill>
                          <a:latin typeface="Calibri" pitchFamily="34" charset="0"/>
                          <a:cs typeface="Calibri" pitchFamily="34" charset="0"/>
                        </a:rPr>
                        <a:t>Company</a:t>
                      </a:r>
                      <a:endParaRPr lang="en-US" sz="1100" b="1" dirty="0">
                        <a:solidFill>
                          <a:schemeClr val="tx2"/>
                        </a:solidFill>
                        <a:latin typeface="Calibri" pitchFamily="34" charset="0"/>
                        <a:cs typeface="Calibri" pitchFamily="34" charset="0"/>
                      </a:endParaRPr>
                    </a:p>
                  </a:txBody>
                  <a:tcPr marL="10160" marR="10160" marT="10160" marB="10160"/>
                </a:tc>
                <a:tc>
                  <a:txBody>
                    <a:bodyPr/>
                    <a:lstStyle/>
                    <a:p>
                      <a:pPr algn="ctr" fontAlgn="t"/>
                      <a:r>
                        <a:rPr lang="en-US" sz="1100" b="1" dirty="0" smtClean="0">
                          <a:solidFill>
                            <a:schemeClr val="tx2"/>
                          </a:solidFill>
                          <a:latin typeface="Calibri" pitchFamily="34" charset="0"/>
                          <a:cs typeface="Calibri" pitchFamily="34" charset="0"/>
                        </a:rPr>
                        <a:t>Country</a:t>
                      </a:r>
                      <a:endParaRPr lang="en-US" sz="1100" b="1" dirty="0">
                        <a:solidFill>
                          <a:schemeClr val="tx2"/>
                        </a:solidFill>
                        <a:latin typeface="Calibri" pitchFamily="34" charset="0"/>
                        <a:cs typeface="Calibri" pitchFamily="34" charset="0"/>
                      </a:endParaRPr>
                    </a:p>
                  </a:txBody>
                  <a:tcPr marL="10160" marR="10160" marT="10160" marB="10160"/>
                </a:tc>
                <a:tc>
                  <a:txBody>
                    <a:bodyPr/>
                    <a:lstStyle/>
                    <a:p>
                      <a:pPr algn="ctr" fontAlgn="t"/>
                      <a:r>
                        <a:rPr lang="en-US" sz="1100" b="1" dirty="0" smtClean="0">
                          <a:solidFill>
                            <a:schemeClr val="tx2"/>
                          </a:solidFill>
                          <a:latin typeface="Calibri" pitchFamily="34" charset="0"/>
                          <a:cs typeface="Calibri" pitchFamily="34" charset="0"/>
                        </a:rPr>
                        <a:t>Software</a:t>
                      </a:r>
                      <a:endParaRPr lang="en-US" sz="1100" b="1" dirty="0">
                        <a:solidFill>
                          <a:schemeClr val="tx2"/>
                        </a:solidFill>
                        <a:latin typeface="Calibri" pitchFamily="34" charset="0"/>
                        <a:cs typeface="Calibri" pitchFamily="34" charset="0"/>
                      </a:endParaRPr>
                    </a:p>
                  </a:txBody>
                  <a:tcPr marL="10160" marR="10160" marT="10160" marB="10160"/>
                </a:tc>
                <a:tc>
                  <a:txBody>
                    <a:bodyPr/>
                    <a:lstStyle/>
                    <a:p>
                      <a:pPr algn="ctr" fontAlgn="t"/>
                      <a:r>
                        <a:rPr lang="en-US" sz="1100" b="1" dirty="0" smtClean="0">
                          <a:solidFill>
                            <a:schemeClr val="tx2"/>
                          </a:solidFill>
                          <a:latin typeface="Calibri" pitchFamily="34" charset="0"/>
                          <a:cs typeface="Calibri" pitchFamily="34" charset="0"/>
                        </a:rPr>
                        <a:t>Total</a:t>
                      </a:r>
                      <a:endParaRPr lang="en-US" sz="1100" b="1" dirty="0">
                        <a:solidFill>
                          <a:schemeClr val="tx2"/>
                        </a:solidFill>
                        <a:latin typeface="Calibri" pitchFamily="34" charset="0"/>
                        <a:cs typeface="Calibri" pitchFamily="34" charset="0"/>
                      </a:endParaRPr>
                    </a:p>
                  </a:txBody>
                  <a:tcPr marL="10160" marR="10160" marT="10160" marB="10160"/>
                </a:tc>
                <a:tc>
                  <a:txBody>
                    <a:bodyPr/>
                    <a:lstStyle/>
                    <a:p>
                      <a:pPr algn="ctr" fontAlgn="t"/>
                      <a:r>
                        <a:rPr lang="en-US" sz="1100" b="1" dirty="0" smtClean="0">
                          <a:solidFill>
                            <a:schemeClr val="tx2"/>
                          </a:solidFill>
                          <a:latin typeface="Calibri" pitchFamily="34" charset="0"/>
                          <a:cs typeface="Calibri" pitchFamily="34" charset="0"/>
                        </a:rPr>
                        <a:t>Software/Total</a:t>
                      </a:r>
                      <a:endParaRPr lang="en-US" sz="1100" b="1" dirty="0">
                        <a:solidFill>
                          <a:schemeClr val="tx2"/>
                        </a:solidFill>
                        <a:latin typeface="Calibri" pitchFamily="34" charset="0"/>
                        <a:cs typeface="Calibri" pitchFamily="34" charset="0"/>
                      </a:endParaRPr>
                    </a:p>
                  </a:txBody>
                  <a:tcPr marL="10160" marR="10160" marT="10160" marB="10160"/>
                </a:tc>
              </a:tr>
              <a:tr h="166624">
                <a:tc>
                  <a:txBody>
                    <a:bodyPr/>
                    <a:lstStyle/>
                    <a:p>
                      <a:pPr algn="ctr" fontAlgn="t"/>
                      <a:r>
                        <a:rPr lang="en-US" sz="1000" dirty="0">
                          <a:latin typeface="Calibri" pitchFamily="34" charset="0"/>
                          <a:cs typeface="Calibri" pitchFamily="34" charset="0"/>
                        </a:rPr>
                        <a:t>1</a:t>
                      </a:r>
                    </a:p>
                  </a:txBody>
                  <a:tcPr marL="10160" marR="10160" marT="10160" marB="10160"/>
                </a:tc>
                <a:tc>
                  <a:txBody>
                    <a:bodyPr/>
                    <a:lstStyle/>
                    <a:p>
                      <a:pPr algn="ctr" fontAlgn="t"/>
                      <a:r>
                        <a:rPr lang="en-US" sz="1000">
                          <a:latin typeface="Calibri" pitchFamily="34" charset="0"/>
                          <a:cs typeface="Calibri" pitchFamily="34" charset="0"/>
                        </a:rPr>
                        <a:t>Microsoft</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$57,668.40</a:t>
                      </a:r>
                    </a:p>
                  </a:txBody>
                  <a:tcPr marL="10160" marR="10160" marT="10160" marB="10160"/>
                </a:tc>
                <a:tc>
                  <a:txBody>
                    <a:bodyPr/>
                    <a:lstStyle/>
                    <a:p>
                      <a:pPr algn="ctr" fontAlgn="t"/>
                      <a:r>
                        <a:rPr lang="en-US" sz="1000">
                          <a:latin typeface="Calibri" pitchFamily="34" charset="0"/>
                          <a:cs typeface="Calibri" pitchFamily="34" charset="0"/>
                        </a:rPr>
                        <a:t>$72,052.00</a:t>
                      </a:r>
                    </a:p>
                  </a:txBody>
                  <a:tcPr marL="10160" marR="10160" marT="10160" marB="10160"/>
                </a:tc>
                <a:tc>
                  <a:txBody>
                    <a:bodyPr/>
                    <a:lstStyle/>
                    <a:p>
                      <a:pPr algn="ctr" fontAlgn="t"/>
                      <a:r>
                        <a:rPr lang="en-US" sz="1000">
                          <a:latin typeface="Calibri" pitchFamily="34" charset="0"/>
                          <a:cs typeface="Calibri" pitchFamily="34" charset="0"/>
                        </a:rPr>
                        <a:t>80%</a:t>
                      </a:r>
                    </a:p>
                  </a:txBody>
                  <a:tcPr marL="10160" marR="10160" marT="10160" marB="10160"/>
                </a:tc>
              </a:tr>
              <a:tr h="166624">
                <a:tc>
                  <a:txBody>
                    <a:bodyPr/>
                    <a:lstStyle/>
                    <a:p>
                      <a:pPr algn="ctr" fontAlgn="t"/>
                      <a:r>
                        <a:rPr lang="en-US" sz="1000">
                          <a:latin typeface="Calibri" pitchFamily="34" charset="0"/>
                          <a:cs typeface="Calibri" pitchFamily="34" charset="0"/>
                        </a:rPr>
                        <a:t>2</a:t>
                      </a:r>
                    </a:p>
                  </a:txBody>
                  <a:tcPr marL="10160" marR="10160" marT="10160" marB="10160"/>
                </a:tc>
                <a:tc>
                  <a:txBody>
                    <a:bodyPr/>
                    <a:lstStyle/>
                    <a:p>
                      <a:pPr algn="ctr" fontAlgn="t"/>
                      <a:r>
                        <a:rPr lang="en-US" sz="1000">
                          <a:latin typeface="Calibri" pitchFamily="34" charset="0"/>
                          <a:cs typeface="Calibri" pitchFamily="34" charset="0"/>
                        </a:rPr>
                        <a:t>IBM</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$28,187.75</a:t>
                      </a:r>
                    </a:p>
                  </a:txBody>
                  <a:tcPr marL="10160" marR="10160" marT="10160" marB="10160"/>
                </a:tc>
                <a:tc>
                  <a:txBody>
                    <a:bodyPr/>
                    <a:lstStyle/>
                    <a:p>
                      <a:pPr algn="ctr" fontAlgn="t"/>
                      <a:r>
                        <a:rPr lang="en-US" sz="1000">
                          <a:latin typeface="Calibri" pitchFamily="34" charset="0"/>
                          <a:cs typeface="Calibri" pitchFamily="34" charset="0"/>
                        </a:rPr>
                        <a:t>$106,916.00</a:t>
                      </a:r>
                    </a:p>
                  </a:txBody>
                  <a:tcPr marL="10160" marR="10160" marT="10160" marB="10160"/>
                </a:tc>
                <a:tc>
                  <a:txBody>
                    <a:bodyPr/>
                    <a:lstStyle/>
                    <a:p>
                      <a:pPr algn="ctr" fontAlgn="t"/>
                      <a:r>
                        <a:rPr lang="en-US" sz="1000">
                          <a:latin typeface="Calibri" pitchFamily="34" charset="0"/>
                          <a:cs typeface="Calibri" pitchFamily="34" charset="0"/>
                        </a:rPr>
                        <a:t>26%</a:t>
                      </a:r>
                    </a:p>
                  </a:txBody>
                  <a:tcPr marL="10160" marR="10160" marT="10160" marB="10160"/>
                </a:tc>
              </a:tr>
              <a:tr h="166624">
                <a:tc>
                  <a:txBody>
                    <a:bodyPr/>
                    <a:lstStyle/>
                    <a:p>
                      <a:pPr algn="ctr" fontAlgn="t"/>
                      <a:r>
                        <a:rPr lang="en-US" sz="1000">
                          <a:latin typeface="Calibri" pitchFamily="34" charset="0"/>
                          <a:cs typeface="Calibri" pitchFamily="34" charset="0"/>
                        </a:rPr>
                        <a:t>3</a:t>
                      </a:r>
                    </a:p>
                  </a:txBody>
                  <a:tcPr marL="10160" marR="10160" marT="10160" marB="10160"/>
                </a:tc>
                <a:tc>
                  <a:txBody>
                    <a:bodyPr/>
                    <a:lstStyle/>
                    <a:p>
                      <a:pPr algn="ctr" fontAlgn="t"/>
                      <a:r>
                        <a:rPr lang="en-US" sz="1000">
                          <a:latin typeface="Calibri" pitchFamily="34" charset="0"/>
                          <a:cs typeface="Calibri" pitchFamily="34" charset="0"/>
                        </a:rPr>
                        <a:t>Oracle</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$26,175.89</a:t>
                      </a:r>
                    </a:p>
                  </a:txBody>
                  <a:tcPr marL="10160" marR="10160" marT="10160" marB="10160"/>
                </a:tc>
                <a:tc>
                  <a:txBody>
                    <a:bodyPr/>
                    <a:lstStyle/>
                    <a:p>
                      <a:pPr algn="ctr" fontAlgn="t"/>
                      <a:r>
                        <a:rPr lang="en-US" sz="1000">
                          <a:latin typeface="Calibri" pitchFamily="34" charset="0"/>
                          <a:cs typeface="Calibri" pitchFamily="34" charset="0"/>
                        </a:rPr>
                        <a:t>$47,659.33</a:t>
                      </a:r>
                    </a:p>
                  </a:txBody>
                  <a:tcPr marL="10160" marR="10160" marT="10160" marB="10160"/>
                </a:tc>
                <a:tc>
                  <a:txBody>
                    <a:bodyPr/>
                    <a:lstStyle/>
                    <a:p>
                      <a:pPr algn="ctr" fontAlgn="t"/>
                      <a:r>
                        <a:rPr lang="en-US" sz="1000">
                          <a:latin typeface="Calibri" pitchFamily="34" charset="0"/>
                          <a:cs typeface="Calibri" pitchFamily="34" charset="0"/>
                        </a:rPr>
                        <a:t>55%</a:t>
                      </a:r>
                    </a:p>
                  </a:txBody>
                  <a:tcPr marL="10160" marR="10160" marT="10160" marB="10160"/>
                </a:tc>
              </a:tr>
              <a:tr h="166624">
                <a:tc>
                  <a:txBody>
                    <a:bodyPr/>
                    <a:lstStyle/>
                    <a:p>
                      <a:pPr algn="ctr" fontAlgn="t"/>
                      <a:r>
                        <a:rPr lang="en-US" sz="1000">
                          <a:latin typeface="Calibri" pitchFamily="34" charset="0"/>
                          <a:cs typeface="Calibri" pitchFamily="34" charset="0"/>
                        </a:rPr>
                        <a:t>4</a:t>
                      </a:r>
                    </a:p>
                  </a:txBody>
                  <a:tcPr marL="10160" marR="10160" marT="10160" marB="10160"/>
                </a:tc>
                <a:tc>
                  <a:txBody>
                    <a:bodyPr/>
                    <a:lstStyle/>
                    <a:p>
                      <a:pPr algn="ctr" fontAlgn="t"/>
                      <a:r>
                        <a:rPr lang="en-US" sz="1000">
                          <a:latin typeface="Calibri" pitchFamily="34" charset="0"/>
                          <a:cs typeface="Calibri" pitchFamily="34" charset="0"/>
                        </a:rPr>
                        <a:t>Symantec</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$6,330.31</a:t>
                      </a:r>
                    </a:p>
                  </a:txBody>
                  <a:tcPr marL="10160" marR="10160" marT="10160" marB="10160"/>
                </a:tc>
                <a:tc>
                  <a:txBody>
                    <a:bodyPr/>
                    <a:lstStyle/>
                    <a:p>
                      <a:pPr algn="ctr" fontAlgn="t"/>
                      <a:r>
                        <a:rPr lang="en-US" sz="1000">
                          <a:latin typeface="Calibri" pitchFamily="34" charset="0"/>
                          <a:cs typeface="Calibri" pitchFamily="34" charset="0"/>
                        </a:rPr>
                        <a:t>$6,722.00</a:t>
                      </a:r>
                    </a:p>
                  </a:txBody>
                  <a:tcPr marL="10160" marR="10160" marT="10160" marB="10160"/>
                </a:tc>
                <a:tc>
                  <a:txBody>
                    <a:bodyPr/>
                    <a:lstStyle/>
                    <a:p>
                      <a:pPr algn="ctr" fontAlgn="t"/>
                      <a:r>
                        <a:rPr lang="en-US" sz="1000">
                          <a:latin typeface="Calibri" pitchFamily="34" charset="0"/>
                          <a:cs typeface="Calibri" pitchFamily="34" charset="0"/>
                        </a:rPr>
                        <a:t>94%</a:t>
                      </a:r>
                    </a:p>
                  </a:txBody>
                  <a:tcPr marL="10160" marR="10160" marT="10160" marB="10160"/>
                </a:tc>
              </a:tr>
              <a:tr h="166624">
                <a:tc>
                  <a:txBody>
                    <a:bodyPr/>
                    <a:lstStyle/>
                    <a:p>
                      <a:pPr algn="ctr" fontAlgn="t"/>
                      <a:r>
                        <a:rPr lang="en-US" sz="1000">
                          <a:latin typeface="Calibri" pitchFamily="34" charset="0"/>
                          <a:cs typeface="Calibri" pitchFamily="34" charset="0"/>
                        </a:rPr>
                        <a:t>5</a:t>
                      </a:r>
                    </a:p>
                  </a:txBody>
                  <a:tcPr marL="10160" marR="10160" marT="10160" marB="10160"/>
                </a:tc>
                <a:tc>
                  <a:txBody>
                    <a:bodyPr/>
                    <a:lstStyle/>
                    <a:p>
                      <a:pPr algn="ctr" fontAlgn="t"/>
                      <a:r>
                        <a:rPr lang="en-US" sz="1000">
                          <a:latin typeface="Calibri" pitchFamily="34" charset="0"/>
                          <a:cs typeface="Calibri" pitchFamily="34" charset="0"/>
                        </a:rPr>
                        <a:t>HP</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$5,316.26</a:t>
                      </a:r>
                    </a:p>
                  </a:txBody>
                  <a:tcPr marL="10160" marR="10160" marT="10160" marB="10160"/>
                </a:tc>
                <a:tc>
                  <a:txBody>
                    <a:bodyPr/>
                    <a:lstStyle/>
                    <a:p>
                      <a:pPr algn="ctr" fontAlgn="t"/>
                      <a:r>
                        <a:rPr lang="en-US" sz="1000">
                          <a:latin typeface="Calibri" pitchFamily="34" charset="0"/>
                          <a:cs typeface="Calibri" pitchFamily="34" charset="0"/>
                        </a:rPr>
                        <a:t>$125,734.33</a:t>
                      </a:r>
                    </a:p>
                  </a:txBody>
                  <a:tcPr marL="10160" marR="10160" marT="10160" marB="10160"/>
                </a:tc>
                <a:tc>
                  <a:txBody>
                    <a:bodyPr/>
                    <a:lstStyle/>
                    <a:p>
                      <a:pPr algn="ctr" fontAlgn="t"/>
                      <a:r>
                        <a:rPr lang="en-US" sz="1000">
                          <a:latin typeface="Calibri" pitchFamily="34" charset="0"/>
                          <a:cs typeface="Calibri" pitchFamily="34" charset="0"/>
                        </a:rPr>
                        <a:t>4%</a:t>
                      </a:r>
                    </a:p>
                  </a:txBody>
                  <a:tcPr marL="10160" marR="10160" marT="10160" marB="10160"/>
                </a:tc>
              </a:tr>
              <a:tr h="459232">
                <a:tc>
                  <a:txBody>
                    <a:bodyPr/>
                    <a:lstStyle/>
                    <a:p>
                      <a:pPr algn="ctr" fontAlgn="t"/>
                      <a:r>
                        <a:rPr lang="en-US" sz="1000">
                          <a:latin typeface="Calibri" pitchFamily="34" charset="0"/>
                          <a:cs typeface="Calibri" pitchFamily="34" charset="0"/>
                        </a:rPr>
                        <a:t>6</a:t>
                      </a:r>
                    </a:p>
                  </a:txBody>
                  <a:tcPr marL="10160" marR="10160" marT="10160" marB="10160"/>
                </a:tc>
                <a:tc>
                  <a:txBody>
                    <a:bodyPr/>
                    <a:lstStyle/>
                    <a:p>
                      <a:pPr algn="ctr" fontAlgn="t"/>
                      <a:r>
                        <a:rPr lang="en-US" sz="1000">
                          <a:latin typeface="Calibri" pitchFamily="34" charset="0"/>
                          <a:cs typeface="Calibri" pitchFamily="34" charset="0"/>
                        </a:rPr>
                        <a:t>EMC (excluding Vmware)</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$4,884.92</a:t>
                      </a:r>
                    </a:p>
                  </a:txBody>
                  <a:tcPr marL="10160" marR="10160" marT="10160" marB="10160"/>
                </a:tc>
                <a:tc>
                  <a:txBody>
                    <a:bodyPr/>
                    <a:lstStyle/>
                    <a:p>
                      <a:pPr algn="ctr" fontAlgn="t"/>
                      <a:r>
                        <a:rPr lang="en-US" sz="1000">
                          <a:latin typeface="Calibri" pitchFamily="34" charset="0"/>
                          <a:cs typeface="Calibri" pitchFamily="34" charset="0"/>
                        </a:rPr>
                        <a:t>$20,007.50</a:t>
                      </a:r>
                    </a:p>
                  </a:txBody>
                  <a:tcPr marL="10160" marR="10160" marT="10160" marB="10160"/>
                </a:tc>
                <a:tc>
                  <a:txBody>
                    <a:bodyPr/>
                    <a:lstStyle/>
                    <a:p>
                      <a:pPr algn="ctr" fontAlgn="t"/>
                      <a:r>
                        <a:rPr lang="en-US" sz="1000">
                          <a:latin typeface="Calibri" pitchFamily="34" charset="0"/>
                          <a:cs typeface="Calibri" pitchFamily="34" charset="0"/>
                        </a:rPr>
                        <a:t>24%</a:t>
                      </a:r>
                    </a:p>
                  </a:txBody>
                  <a:tcPr marL="10160" marR="10160" marT="10160" marB="10160"/>
                </a:tc>
              </a:tr>
              <a:tr h="312928">
                <a:tc>
                  <a:txBody>
                    <a:bodyPr/>
                    <a:lstStyle/>
                    <a:p>
                      <a:pPr algn="ctr" fontAlgn="t"/>
                      <a:r>
                        <a:rPr lang="en-US" sz="1000">
                          <a:latin typeface="Calibri" pitchFamily="34" charset="0"/>
                          <a:cs typeface="Calibri" pitchFamily="34" charset="0"/>
                        </a:rPr>
                        <a:t>7</a:t>
                      </a:r>
                    </a:p>
                  </a:txBody>
                  <a:tcPr marL="10160" marR="10160" marT="10160" marB="10160"/>
                </a:tc>
                <a:tc>
                  <a:txBody>
                    <a:bodyPr/>
                    <a:lstStyle/>
                    <a:p>
                      <a:pPr algn="ctr" fontAlgn="t"/>
                      <a:r>
                        <a:rPr lang="en-US" sz="1000">
                          <a:latin typeface="Calibri" pitchFamily="34" charset="0"/>
                          <a:cs typeface="Calibri" pitchFamily="34" charset="0"/>
                        </a:rPr>
                        <a:t>CA Technologies</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$4,375.31</a:t>
                      </a:r>
                    </a:p>
                  </a:txBody>
                  <a:tcPr marL="10160" marR="10160" marT="10160" marB="10160"/>
                </a:tc>
                <a:tc>
                  <a:txBody>
                    <a:bodyPr/>
                    <a:lstStyle/>
                    <a:p>
                      <a:pPr algn="ctr" fontAlgn="t"/>
                      <a:r>
                        <a:rPr lang="en-US" sz="1000">
                          <a:latin typeface="Calibri" pitchFamily="34" charset="0"/>
                          <a:cs typeface="Calibri" pitchFamily="34" charset="0"/>
                        </a:rPr>
                        <a:t>$4,754.00</a:t>
                      </a:r>
                    </a:p>
                  </a:txBody>
                  <a:tcPr marL="10160" marR="10160" marT="10160" marB="10160"/>
                </a:tc>
                <a:tc>
                  <a:txBody>
                    <a:bodyPr/>
                    <a:lstStyle/>
                    <a:p>
                      <a:pPr algn="ctr" fontAlgn="t"/>
                      <a:r>
                        <a:rPr lang="en-US" sz="1000">
                          <a:latin typeface="Calibri" pitchFamily="34" charset="0"/>
                          <a:cs typeface="Calibri" pitchFamily="34" charset="0"/>
                        </a:rPr>
                        <a:t>92%</a:t>
                      </a:r>
                    </a:p>
                  </a:txBody>
                  <a:tcPr marL="10160" marR="10160" marT="10160" marB="10160"/>
                </a:tc>
              </a:tr>
              <a:tr h="166624">
                <a:tc>
                  <a:txBody>
                    <a:bodyPr/>
                    <a:lstStyle/>
                    <a:p>
                      <a:pPr algn="ctr" fontAlgn="t"/>
                      <a:r>
                        <a:rPr lang="en-US" sz="1000">
                          <a:latin typeface="Calibri" pitchFamily="34" charset="0"/>
                          <a:cs typeface="Calibri" pitchFamily="34" charset="0"/>
                        </a:rPr>
                        <a:t>8</a:t>
                      </a:r>
                    </a:p>
                  </a:txBody>
                  <a:tcPr marL="10160" marR="10160" marT="10160" marB="10160"/>
                </a:tc>
                <a:tc>
                  <a:txBody>
                    <a:bodyPr/>
                    <a:lstStyle/>
                    <a:p>
                      <a:pPr algn="ctr" fontAlgn="t"/>
                      <a:r>
                        <a:rPr lang="en-US" sz="1000">
                          <a:latin typeface="Calibri" pitchFamily="34" charset="0"/>
                          <a:cs typeface="Calibri" pitchFamily="34" charset="0"/>
                        </a:rPr>
                        <a:t>Adobe</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$4,154.07</a:t>
                      </a:r>
                    </a:p>
                  </a:txBody>
                  <a:tcPr marL="10160" marR="10160" marT="10160" marB="10160"/>
                </a:tc>
                <a:tc>
                  <a:txBody>
                    <a:bodyPr/>
                    <a:lstStyle/>
                    <a:p>
                      <a:pPr algn="ctr" fontAlgn="t"/>
                      <a:r>
                        <a:rPr lang="en-US" sz="1000">
                          <a:latin typeface="Calibri" pitchFamily="34" charset="0"/>
                          <a:cs typeface="Calibri" pitchFamily="34" charset="0"/>
                        </a:rPr>
                        <a:t>$4,223.70</a:t>
                      </a:r>
                    </a:p>
                  </a:txBody>
                  <a:tcPr marL="10160" marR="10160" marT="10160" marB="10160"/>
                </a:tc>
                <a:tc>
                  <a:txBody>
                    <a:bodyPr/>
                    <a:lstStyle/>
                    <a:p>
                      <a:pPr algn="ctr" fontAlgn="t"/>
                      <a:r>
                        <a:rPr lang="en-US" sz="1000">
                          <a:latin typeface="Calibri" pitchFamily="34" charset="0"/>
                          <a:cs typeface="Calibri" pitchFamily="34" charset="0"/>
                        </a:rPr>
                        <a:t>98%</a:t>
                      </a:r>
                    </a:p>
                  </a:txBody>
                  <a:tcPr marL="10160" marR="10160" marT="10160" marB="10160"/>
                </a:tc>
              </a:tr>
              <a:tr h="166624">
                <a:tc>
                  <a:txBody>
                    <a:bodyPr/>
                    <a:lstStyle/>
                    <a:p>
                      <a:pPr algn="ctr" fontAlgn="t"/>
                      <a:r>
                        <a:rPr lang="en-US" sz="1000">
                          <a:latin typeface="Calibri" pitchFamily="34" charset="0"/>
                          <a:cs typeface="Calibri" pitchFamily="34" charset="0"/>
                        </a:rPr>
                        <a:t>9</a:t>
                      </a:r>
                    </a:p>
                  </a:txBody>
                  <a:tcPr marL="10160" marR="10160" marT="10160" marB="10160"/>
                </a:tc>
                <a:tc>
                  <a:txBody>
                    <a:bodyPr/>
                    <a:lstStyle/>
                    <a:p>
                      <a:pPr algn="ctr" fontAlgn="t"/>
                      <a:r>
                        <a:rPr lang="en-US" sz="1000">
                          <a:latin typeface="Calibri" pitchFamily="34" charset="0"/>
                          <a:cs typeface="Calibri" pitchFamily="34" charset="0"/>
                        </a:rPr>
                        <a:t>VMware</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$3,485.83</a:t>
                      </a:r>
                    </a:p>
                  </a:txBody>
                  <a:tcPr marL="10160" marR="10160" marT="10160" marB="10160"/>
                </a:tc>
                <a:tc>
                  <a:txBody>
                    <a:bodyPr/>
                    <a:lstStyle/>
                    <a:p>
                      <a:pPr algn="ctr" fontAlgn="t"/>
                      <a:r>
                        <a:rPr lang="en-US" sz="1000">
                          <a:latin typeface="Calibri" pitchFamily="34" charset="0"/>
                          <a:cs typeface="Calibri" pitchFamily="34" charset="0"/>
                        </a:rPr>
                        <a:t>$3,767.00</a:t>
                      </a:r>
                    </a:p>
                  </a:txBody>
                  <a:tcPr marL="10160" marR="10160" marT="10160" marB="10160"/>
                </a:tc>
                <a:tc>
                  <a:txBody>
                    <a:bodyPr/>
                    <a:lstStyle/>
                    <a:p>
                      <a:pPr algn="ctr" fontAlgn="t"/>
                      <a:r>
                        <a:rPr lang="en-US" sz="1000">
                          <a:latin typeface="Calibri" pitchFamily="34" charset="0"/>
                          <a:cs typeface="Calibri" pitchFamily="34" charset="0"/>
                        </a:rPr>
                        <a:t>93%</a:t>
                      </a:r>
                    </a:p>
                  </a:txBody>
                  <a:tcPr marL="10160" marR="10160" marT="10160" marB="10160"/>
                </a:tc>
              </a:tr>
              <a:tr h="166624">
                <a:tc>
                  <a:txBody>
                    <a:bodyPr/>
                    <a:lstStyle/>
                    <a:p>
                      <a:pPr algn="ctr" fontAlgn="t"/>
                      <a:r>
                        <a:rPr lang="en-US" sz="1000">
                          <a:latin typeface="Calibri" pitchFamily="34" charset="0"/>
                          <a:cs typeface="Calibri" pitchFamily="34" charset="0"/>
                        </a:rPr>
                        <a:t>10</a:t>
                      </a:r>
                    </a:p>
                  </a:txBody>
                  <a:tcPr marL="10160" marR="10160" marT="10160" marB="10160"/>
                </a:tc>
                <a:tc>
                  <a:txBody>
                    <a:bodyPr/>
                    <a:lstStyle/>
                    <a:p>
                      <a:pPr algn="ctr" fontAlgn="t"/>
                      <a:r>
                        <a:rPr lang="en-US" sz="1000">
                          <a:latin typeface="Calibri" pitchFamily="34" charset="0"/>
                          <a:cs typeface="Calibri" pitchFamily="34" charset="0"/>
                        </a:rPr>
                        <a:t>SAS</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$2,524.87</a:t>
                      </a:r>
                    </a:p>
                  </a:txBody>
                  <a:tcPr marL="10160" marR="10160" marT="10160" marB="10160"/>
                </a:tc>
                <a:tc>
                  <a:txBody>
                    <a:bodyPr/>
                    <a:lstStyle/>
                    <a:p>
                      <a:pPr algn="ctr" fontAlgn="t"/>
                      <a:r>
                        <a:rPr lang="en-US" sz="1000">
                          <a:latin typeface="Calibri" pitchFamily="34" charset="0"/>
                          <a:cs typeface="Calibri" pitchFamily="34" charset="0"/>
                        </a:rPr>
                        <a:t>$2,725.00</a:t>
                      </a:r>
                    </a:p>
                  </a:txBody>
                  <a:tcPr marL="10160" marR="10160" marT="10160" marB="10160"/>
                </a:tc>
                <a:tc>
                  <a:txBody>
                    <a:bodyPr/>
                    <a:lstStyle/>
                    <a:p>
                      <a:pPr algn="ctr" fontAlgn="t"/>
                      <a:r>
                        <a:rPr lang="en-US" sz="1000" dirty="0">
                          <a:latin typeface="Calibri" pitchFamily="34" charset="0"/>
                          <a:cs typeface="Calibri" pitchFamily="34" charset="0"/>
                        </a:rPr>
                        <a:t>93%</a:t>
                      </a:r>
                    </a:p>
                  </a:txBody>
                  <a:tcPr marL="10160" marR="10160" marT="10160" marB="10160"/>
                </a:tc>
              </a:tr>
              <a:tr h="166624">
                <a:tc>
                  <a:txBody>
                    <a:bodyPr/>
                    <a:lstStyle/>
                    <a:p>
                      <a:pPr algn="ctr" fontAlgn="t"/>
                      <a:r>
                        <a:rPr lang="en-US" sz="1000">
                          <a:latin typeface="Calibri" pitchFamily="34" charset="0"/>
                          <a:cs typeface="Calibri" pitchFamily="34" charset="0"/>
                        </a:rPr>
                        <a:t>11</a:t>
                      </a:r>
                    </a:p>
                  </a:txBody>
                  <a:tcPr marL="10160" marR="10160" marT="10160" marB="10160"/>
                </a:tc>
                <a:tc>
                  <a:txBody>
                    <a:bodyPr/>
                    <a:lstStyle/>
                    <a:p>
                      <a:pPr algn="ctr" fontAlgn="t"/>
                      <a:r>
                        <a:rPr lang="en-US" sz="1000">
                          <a:latin typeface="Calibri" pitchFamily="34" charset="0"/>
                          <a:cs typeface="Calibri" pitchFamily="34" charset="0"/>
                        </a:rPr>
                        <a:t>Intuit</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$2,456.47</a:t>
                      </a:r>
                    </a:p>
                  </a:txBody>
                  <a:tcPr marL="10160" marR="10160" marT="10160" marB="10160"/>
                </a:tc>
                <a:tc>
                  <a:txBody>
                    <a:bodyPr/>
                    <a:lstStyle/>
                    <a:p>
                      <a:pPr algn="ctr" fontAlgn="t"/>
                      <a:r>
                        <a:rPr lang="en-US" sz="1000">
                          <a:latin typeface="Calibri" pitchFamily="34" charset="0"/>
                          <a:cs typeface="Calibri" pitchFamily="34" charset="0"/>
                        </a:rPr>
                        <a:t>$4,007.00</a:t>
                      </a:r>
                    </a:p>
                  </a:txBody>
                  <a:tcPr marL="10160" marR="10160" marT="10160" marB="10160"/>
                </a:tc>
                <a:tc>
                  <a:txBody>
                    <a:bodyPr/>
                    <a:lstStyle/>
                    <a:p>
                      <a:pPr algn="ctr" fontAlgn="t"/>
                      <a:r>
                        <a:rPr lang="en-US" sz="1000">
                          <a:latin typeface="Calibri" pitchFamily="34" charset="0"/>
                          <a:cs typeface="Calibri" pitchFamily="34" charset="0"/>
                        </a:rPr>
                        <a:t>61%</a:t>
                      </a:r>
                    </a:p>
                  </a:txBody>
                  <a:tcPr marL="10160" marR="10160" marT="10160" marB="10160"/>
                </a:tc>
              </a:tr>
              <a:tr h="166624">
                <a:tc>
                  <a:txBody>
                    <a:bodyPr/>
                    <a:lstStyle/>
                    <a:p>
                      <a:pPr algn="ctr" fontAlgn="t"/>
                      <a:r>
                        <a:rPr lang="en-US" sz="1000">
                          <a:latin typeface="Calibri" pitchFamily="34" charset="0"/>
                          <a:cs typeface="Calibri" pitchFamily="34" charset="0"/>
                        </a:rPr>
                        <a:t>12</a:t>
                      </a:r>
                    </a:p>
                  </a:txBody>
                  <a:tcPr marL="10160" marR="10160" marT="10160" marB="10160"/>
                </a:tc>
                <a:tc>
                  <a:txBody>
                    <a:bodyPr/>
                    <a:lstStyle/>
                    <a:p>
                      <a:pPr algn="ctr" fontAlgn="t"/>
                      <a:r>
                        <a:rPr lang="en-US" sz="1000">
                          <a:latin typeface="Calibri" pitchFamily="34" charset="0"/>
                          <a:cs typeface="Calibri" pitchFamily="34" charset="0"/>
                        </a:rPr>
                        <a:t>Autodesk</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$2,120.03</a:t>
                      </a:r>
                    </a:p>
                  </a:txBody>
                  <a:tcPr marL="10160" marR="10160" marT="10160" marB="10160"/>
                </a:tc>
                <a:tc>
                  <a:txBody>
                    <a:bodyPr/>
                    <a:lstStyle/>
                    <a:p>
                      <a:pPr algn="ctr" fontAlgn="t"/>
                      <a:r>
                        <a:rPr lang="en-US" sz="1000">
                          <a:latin typeface="Calibri" pitchFamily="34" charset="0"/>
                          <a:cs typeface="Calibri" pitchFamily="34" charset="0"/>
                        </a:rPr>
                        <a:t>$2,194.03</a:t>
                      </a:r>
                    </a:p>
                  </a:txBody>
                  <a:tcPr marL="10160" marR="10160" marT="10160" marB="10160"/>
                </a:tc>
                <a:tc>
                  <a:txBody>
                    <a:bodyPr/>
                    <a:lstStyle/>
                    <a:p>
                      <a:pPr algn="ctr" fontAlgn="t"/>
                      <a:r>
                        <a:rPr lang="en-US" sz="1000">
                          <a:latin typeface="Calibri" pitchFamily="34" charset="0"/>
                          <a:cs typeface="Calibri" pitchFamily="34" charset="0"/>
                        </a:rPr>
                        <a:t>97%</a:t>
                      </a:r>
                    </a:p>
                  </a:txBody>
                  <a:tcPr marL="10160" marR="10160" marT="10160" marB="10160"/>
                </a:tc>
              </a:tr>
              <a:tr h="312928">
                <a:tc>
                  <a:txBody>
                    <a:bodyPr/>
                    <a:lstStyle/>
                    <a:p>
                      <a:pPr algn="ctr" fontAlgn="t"/>
                      <a:r>
                        <a:rPr lang="en-US" sz="1000">
                          <a:latin typeface="Calibri" pitchFamily="34" charset="0"/>
                          <a:cs typeface="Calibri" pitchFamily="34" charset="0"/>
                        </a:rPr>
                        <a:t>13</a:t>
                      </a:r>
                    </a:p>
                  </a:txBody>
                  <a:tcPr marL="10160" marR="10160" marT="10160" marB="10160"/>
                </a:tc>
                <a:tc>
                  <a:txBody>
                    <a:bodyPr/>
                    <a:lstStyle/>
                    <a:p>
                      <a:pPr algn="ctr" fontAlgn="t"/>
                      <a:r>
                        <a:rPr lang="en-US" sz="1000">
                          <a:latin typeface="Calibri" pitchFamily="34" charset="0"/>
                          <a:cs typeface="Calibri" pitchFamily="34" charset="0"/>
                        </a:rPr>
                        <a:t>Salesforce.com</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$2,008.69</a:t>
                      </a:r>
                    </a:p>
                  </a:txBody>
                  <a:tcPr marL="10160" marR="10160" marT="10160" marB="10160"/>
                </a:tc>
                <a:tc>
                  <a:txBody>
                    <a:bodyPr/>
                    <a:lstStyle/>
                    <a:p>
                      <a:pPr algn="ctr" fontAlgn="t"/>
                      <a:r>
                        <a:rPr lang="en-US" sz="1000">
                          <a:latin typeface="Calibri" pitchFamily="34" charset="0"/>
                          <a:cs typeface="Calibri" pitchFamily="34" charset="0"/>
                        </a:rPr>
                        <a:t>$2,208.25</a:t>
                      </a:r>
                    </a:p>
                  </a:txBody>
                  <a:tcPr marL="10160" marR="10160" marT="10160" marB="10160"/>
                </a:tc>
                <a:tc>
                  <a:txBody>
                    <a:bodyPr/>
                    <a:lstStyle/>
                    <a:p>
                      <a:pPr algn="ctr" fontAlgn="t"/>
                      <a:r>
                        <a:rPr lang="en-US" sz="1000">
                          <a:latin typeface="Calibri" pitchFamily="34" charset="0"/>
                          <a:cs typeface="Calibri" pitchFamily="34" charset="0"/>
                        </a:rPr>
                        <a:t>91%</a:t>
                      </a:r>
                    </a:p>
                  </a:txBody>
                  <a:tcPr marL="10160" marR="10160" marT="10160" marB="10160"/>
                </a:tc>
              </a:tr>
              <a:tr h="312928">
                <a:tc>
                  <a:txBody>
                    <a:bodyPr/>
                    <a:lstStyle/>
                    <a:p>
                      <a:pPr algn="ctr" fontAlgn="t"/>
                      <a:r>
                        <a:rPr lang="en-US" sz="1000">
                          <a:latin typeface="Calibri" pitchFamily="34" charset="0"/>
                          <a:cs typeface="Calibri" pitchFamily="34" charset="0"/>
                        </a:rPr>
                        <a:t>14</a:t>
                      </a:r>
                    </a:p>
                  </a:txBody>
                  <a:tcPr marL="10160" marR="10160" marT="10160" marB="10160"/>
                </a:tc>
                <a:tc>
                  <a:txBody>
                    <a:bodyPr/>
                    <a:lstStyle/>
                    <a:p>
                      <a:pPr algn="ctr" fontAlgn="t"/>
                      <a:r>
                        <a:rPr lang="en-US" sz="1000">
                          <a:latin typeface="Calibri" pitchFamily="34" charset="0"/>
                          <a:cs typeface="Calibri" pitchFamily="34" charset="0"/>
                        </a:rPr>
                        <a:t>BMC Software</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$1,961.70</a:t>
                      </a:r>
                    </a:p>
                  </a:txBody>
                  <a:tcPr marL="10160" marR="10160" marT="10160" marB="10160"/>
                </a:tc>
                <a:tc>
                  <a:txBody>
                    <a:bodyPr/>
                    <a:lstStyle/>
                    <a:p>
                      <a:pPr algn="ctr" fontAlgn="t"/>
                      <a:r>
                        <a:rPr lang="en-US" sz="1000">
                          <a:latin typeface="Calibri" pitchFamily="34" charset="0"/>
                          <a:cs typeface="Calibri" pitchFamily="34" charset="0"/>
                        </a:rPr>
                        <a:t>$2,169.50</a:t>
                      </a:r>
                    </a:p>
                  </a:txBody>
                  <a:tcPr marL="10160" marR="10160" marT="10160" marB="10160"/>
                </a:tc>
                <a:tc>
                  <a:txBody>
                    <a:bodyPr/>
                    <a:lstStyle/>
                    <a:p>
                      <a:pPr algn="ctr" fontAlgn="t"/>
                      <a:r>
                        <a:rPr lang="en-US" sz="1000">
                          <a:latin typeface="Calibri" pitchFamily="34" charset="0"/>
                          <a:cs typeface="Calibri" pitchFamily="34" charset="0"/>
                        </a:rPr>
                        <a:t>90%</a:t>
                      </a:r>
                    </a:p>
                  </a:txBody>
                  <a:tcPr marL="10160" marR="10160" marT="10160" marB="10160"/>
                </a:tc>
              </a:tr>
              <a:tr h="166624">
                <a:tc>
                  <a:txBody>
                    <a:bodyPr/>
                    <a:lstStyle/>
                    <a:p>
                      <a:pPr algn="ctr" fontAlgn="t"/>
                      <a:r>
                        <a:rPr lang="en-US" sz="1000">
                          <a:latin typeface="Calibri" pitchFamily="34" charset="0"/>
                          <a:cs typeface="Calibri" pitchFamily="34" charset="0"/>
                        </a:rPr>
                        <a:t>15</a:t>
                      </a:r>
                    </a:p>
                  </a:txBody>
                  <a:tcPr marL="10160" marR="10160" marT="10160" marB="10160"/>
                </a:tc>
                <a:tc>
                  <a:txBody>
                    <a:bodyPr/>
                    <a:lstStyle/>
                    <a:p>
                      <a:pPr algn="ctr" fontAlgn="t"/>
                      <a:r>
                        <a:rPr lang="en-US" sz="1000">
                          <a:latin typeface="Calibri" pitchFamily="34" charset="0"/>
                          <a:cs typeface="Calibri" pitchFamily="34" charset="0"/>
                        </a:rPr>
                        <a:t>Infor</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$1,889.60</a:t>
                      </a:r>
                    </a:p>
                  </a:txBody>
                  <a:tcPr marL="10160" marR="10160" marT="10160" marB="10160"/>
                </a:tc>
                <a:tc>
                  <a:txBody>
                    <a:bodyPr/>
                    <a:lstStyle/>
                    <a:p>
                      <a:pPr algn="ctr" fontAlgn="t"/>
                      <a:r>
                        <a:rPr lang="en-US" sz="1000">
                          <a:latin typeface="Calibri" pitchFamily="34" charset="0"/>
                          <a:cs typeface="Calibri" pitchFamily="34" charset="0"/>
                        </a:rPr>
                        <a:t>$2,131.36</a:t>
                      </a:r>
                    </a:p>
                  </a:txBody>
                  <a:tcPr marL="10160" marR="10160" marT="10160" marB="10160"/>
                </a:tc>
                <a:tc>
                  <a:txBody>
                    <a:bodyPr/>
                    <a:lstStyle/>
                    <a:p>
                      <a:pPr algn="ctr" fontAlgn="t"/>
                      <a:r>
                        <a:rPr lang="en-US" sz="1000">
                          <a:latin typeface="Calibri" pitchFamily="34" charset="0"/>
                          <a:cs typeface="Calibri" pitchFamily="34" charset="0"/>
                        </a:rPr>
                        <a:t>89%</a:t>
                      </a:r>
                    </a:p>
                  </a:txBody>
                  <a:tcPr marL="10160" marR="10160" marT="10160" marB="10160"/>
                </a:tc>
              </a:tr>
              <a:tr h="166624">
                <a:tc>
                  <a:txBody>
                    <a:bodyPr/>
                    <a:lstStyle/>
                    <a:p>
                      <a:pPr algn="ctr" fontAlgn="t"/>
                      <a:r>
                        <a:rPr lang="en-US" sz="1000">
                          <a:latin typeface="Calibri" pitchFamily="34" charset="0"/>
                          <a:cs typeface="Calibri" pitchFamily="34" charset="0"/>
                        </a:rPr>
                        <a:t>16</a:t>
                      </a:r>
                    </a:p>
                  </a:txBody>
                  <a:tcPr marL="10160" marR="10160" marT="10160" marB="10160"/>
                </a:tc>
                <a:tc>
                  <a:txBody>
                    <a:bodyPr/>
                    <a:lstStyle/>
                    <a:p>
                      <a:pPr algn="ctr" fontAlgn="t"/>
                      <a:r>
                        <a:rPr lang="en-US" sz="1000">
                          <a:latin typeface="Calibri" pitchFamily="34" charset="0"/>
                          <a:cs typeface="Calibri" pitchFamily="34" charset="0"/>
                        </a:rPr>
                        <a:t>Cisco</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$1,796.85</a:t>
                      </a:r>
                    </a:p>
                  </a:txBody>
                  <a:tcPr marL="10160" marR="10160" marT="10160" marB="10160"/>
                </a:tc>
                <a:tc>
                  <a:txBody>
                    <a:bodyPr/>
                    <a:lstStyle/>
                    <a:p>
                      <a:pPr algn="ctr" fontAlgn="t"/>
                      <a:r>
                        <a:rPr lang="en-US" sz="1000">
                          <a:latin typeface="Calibri" pitchFamily="34" charset="0"/>
                          <a:cs typeface="Calibri" pitchFamily="34" charset="0"/>
                        </a:rPr>
                        <a:t>$44,471.00</a:t>
                      </a:r>
                    </a:p>
                  </a:txBody>
                  <a:tcPr marL="10160" marR="10160" marT="10160" marB="10160"/>
                </a:tc>
                <a:tc>
                  <a:txBody>
                    <a:bodyPr/>
                    <a:lstStyle/>
                    <a:p>
                      <a:pPr algn="ctr" fontAlgn="t"/>
                      <a:r>
                        <a:rPr lang="en-US" sz="1000">
                          <a:latin typeface="Calibri" pitchFamily="34" charset="0"/>
                          <a:cs typeface="Calibri" pitchFamily="34" charset="0"/>
                        </a:rPr>
                        <a:t>4%</a:t>
                      </a:r>
                    </a:p>
                  </a:txBody>
                  <a:tcPr marL="10160" marR="10160" marT="10160" marB="10160"/>
                </a:tc>
              </a:tr>
              <a:tr h="166624">
                <a:tc>
                  <a:txBody>
                    <a:bodyPr/>
                    <a:lstStyle/>
                    <a:p>
                      <a:pPr algn="ctr" fontAlgn="t"/>
                      <a:r>
                        <a:rPr lang="en-US" sz="1000">
                          <a:latin typeface="Calibri" pitchFamily="34" charset="0"/>
                          <a:cs typeface="Calibri" pitchFamily="34" charset="0"/>
                        </a:rPr>
                        <a:t>17</a:t>
                      </a:r>
                    </a:p>
                  </a:txBody>
                  <a:tcPr marL="10160" marR="10160" marT="10160" marB="10160"/>
                </a:tc>
                <a:tc>
                  <a:txBody>
                    <a:bodyPr/>
                    <a:lstStyle/>
                    <a:p>
                      <a:pPr algn="ctr" fontAlgn="t"/>
                      <a:r>
                        <a:rPr lang="en-US" sz="1000">
                          <a:latin typeface="Calibri" pitchFamily="34" charset="0"/>
                          <a:cs typeface="Calibri" pitchFamily="34" charset="0"/>
                        </a:rPr>
                        <a:t>Intel</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$1,704.52</a:t>
                      </a:r>
                    </a:p>
                  </a:txBody>
                  <a:tcPr marL="10160" marR="10160" marT="10160" marB="10160"/>
                </a:tc>
                <a:tc>
                  <a:txBody>
                    <a:bodyPr/>
                    <a:lstStyle/>
                    <a:p>
                      <a:pPr algn="ctr" fontAlgn="t"/>
                      <a:r>
                        <a:rPr lang="en-US" sz="1000">
                          <a:latin typeface="Calibri" pitchFamily="34" charset="0"/>
                          <a:cs typeface="Calibri" pitchFamily="34" charset="0"/>
                        </a:rPr>
                        <a:t>$53,999.00</a:t>
                      </a:r>
                    </a:p>
                  </a:txBody>
                  <a:tcPr marL="10160" marR="10160" marT="10160" marB="10160"/>
                </a:tc>
                <a:tc>
                  <a:txBody>
                    <a:bodyPr/>
                    <a:lstStyle/>
                    <a:p>
                      <a:pPr algn="ctr" fontAlgn="t"/>
                      <a:r>
                        <a:rPr lang="en-US" sz="1000">
                          <a:latin typeface="Calibri" pitchFamily="34" charset="0"/>
                          <a:cs typeface="Calibri" pitchFamily="34" charset="0"/>
                        </a:rPr>
                        <a:t>3%</a:t>
                      </a:r>
                    </a:p>
                  </a:txBody>
                  <a:tcPr marL="10160" marR="10160" marT="10160" marB="10160"/>
                </a:tc>
              </a:tr>
              <a:tr h="166624">
                <a:tc>
                  <a:txBody>
                    <a:bodyPr/>
                    <a:lstStyle/>
                    <a:p>
                      <a:pPr algn="ctr" fontAlgn="t"/>
                      <a:r>
                        <a:rPr lang="en-US" sz="1000">
                          <a:latin typeface="Calibri" pitchFamily="34" charset="0"/>
                          <a:cs typeface="Calibri" pitchFamily="34" charset="0"/>
                        </a:rPr>
                        <a:t>18</a:t>
                      </a:r>
                    </a:p>
                  </a:txBody>
                  <a:tcPr marL="10160" marR="10160" marT="10160" marB="10160"/>
                </a:tc>
                <a:tc>
                  <a:txBody>
                    <a:bodyPr/>
                    <a:lstStyle/>
                    <a:p>
                      <a:pPr algn="ctr" fontAlgn="t"/>
                      <a:r>
                        <a:rPr lang="en-US" sz="1000">
                          <a:latin typeface="Calibri" pitchFamily="34" charset="0"/>
                          <a:cs typeface="Calibri" pitchFamily="34" charset="0"/>
                        </a:rPr>
                        <a:t>Citrix</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$1,644.71</a:t>
                      </a:r>
                    </a:p>
                  </a:txBody>
                  <a:tcPr marL="10160" marR="10160" marT="10160" marB="10160"/>
                </a:tc>
                <a:tc>
                  <a:txBody>
                    <a:bodyPr/>
                    <a:lstStyle/>
                    <a:p>
                      <a:pPr algn="ctr" fontAlgn="t"/>
                      <a:r>
                        <a:rPr lang="en-US" sz="1000">
                          <a:latin typeface="Calibri" pitchFamily="34" charset="0"/>
                          <a:cs typeface="Calibri" pitchFamily="34" charset="0"/>
                        </a:rPr>
                        <a:t>$2,206.50</a:t>
                      </a:r>
                    </a:p>
                  </a:txBody>
                  <a:tcPr marL="10160" marR="10160" marT="10160" marB="10160"/>
                </a:tc>
                <a:tc>
                  <a:txBody>
                    <a:bodyPr/>
                    <a:lstStyle/>
                    <a:p>
                      <a:pPr algn="ctr" fontAlgn="t"/>
                      <a:r>
                        <a:rPr lang="en-US" sz="1000">
                          <a:latin typeface="Calibri" pitchFamily="34" charset="0"/>
                          <a:cs typeface="Calibri" pitchFamily="34" charset="0"/>
                        </a:rPr>
                        <a:t>75%</a:t>
                      </a:r>
                    </a:p>
                  </a:txBody>
                  <a:tcPr marL="10160" marR="10160" marT="10160" marB="10160"/>
                </a:tc>
              </a:tr>
              <a:tr h="166624">
                <a:tc>
                  <a:txBody>
                    <a:bodyPr/>
                    <a:lstStyle/>
                    <a:p>
                      <a:pPr algn="ctr" fontAlgn="t"/>
                      <a:r>
                        <a:rPr lang="en-US" sz="1000">
                          <a:latin typeface="Calibri" pitchFamily="34" charset="0"/>
                          <a:cs typeface="Calibri" pitchFamily="34" charset="0"/>
                        </a:rPr>
                        <a:t>19</a:t>
                      </a:r>
                    </a:p>
                  </a:txBody>
                  <a:tcPr marL="10160" marR="10160" marT="10160" marB="10160"/>
                </a:tc>
                <a:tc>
                  <a:txBody>
                    <a:bodyPr/>
                    <a:lstStyle/>
                    <a:p>
                      <a:pPr algn="ctr" fontAlgn="t"/>
                      <a:r>
                        <a:rPr lang="en-US" sz="1000">
                          <a:latin typeface="Calibri" pitchFamily="34" charset="0"/>
                          <a:cs typeface="Calibri" pitchFamily="34" charset="0"/>
                        </a:rPr>
                        <a:t>SunGard</a:t>
                      </a:r>
                    </a:p>
                  </a:txBody>
                  <a:tcPr marL="10160" marR="10160" marT="10160" marB="10160"/>
                </a:tc>
                <a:tc>
                  <a:txBody>
                    <a:bodyPr/>
                    <a:lstStyle/>
                    <a:p>
                      <a:pPr algn="ctr" fontAlgn="t"/>
                      <a:r>
                        <a:rPr lang="en-US" sz="100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$1,471.45</a:t>
                      </a:r>
                    </a:p>
                  </a:txBody>
                  <a:tcPr marL="10160" marR="10160" marT="10160" marB="10160"/>
                </a:tc>
                <a:tc>
                  <a:txBody>
                    <a:bodyPr/>
                    <a:lstStyle/>
                    <a:p>
                      <a:pPr algn="ctr" fontAlgn="t"/>
                      <a:r>
                        <a:rPr lang="en-US" sz="1000">
                          <a:latin typeface="Calibri" pitchFamily="34" charset="0"/>
                          <a:cs typeface="Calibri" pitchFamily="34" charset="0"/>
                        </a:rPr>
                        <a:t>$4,499.00</a:t>
                      </a:r>
                    </a:p>
                  </a:txBody>
                  <a:tcPr marL="10160" marR="10160" marT="10160" marB="10160"/>
                </a:tc>
                <a:tc>
                  <a:txBody>
                    <a:bodyPr/>
                    <a:lstStyle/>
                    <a:p>
                      <a:pPr algn="ctr" fontAlgn="t"/>
                      <a:r>
                        <a:rPr lang="en-US" sz="1000">
                          <a:latin typeface="Calibri" pitchFamily="34" charset="0"/>
                          <a:cs typeface="Calibri" pitchFamily="34" charset="0"/>
                        </a:rPr>
                        <a:t>33%</a:t>
                      </a:r>
                    </a:p>
                  </a:txBody>
                  <a:tcPr marL="10160" marR="10160" marT="10160" marB="10160"/>
                </a:tc>
              </a:tr>
              <a:tr h="166624">
                <a:tc>
                  <a:txBody>
                    <a:bodyPr/>
                    <a:lstStyle/>
                    <a:p>
                      <a:pPr algn="ctr" fontAlgn="t"/>
                      <a:r>
                        <a:rPr lang="en-US" sz="1000">
                          <a:latin typeface="Calibri" pitchFamily="34" charset="0"/>
                          <a:cs typeface="Calibri" pitchFamily="34" charset="0"/>
                        </a:rPr>
                        <a:t>20</a:t>
                      </a:r>
                    </a:p>
                  </a:txBody>
                  <a:tcPr marL="10160" marR="10160" marT="10160" marB="10160"/>
                </a:tc>
                <a:tc>
                  <a:txBody>
                    <a:bodyPr/>
                    <a:lstStyle/>
                    <a:p>
                      <a:pPr algn="ctr" fontAlgn="t"/>
                      <a:r>
                        <a:rPr lang="en-US" sz="1000">
                          <a:latin typeface="Calibri" pitchFamily="34" charset="0"/>
                          <a:cs typeface="Calibri" pitchFamily="34" charset="0"/>
                        </a:rPr>
                        <a:t>Synopsys</a:t>
                      </a:r>
                    </a:p>
                  </a:txBody>
                  <a:tcPr marL="10160" marR="10160" marT="10160" marB="10160"/>
                </a:tc>
                <a:tc>
                  <a:txBody>
                    <a:bodyPr/>
                    <a:lstStyle/>
                    <a:p>
                      <a:pPr algn="ctr" fontAlgn="t"/>
                      <a:r>
                        <a:rPr lang="en-US" sz="1000" dirty="0">
                          <a:latin typeface="Calibri" pitchFamily="34" charset="0"/>
                          <a:cs typeface="Calibri" pitchFamily="34" charset="0"/>
                        </a:rPr>
                        <a:t>US</a:t>
                      </a:r>
                    </a:p>
                  </a:txBody>
                  <a:tcPr marL="10160" marR="10160" marT="10160" marB="10160"/>
                </a:tc>
                <a:tc>
                  <a:txBody>
                    <a:bodyPr/>
                    <a:lstStyle/>
                    <a:p>
                      <a:pPr algn="ctr" fontAlgn="t"/>
                      <a:r>
                        <a:rPr lang="en-US" sz="1000">
                          <a:latin typeface="Calibri" pitchFamily="34" charset="0"/>
                          <a:cs typeface="Calibri" pitchFamily="34" charset="0"/>
                        </a:rPr>
                        <a:t>$1,459.72</a:t>
                      </a:r>
                    </a:p>
                  </a:txBody>
                  <a:tcPr marL="10160" marR="10160" marT="10160" marB="10160"/>
                </a:tc>
                <a:tc>
                  <a:txBody>
                    <a:bodyPr/>
                    <a:lstStyle/>
                    <a:p>
                      <a:pPr algn="ctr" fontAlgn="t"/>
                      <a:r>
                        <a:rPr lang="en-US" sz="1000">
                          <a:latin typeface="Calibri" pitchFamily="34" charset="0"/>
                          <a:cs typeface="Calibri" pitchFamily="34" charset="0"/>
                        </a:rPr>
                        <a:t>$1,576.14</a:t>
                      </a:r>
                    </a:p>
                  </a:txBody>
                  <a:tcPr marL="10160" marR="10160" marT="10160" marB="10160"/>
                </a:tc>
                <a:tc>
                  <a:txBody>
                    <a:bodyPr/>
                    <a:lstStyle/>
                    <a:p>
                      <a:pPr algn="ctr" fontAlgn="t"/>
                      <a:r>
                        <a:rPr lang="en-US" sz="1000" dirty="0">
                          <a:latin typeface="Calibri" pitchFamily="34" charset="0"/>
                          <a:cs typeface="Calibri" pitchFamily="34" charset="0"/>
                        </a:rPr>
                        <a:t>93%</a:t>
                      </a:r>
                    </a:p>
                  </a:txBody>
                  <a:tcPr marL="10160" marR="10160" marT="10160" marB="10160"/>
                </a:tc>
              </a:tr>
            </a:tbl>
          </a:graphicData>
        </a:graphic>
      </p:graphicFrame>
      <p:cxnSp>
        <p:nvCxnSpPr>
          <p:cNvPr id="10" name="Straight Connector 9"/>
          <p:cNvCxnSpPr/>
          <p:nvPr/>
        </p:nvCxnSpPr>
        <p:spPr>
          <a:xfrm flipH="1">
            <a:off x="4128845" y="1164529"/>
            <a:ext cx="20426" cy="499463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27</a:t>
            </a:fld>
            <a:endParaRPr lang="en-US" dirty="0"/>
          </a:p>
        </p:txBody>
      </p:sp>
      <p:sp>
        <p:nvSpPr>
          <p:cNvPr id="3" name="Title 1"/>
          <p:cNvSpPr txBox="1">
            <a:spLocks/>
          </p:cNvSpPr>
          <p:nvPr/>
        </p:nvSpPr>
        <p:spPr>
          <a:xfrm>
            <a:off x="1026583" y="-1"/>
            <a:ext cx="7383639" cy="783771"/>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Competitive Landscape</a:t>
            </a:r>
            <a:br>
              <a:rPr kumimoji="0" lang="en-US" sz="2000" b="1" i="0" u="none" strike="noStrike" kern="1200" cap="none" spc="0" normalizeH="0" baseline="0" noProof="0" dirty="0" smtClean="0">
                <a:ln>
                  <a:noFill/>
                </a:ln>
                <a:solidFill>
                  <a:schemeClr val="bg1"/>
                </a:solidFill>
                <a:effectLst/>
                <a:uLnTx/>
                <a:uFillTx/>
                <a:latin typeface="Myriad Pro"/>
                <a:ea typeface="+mj-ea"/>
                <a:cs typeface="+mj-cs"/>
              </a:rPr>
            </a:b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Top</a:t>
            </a:r>
            <a:r>
              <a:rPr kumimoji="0" lang="en-US" sz="2000" b="1" i="0" u="none" strike="noStrike" kern="1200" cap="none" spc="0" normalizeH="0" noProof="0" dirty="0" smtClean="0">
                <a:ln>
                  <a:noFill/>
                </a:ln>
                <a:solidFill>
                  <a:schemeClr val="bg1"/>
                </a:solidFill>
                <a:effectLst/>
                <a:uLnTx/>
                <a:uFillTx/>
                <a:latin typeface="Myriad Pro"/>
                <a:ea typeface="+mj-ea"/>
                <a:cs typeface="+mj-cs"/>
              </a:rPr>
              <a:t> Software Vendors(Category wise)</a:t>
            </a:r>
            <a:endParaRPr kumimoji="0" lang="en-US" sz="2000" b="1" i="0" u="none" strike="noStrike" kern="1200" cap="none" spc="0" normalizeH="0" baseline="0" noProof="0" dirty="0" smtClean="0">
              <a:ln>
                <a:noFill/>
              </a:ln>
              <a:solidFill>
                <a:schemeClr val="bg1"/>
              </a:solidFill>
              <a:effectLst/>
              <a:uLnTx/>
              <a:uFillTx/>
              <a:latin typeface="Myriad Pro"/>
              <a:ea typeface="+mj-ea"/>
              <a:cs typeface="+mj-cs"/>
            </a:endParaRPr>
          </a:p>
        </p:txBody>
      </p:sp>
      <p:graphicFrame>
        <p:nvGraphicFramePr>
          <p:cNvPr id="4" name="Table 3"/>
          <p:cNvGraphicFramePr>
            <a:graphicFrameLocks noGrp="1"/>
          </p:cNvGraphicFramePr>
          <p:nvPr/>
        </p:nvGraphicFramePr>
        <p:xfrm>
          <a:off x="96932" y="1374230"/>
          <a:ext cx="3206625" cy="2222209"/>
        </p:xfrm>
        <a:graphic>
          <a:graphicData uri="http://schemas.openxmlformats.org/drawingml/2006/table">
            <a:tbl>
              <a:tblPr firstRow="1" bandRow="1">
                <a:tableStyleId>{5940675A-B579-460E-94D1-54222C63F5DA}</a:tableStyleId>
              </a:tblPr>
              <a:tblGrid>
                <a:gridCol w="704345"/>
                <a:gridCol w="593888"/>
                <a:gridCol w="641023"/>
                <a:gridCol w="716437"/>
                <a:gridCol w="550932"/>
              </a:tblGrid>
              <a:tr h="402996">
                <a:tc>
                  <a:txBody>
                    <a:bodyPr/>
                    <a:lstStyle/>
                    <a:p>
                      <a:r>
                        <a:rPr lang="en-US" sz="900" b="1" dirty="0" smtClean="0">
                          <a:solidFill>
                            <a:schemeClr val="bg1"/>
                          </a:solidFill>
                          <a:latin typeface="Calibri" pitchFamily="34" charset="0"/>
                          <a:cs typeface="Calibri" pitchFamily="34" charset="0"/>
                        </a:rPr>
                        <a:t>Company</a:t>
                      </a:r>
                      <a:endParaRPr lang="en-US" sz="900" b="1" dirty="0">
                        <a:solidFill>
                          <a:schemeClr val="bg1"/>
                        </a:solidFill>
                        <a:latin typeface="Calibri" pitchFamily="34" charset="0"/>
                        <a:cs typeface="Calibri" pitchFamily="34" charset="0"/>
                      </a:endParaRPr>
                    </a:p>
                  </a:txBody>
                  <a:tcPr>
                    <a:solidFill>
                      <a:schemeClr val="tx2"/>
                    </a:solidFill>
                  </a:tcPr>
                </a:tc>
                <a:tc>
                  <a:txBody>
                    <a:bodyPr/>
                    <a:lstStyle/>
                    <a:p>
                      <a:r>
                        <a:rPr lang="en-US" sz="900" b="1" dirty="0" smtClean="0">
                          <a:solidFill>
                            <a:schemeClr val="bg1"/>
                          </a:solidFill>
                          <a:latin typeface="Calibri" pitchFamily="34" charset="0"/>
                          <a:cs typeface="Calibri" pitchFamily="34" charset="0"/>
                        </a:rPr>
                        <a:t>2012 Revenue(m$)</a:t>
                      </a:r>
                      <a:endParaRPr lang="en-US" sz="900" b="1" dirty="0">
                        <a:solidFill>
                          <a:schemeClr val="bg1"/>
                        </a:solidFill>
                        <a:latin typeface="Calibri" pitchFamily="34" charset="0"/>
                        <a:cs typeface="Calibri" pitchFamily="34" charset="0"/>
                      </a:endParaRPr>
                    </a:p>
                  </a:txBody>
                  <a:tcPr>
                    <a:solidFill>
                      <a:schemeClr val="tx2"/>
                    </a:solidFill>
                  </a:tcPr>
                </a:tc>
                <a:tc>
                  <a:txBody>
                    <a:bodyPr/>
                    <a:lstStyle/>
                    <a:p>
                      <a:r>
                        <a:rPr lang="en-US" sz="900" b="1" dirty="0" smtClean="0">
                          <a:solidFill>
                            <a:schemeClr val="bg1"/>
                          </a:solidFill>
                          <a:latin typeface="Calibri" pitchFamily="34" charset="0"/>
                          <a:cs typeface="Calibri" pitchFamily="34" charset="0"/>
                        </a:rPr>
                        <a:t>2012 Market Share</a:t>
                      </a:r>
                      <a:endParaRPr lang="en-US" sz="900" b="1" dirty="0">
                        <a:solidFill>
                          <a:schemeClr val="bg1"/>
                        </a:solidFill>
                        <a:latin typeface="Calibri" pitchFamily="34" charset="0"/>
                        <a:cs typeface="Calibri" pitchFamily="34" charset="0"/>
                      </a:endParaRPr>
                    </a:p>
                  </a:txBody>
                  <a:tcPr>
                    <a:solidFill>
                      <a:schemeClr val="tx2"/>
                    </a:solidFill>
                  </a:tcPr>
                </a:tc>
                <a:tc>
                  <a:txBody>
                    <a:bodyPr/>
                    <a:lstStyle/>
                    <a:p>
                      <a:r>
                        <a:rPr lang="en-US" sz="900" b="1" dirty="0" smtClean="0">
                          <a:solidFill>
                            <a:schemeClr val="bg1"/>
                          </a:solidFill>
                          <a:latin typeface="Calibri" pitchFamily="34" charset="0"/>
                          <a:cs typeface="Calibri" pitchFamily="34" charset="0"/>
                        </a:rPr>
                        <a:t>2011 Revenue(m$)</a:t>
                      </a:r>
                      <a:endParaRPr lang="en-US" sz="900" b="1" dirty="0">
                        <a:solidFill>
                          <a:schemeClr val="bg1"/>
                        </a:solidFill>
                        <a:latin typeface="Calibri" pitchFamily="34" charset="0"/>
                        <a:cs typeface="Calibri" pitchFamily="34" charset="0"/>
                      </a:endParaRPr>
                    </a:p>
                  </a:txBody>
                  <a:tcPr>
                    <a:solidFill>
                      <a:schemeClr val="tx2"/>
                    </a:solidFill>
                  </a:tcPr>
                </a:tc>
                <a:tc>
                  <a:txBody>
                    <a:bodyPr/>
                    <a:lstStyle/>
                    <a:p>
                      <a:r>
                        <a:rPr lang="en-US" sz="900" b="1" dirty="0" smtClean="0">
                          <a:solidFill>
                            <a:schemeClr val="bg1"/>
                          </a:solidFill>
                          <a:latin typeface="Calibri" pitchFamily="34" charset="0"/>
                          <a:cs typeface="Calibri" pitchFamily="34" charset="0"/>
                        </a:rPr>
                        <a:t>Growth Rate(%)</a:t>
                      </a:r>
                      <a:endParaRPr lang="en-US" sz="900" b="1" dirty="0">
                        <a:solidFill>
                          <a:schemeClr val="bg1"/>
                        </a:solidFill>
                        <a:latin typeface="Calibri" pitchFamily="34" charset="0"/>
                        <a:cs typeface="Calibri" pitchFamily="34" charset="0"/>
                      </a:endParaRPr>
                    </a:p>
                  </a:txBody>
                  <a:tcPr>
                    <a:solidFill>
                      <a:schemeClr val="tx2"/>
                    </a:solidFill>
                  </a:tcPr>
                </a:tc>
              </a:tr>
              <a:tr h="220672">
                <a:tc>
                  <a:txBody>
                    <a:bodyPr/>
                    <a:lstStyle/>
                    <a:p>
                      <a:r>
                        <a:rPr lang="en-US" sz="900" dirty="0" smtClean="0">
                          <a:latin typeface="Calibri" pitchFamily="34" charset="0"/>
                          <a:cs typeface="Calibri" pitchFamily="34" charset="0"/>
                        </a:rPr>
                        <a:t>SAP</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2902.5</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22.1</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2884</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.6%</a:t>
                      </a:r>
                      <a:endParaRPr lang="en-US" sz="900" dirty="0">
                        <a:latin typeface="Calibri" pitchFamily="34" charset="0"/>
                        <a:cs typeface="Calibri" pitchFamily="34" charset="0"/>
                      </a:endParaRPr>
                    </a:p>
                  </a:txBody>
                  <a:tcPr/>
                </a:tc>
              </a:tr>
              <a:tr h="226243">
                <a:tc>
                  <a:txBody>
                    <a:bodyPr/>
                    <a:lstStyle/>
                    <a:p>
                      <a:r>
                        <a:rPr lang="en-US" sz="900" dirty="0" smtClean="0">
                          <a:latin typeface="Calibri" pitchFamily="34" charset="0"/>
                          <a:cs typeface="Calibri" pitchFamily="34" charset="0"/>
                        </a:rPr>
                        <a:t>Oracle</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1952.1</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14.9</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1913.5</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2%</a:t>
                      </a:r>
                      <a:endParaRPr lang="en-US" sz="900" dirty="0">
                        <a:latin typeface="Calibri" pitchFamily="34" charset="0"/>
                        <a:cs typeface="Calibri" pitchFamily="34" charset="0"/>
                      </a:endParaRPr>
                    </a:p>
                  </a:txBody>
                  <a:tcPr/>
                </a:tc>
              </a:tr>
              <a:tr h="216817">
                <a:tc>
                  <a:txBody>
                    <a:bodyPr/>
                    <a:lstStyle/>
                    <a:p>
                      <a:r>
                        <a:rPr lang="en-US" sz="900" dirty="0" smtClean="0">
                          <a:latin typeface="Calibri" pitchFamily="34" charset="0"/>
                          <a:cs typeface="Calibri" pitchFamily="34" charset="0"/>
                        </a:rPr>
                        <a:t>IBM</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1625.6</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12.4</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1478.8</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9.9%</a:t>
                      </a:r>
                      <a:endParaRPr lang="en-US" sz="900" dirty="0">
                        <a:latin typeface="Calibri" pitchFamily="34" charset="0"/>
                        <a:cs typeface="Calibri" pitchFamily="34" charset="0"/>
                      </a:endParaRPr>
                    </a:p>
                  </a:txBody>
                  <a:tcPr/>
                </a:tc>
              </a:tr>
              <a:tr h="207389">
                <a:tc>
                  <a:txBody>
                    <a:bodyPr/>
                    <a:lstStyle/>
                    <a:p>
                      <a:r>
                        <a:rPr lang="en-US" sz="900" dirty="0" smtClean="0">
                          <a:latin typeface="Calibri" pitchFamily="34" charset="0"/>
                          <a:cs typeface="Calibri" pitchFamily="34" charset="0"/>
                        </a:rPr>
                        <a:t>SAS</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1599.7</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12.2</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1542.9</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3.7%</a:t>
                      </a:r>
                      <a:endParaRPr lang="en-US" sz="900" dirty="0">
                        <a:latin typeface="Calibri" pitchFamily="34" charset="0"/>
                        <a:cs typeface="Calibri" pitchFamily="34" charset="0"/>
                      </a:endParaRPr>
                    </a:p>
                  </a:txBody>
                  <a:tcPr/>
                </a:tc>
              </a:tr>
              <a:tr h="201419">
                <a:tc>
                  <a:txBody>
                    <a:bodyPr/>
                    <a:lstStyle/>
                    <a:p>
                      <a:r>
                        <a:rPr lang="en-US" sz="900" dirty="0" smtClean="0">
                          <a:latin typeface="Calibri" pitchFamily="34" charset="0"/>
                          <a:cs typeface="Calibri" pitchFamily="34" charset="0"/>
                        </a:rPr>
                        <a:t>Microsoft</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1189.3</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9.1</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1059.9</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12.2%</a:t>
                      </a:r>
                      <a:endParaRPr lang="en-US" sz="900" dirty="0">
                        <a:latin typeface="Calibri" pitchFamily="34" charset="0"/>
                        <a:cs typeface="Calibri" pitchFamily="34" charset="0"/>
                      </a:endParaRPr>
                    </a:p>
                  </a:txBody>
                  <a:tcPr/>
                </a:tc>
              </a:tr>
              <a:tr h="252638">
                <a:tc>
                  <a:txBody>
                    <a:bodyPr/>
                    <a:lstStyle/>
                    <a:p>
                      <a:r>
                        <a:rPr lang="en-US" sz="900" dirty="0" smtClean="0">
                          <a:latin typeface="Calibri" pitchFamily="34" charset="0"/>
                          <a:cs typeface="Calibri" pitchFamily="34" charset="0"/>
                        </a:rPr>
                        <a:t>Others</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3861.3</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29.3</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3416</a:t>
                      </a:r>
                      <a:endParaRPr lang="en-US" sz="900" dirty="0">
                        <a:latin typeface="Calibri" pitchFamily="34" charset="0"/>
                        <a:cs typeface="Calibri" pitchFamily="34" charset="0"/>
                      </a:endParaRPr>
                    </a:p>
                  </a:txBody>
                  <a:tcPr/>
                </a:tc>
                <a:tc>
                  <a:txBody>
                    <a:bodyPr/>
                    <a:lstStyle/>
                    <a:p>
                      <a:r>
                        <a:rPr lang="en-US" sz="900" dirty="0" smtClean="0">
                          <a:latin typeface="Calibri" pitchFamily="34" charset="0"/>
                          <a:cs typeface="Calibri" pitchFamily="34" charset="0"/>
                        </a:rPr>
                        <a:t>13%</a:t>
                      </a:r>
                      <a:endParaRPr lang="en-US" sz="900" dirty="0">
                        <a:latin typeface="Calibri" pitchFamily="34" charset="0"/>
                        <a:cs typeface="Calibri" pitchFamily="34" charset="0"/>
                      </a:endParaRPr>
                    </a:p>
                  </a:txBody>
                  <a:tcPr/>
                </a:tc>
              </a:tr>
              <a:tr h="323651">
                <a:tc>
                  <a:txBody>
                    <a:bodyPr/>
                    <a:lstStyle/>
                    <a:p>
                      <a:r>
                        <a:rPr lang="en-US" sz="900" b="1" dirty="0" smtClean="0">
                          <a:latin typeface="Calibri" pitchFamily="34" charset="0"/>
                          <a:cs typeface="Calibri" pitchFamily="34" charset="0"/>
                        </a:rPr>
                        <a:t>Total</a:t>
                      </a:r>
                      <a:endParaRPr lang="en-US" sz="900" b="1" dirty="0">
                        <a:latin typeface="Calibri" pitchFamily="34" charset="0"/>
                        <a:cs typeface="Calibri" pitchFamily="34" charset="0"/>
                      </a:endParaRPr>
                    </a:p>
                  </a:txBody>
                  <a:tcPr>
                    <a:solidFill>
                      <a:schemeClr val="tx2"/>
                    </a:solidFill>
                  </a:tcPr>
                </a:tc>
                <a:tc>
                  <a:txBody>
                    <a:bodyPr/>
                    <a:lstStyle/>
                    <a:p>
                      <a:r>
                        <a:rPr lang="en-US" sz="900" b="1" dirty="0" smtClean="0">
                          <a:latin typeface="Calibri" pitchFamily="34" charset="0"/>
                          <a:cs typeface="Calibri" pitchFamily="34" charset="0"/>
                        </a:rPr>
                        <a:t>13131.1</a:t>
                      </a:r>
                      <a:endParaRPr lang="en-US" sz="900" b="1" dirty="0">
                        <a:latin typeface="Calibri" pitchFamily="34" charset="0"/>
                        <a:cs typeface="Calibri" pitchFamily="34" charset="0"/>
                      </a:endParaRPr>
                    </a:p>
                  </a:txBody>
                  <a:tcPr>
                    <a:solidFill>
                      <a:schemeClr val="tx2"/>
                    </a:solidFill>
                  </a:tcPr>
                </a:tc>
                <a:tc>
                  <a:txBody>
                    <a:bodyPr/>
                    <a:lstStyle/>
                    <a:p>
                      <a:r>
                        <a:rPr lang="en-US" sz="900" b="1" dirty="0" smtClean="0">
                          <a:latin typeface="Calibri" pitchFamily="34" charset="0"/>
                          <a:cs typeface="Calibri" pitchFamily="34" charset="0"/>
                        </a:rPr>
                        <a:t>100</a:t>
                      </a:r>
                      <a:endParaRPr lang="en-US" sz="900" b="1" dirty="0">
                        <a:latin typeface="Calibri" pitchFamily="34" charset="0"/>
                        <a:cs typeface="Calibri" pitchFamily="34" charset="0"/>
                      </a:endParaRPr>
                    </a:p>
                  </a:txBody>
                  <a:tcPr>
                    <a:solidFill>
                      <a:schemeClr val="tx2"/>
                    </a:solidFill>
                  </a:tcPr>
                </a:tc>
                <a:tc>
                  <a:txBody>
                    <a:bodyPr/>
                    <a:lstStyle/>
                    <a:p>
                      <a:r>
                        <a:rPr lang="en-US" sz="900" b="1" dirty="0" smtClean="0">
                          <a:latin typeface="Calibri" pitchFamily="34" charset="0"/>
                          <a:cs typeface="Calibri" pitchFamily="34" charset="0"/>
                        </a:rPr>
                        <a:t>12295.1</a:t>
                      </a:r>
                      <a:endParaRPr lang="en-US" sz="900" b="1" dirty="0">
                        <a:latin typeface="Calibri" pitchFamily="34" charset="0"/>
                        <a:cs typeface="Calibri" pitchFamily="34" charset="0"/>
                      </a:endParaRPr>
                    </a:p>
                  </a:txBody>
                  <a:tcPr>
                    <a:solidFill>
                      <a:schemeClr val="tx2"/>
                    </a:solidFill>
                  </a:tcPr>
                </a:tc>
                <a:tc>
                  <a:txBody>
                    <a:bodyPr/>
                    <a:lstStyle/>
                    <a:p>
                      <a:r>
                        <a:rPr lang="en-US" sz="900" b="1" dirty="0" smtClean="0">
                          <a:latin typeface="Calibri" pitchFamily="34" charset="0"/>
                          <a:cs typeface="Calibri" pitchFamily="34" charset="0"/>
                        </a:rPr>
                        <a:t>6.8%</a:t>
                      </a:r>
                      <a:endParaRPr lang="en-US" sz="900" b="1" dirty="0">
                        <a:latin typeface="Calibri" pitchFamily="34" charset="0"/>
                        <a:cs typeface="Calibri" pitchFamily="34" charset="0"/>
                      </a:endParaRPr>
                    </a:p>
                  </a:txBody>
                  <a:tcPr>
                    <a:solidFill>
                      <a:schemeClr val="tx2"/>
                    </a:solidFill>
                  </a:tcPr>
                </a:tc>
              </a:tr>
            </a:tbl>
          </a:graphicData>
        </a:graphic>
      </p:graphicFrame>
      <p:sp>
        <p:nvSpPr>
          <p:cNvPr id="5" name="Rectangle 4"/>
          <p:cNvSpPr/>
          <p:nvPr/>
        </p:nvSpPr>
        <p:spPr>
          <a:xfrm>
            <a:off x="46544" y="920263"/>
            <a:ext cx="32658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900" b="1" i="0" dirty="0" smtClean="0">
                <a:latin typeface="Calibri" pitchFamily="34" charset="0"/>
                <a:cs typeface="Calibri" pitchFamily="34" charset="0"/>
              </a:rPr>
              <a:t>Top</a:t>
            </a:r>
            <a:r>
              <a:rPr lang="en-US" sz="900" i="0" dirty="0" smtClean="0">
                <a:latin typeface="Calibri" pitchFamily="34" charset="0"/>
                <a:cs typeface="Calibri" pitchFamily="34" charset="0"/>
              </a:rPr>
              <a:t> </a:t>
            </a:r>
            <a:r>
              <a:rPr lang="en-US" sz="900" b="1" i="0" dirty="0" smtClean="0">
                <a:latin typeface="Calibri" pitchFamily="34" charset="0"/>
                <a:cs typeface="Calibri" pitchFamily="34" charset="0"/>
              </a:rPr>
              <a:t>5 BI, CPM and Analytic Applications/Performance Management Vendors, Worldwide, 2011-2012 by Gartner</a:t>
            </a:r>
            <a:endParaRPr lang="en-US" sz="900" i="0" dirty="0">
              <a:latin typeface="Calibri" pitchFamily="34" charset="0"/>
              <a:cs typeface="Calibri" pitchFamily="34" charset="0"/>
            </a:endParaRPr>
          </a:p>
        </p:txBody>
      </p:sp>
      <p:sp>
        <p:nvSpPr>
          <p:cNvPr id="6" name="Rectangle 5"/>
          <p:cNvSpPr/>
          <p:nvPr/>
        </p:nvSpPr>
        <p:spPr>
          <a:xfrm>
            <a:off x="88707" y="3937462"/>
            <a:ext cx="3191818" cy="207390"/>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1000" b="1" i="0" dirty="0" smtClean="0">
                <a:latin typeface="Calibri" pitchFamily="34" charset="0"/>
                <a:cs typeface="Calibri" pitchFamily="34" charset="0"/>
              </a:rPr>
              <a:t>2013 ERP Market Share Update by Forbes</a:t>
            </a:r>
            <a:endParaRPr lang="en-US" sz="1000" b="1" i="0" dirty="0">
              <a:latin typeface="Calibri" pitchFamily="34" charset="0"/>
              <a:cs typeface="Calibri" pitchFamily="34" charset="0"/>
            </a:endParaRPr>
          </a:p>
        </p:txBody>
      </p:sp>
      <p:graphicFrame>
        <p:nvGraphicFramePr>
          <p:cNvPr id="7" name="Table 6"/>
          <p:cNvGraphicFramePr>
            <a:graphicFrameLocks noGrp="1"/>
          </p:cNvGraphicFramePr>
          <p:nvPr/>
        </p:nvGraphicFramePr>
        <p:xfrm>
          <a:off x="89105" y="4193398"/>
          <a:ext cx="3191424" cy="1933905"/>
        </p:xfrm>
        <a:graphic>
          <a:graphicData uri="http://schemas.openxmlformats.org/drawingml/2006/table">
            <a:tbl>
              <a:tblPr firstRow="1" bandRow="1">
                <a:tableStyleId>{5940675A-B579-460E-94D1-54222C63F5DA}</a:tableStyleId>
              </a:tblPr>
              <a:tblGrid>
                <a:gridCol w="489393"/>
                <a:gridCol w="737118"/>
                <a:gridCol w="667515"/>
                <a:gridCol w="1297398"/>
              </a:tblGrid>
              <a:tr h="402996">
                <a:tc>
                  <a:txBody>
                    <a:bodyPr/>
                    <a:lstStyle/>
                    <a:p>
                      <a:r>
                        <a:rPr lang="en-US" sz="1000" dirty="0" smtClean="0">
                          <a:solidFill>
                            <a:schemeClr val="bg1"/>
                          </a:solidFill>
                          <a:latin typeface="Calibri" pitchFamily="34" charset="0"/>
                          <a:cs typeface="Calibri" pitchFamily="34" charset="0"/>
                        </a:rPr>
                        <a:t>Rank</a:t>
                      </a:r>
                      <a:endParaRPr lang="en-US" sz="1000" b="1" dirty="0">
                        <a:solidFill>
                          <a:schemeClr val="bg1"/>
                        </a:solidFill>
                        <a:latin typeface="Calibri" pitchFamily="34" charset="0"/>
                        <a:cs typeface="Calibri" pitchFamily="34" charset="0"/>
                      </a:endParaRPr>
                    </a:p>
                  </a:txBody>
                  <a:tcPr>
                    <a:solidFill>
                      <a:schemeClr val="tx2"/>
                    </a:solidFill>
                  </a:tcPr>
                </a:tc>
                <a:tc>
                  <a:txBody>
                    <a:bodyPr/>
                    <a:lstStyle/>
                    <a:p>
                      <a:r>
                        <a:rPr lang="en-US" sz="1000" dirty="0" smtClean="0">
                          <a:solidFill>
                            <a:schemeClr val="bg1"/>
                          </a:solidFill>
                          <a:latin typeface="Calibri" pitchFamily="34" charset="0"/>
                          <a:cs typeface="Calibri" pitchFamily="34" charset="0"/>
                        </a:rPr>
                        <a:t>Company</a:t>
                      </a:r>
                      <a:endParaRPr lang="en-US" sz="1000" b="1" dirty="0">
                        <a:solidFill>
                          <a:schemeClr val="bg1"/>
                        </a:solidFill>
                        <a:latin typeface="Calibri" pitchFamily="34" charset="0"/>
                        <a:cs typeface="Calibri" pitchFamily="34" charset="0"/>
                      </a:endParaRPr>
                    </a:p>
                  </a:txBody>
                  <a:tcPr>
                    <a:solidFill>
                      <a:schemeClr val="tx2"/>
                    </a:solidFill>
                  </a:tcPr>
                </a:tc>
                <a:tc>
                  <a:txBody>
                    <a:bodyPr/>
                    <a:lstStyle/>
                    <a:p>
                      <a:r>
                        <a:rPr lang="en-US" sz="1000" dirty="0" smtClean="0">
                          <a:solidFill>
                            <a:schemeClr val="bg1"/>
                          </a:solidFill>
                          <a:latin typeface="Calibri" pitchFamily="34" charset="0"/>
                          <a:cs typeface="Calibri" pitchFamily="34" charset="0"/>
                        </a:rPr>
                        <a:t>2012 Revenue</a:t>
                      </a:r>
                      <a:endParaRPr lang="en-US" sz="1000" b="1" dirty="0">
                        <a:solidFill>
                          <a:schemeClr val="bg1"/>
                        </a:solidFill>
                        <a:latin typeface="Calibri" pitchFamily="34" charset="0"/>
                        <a:cs typeface="Calibri" pitchFamily="34" charset="0"/>
                      </a:endParaRPr>
                    </a:p>
                  </a:txBody>
                  <a:tcPr>
                    <a:solidFill>
                      <a:schemeClr val="tx2"/>
                    </a:solidFill>
                  </a:tcPr>
                </a:tc>
                <a:tc>
                  <a:txBody>
                    <a:bodyPr/>
                    <a:lstStyle/>
                    <a:p>
                      <a:r>
                        <a:rPr lang="en-US" sz="1000" dirty="0" smtClean="0">
                          <a:solidFill>
                            <a:schemeClr val="bg1"/>
                          </a:solidFill>
                          <a:latin typeface="Calibri" pitchFamily="34" charset="0"/>
                          <a:cs typeface="Calibri" pitchFamily="34" charset="0"/>
                        </a:rPr>
                        <a:t>2012 Market Share</a:t>
                      </a:r>
                      <a:endParaRPr lang="en-US" sz="1000" b="1" dirty="0">
                        <a:solidFill>
                          <a:schemeClr val="bg1"/>
                        </a:solidFill>
                        <a:latin typeface="Calibri" pitchFamily="34" charset="0"/>
                        <a:cs typeface="Calibri" pitchFamily="34" charset="0"/>
                      </a:endParaRPr>
                    </a:p>
                  </a:txBody>
                  <a:tcPr>
                    <a:solidFill>
                      <a:schemeClr val="tx2"/>
                    </a:solidFill>
                  </a:tcPr>
                </a:tc>
              </a:tr>
              <a:tr h="246036">
                <a:tc>
                  <a:txBody>
                    <a:bodyPr/>
                    <a:lstStyle/>
                    <a:p>
                      <a:r>
                        <a:rPr lang="en-US" sz="1000" dirty="0" smtClean="0">
                          <a:latin typeface="Calibri" pitchFamily="34" charset="0"/>
                          <a:cs typeface="Calibri" pitchFamily="34" charset="0"/>
                        </a:rPr>
                        <a:t>1</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SAP</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$6B</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25%</a:t>
                      </a:r>
                      <a:endParaRPr lang="en-US" sz="1000" dirty="0">
                        <a:latin typeface="Calibri" pitchFamily="34" charset="0"/>
                        <a:cs typeface="Calibri" pitchFamily="34" charset="0"/>
                      </a:endParaRPr>
                    </a:p>
                  </a:txBody>
                  <a:tcPr/>
                </a:tc>
              </a:tr>
              <a:tr h="207389">
                <a:tc>
                  <a:txBody>
                    <a:bodyPr/>
                    <a:lstStyle/>
                    <a:p>
                      <a:r>
                        <a:rPr lang="en-US" sz="1000" dirty="0" smtClean="0">
                          <a:latin typeface="Calibri" pitchFamily="34" charset="0"/>
                          <a:cs typeface="Calibri" pitchFamily="34" charset="0"/>
                        </a:rPr>
                        <a:t>2</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Oracle</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$3.12B</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12.8%</a:t>
                      </a:r>
                      <a:endParaRPr lang="en-US" sz="1000" dirty="0">
                        <a:latin typeface="Calibri" pitchFamily="34" charset="0"/>
                        <a:cs typeface="Calibri" pitchFamily="34" charset="0"/>
                      </a:endParaRPr>
                    </a:p>
                  </a:txBody>
                  <a:tcPr/>
                </a:tc>
              </a:tr>
              <a:tr h="248553">
                <a:tc>
                  <a:txBody>
                    <a:bodyPr/>
                    <a:lstStyle/>
                    <a:p>
                      <a:r>
                        <a:rPr lang="en-US" sz="1000" dirty="0" smtClean="0">
                          <a:latin typeface="Calibri" pitchFamily="34" charset="0"/>
                          <a:cs typeface="Calibri" pitchFamily="34" charset="0"/>
                        </a:rPr>
                        <a:t>3</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Sage</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$1.5B</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6.3%</a:t>
                      </a:r>
                      <a:endParaRPr lang="en-US" sz="1000" dirty="0">
                        <a:latin typeface="Calibri" pitchFamily="34" charset="0"/>
                        <a:cs typeface="Calibri" pitchFamily="34" charset="0"/>
                      </a:endParaRPr>
                    </a:p>
                  </a:txBody>
                  <a:tcPr/>
                </a:tc>
              </a:tr>
              <a:tr h="323651">
                <a:tc>
                  <a:txBody>
                    <a:bodyPr/>
                    <a:lstStyle/>
                    <a:p>
                      <a:r>
                        <a:rPr lang="en-US" sz="1000" dirty="0" smtClean="0">
                          <a:latin typeface="Calibri" pitchFamily="34" charset="0"/>
                          <a:cs typeface="Calibri" pitchFamily="34" charset="0"/>
                        </a:rPr>
                        <a:t>4</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Infor</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$1.5B</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6% (49.5% Revenue Growth Y-o-Y)</a:t>
                      </a:r>
                      <a:endParaRPr lang="en-US" sz="1000" dirty="0">
                        <a:latin typeface="Calibri" pitchFamily="34" charset="0"/>
                        <a:cs typeface="Calibri" pitchFamily="34" charset="0"/>
                      </a:endParaRPr>
                    </a:p>
                  </a:txBody>
                  <a:tcPr/>
                </a:tc>
              </a:tr>
              <a:tr h="323651">
                <a:tc>
                  <a:txBody>
                    <a:bodyPr/>
                    <a:lstStyle/>
                    <a:p>
                      <a:r>
                        <a:rPr lang="en-US" sz="1000" dirty="0" smtClean="0">
                          <a:latin typeface="Calibri" pitchFamily="34" charset="0"/>
                          <a:cs typeface="Calibri" pitchFamily="34" charset="0"/>
                        </a:rPr>
                        <a:t>5</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Microsoft</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$1.1B</a:t>
                      </a:r>
                      <a:endParaRPr lang="en-US" sz="1000" dirty="0">
                        <a:latin typeface="Calibri" pitchFamily="34" charset="0"/>
                        <a:cs typeface="Calibri" pitchFamily="34" charset="0"/>
                      </a:endParaRPr>
                    </a:p>
                  </a:txBody>
                  <a:tcPr/>
                </a:tc>
                <a:tc>
                  <a:txBody>
                    <a:bodyPr/>
                    <a:lstStyle/>
                    <a:p>
                      <a:r>
                        <a:rPr lang="en-US" sz="1000" dirty="0" smtClean="0">
                          <a:latin typeface="Calibri" pitchFamily="34" charset="0"/>
                          <a:cs typeface="Calibri" pitchFamily="34" charset="0"/>
                        </a:rPr>
                        <a:t>5%(4.2% Revenue Growth Y-o-Y)</a:t>
                      </a:r>
                      <a:endParaRPr lang="en-US" sz="1000" dirty="0">
                        <a:latin typeface="Calibri" pitchFamily="34" charset="0"/>
                        <a:cs typeface="Calibri" pitchFamily="34" charset="0"/>
                      </a:endParaRPr>
                    </a:p>
                  </a:txBody>
                  <a:tcPr/>
                </a:tc>
              </a:tr>
            </a:tbl>
          </a:graphicData>
        </a:graphic>
      </p:graphicFrame>
      <p:graphicFrame>
        <p:nvGraphicFramePr>
          <p:cNvPr id="8" name="Table 7"/>
          <p:cNvGraphicFramePr>
            <a:graphicFrameLocks noGrp="1"/>
          </p:cNvGraphicFramePr>
          <p:nvPr/>
        </p:nvGraphicFramePr>
        <p:xfrm>
          <a:off x="6212263" y="1250779"/>
          <a:ext cx="2843596" cy="3814975"/>
        </p:xfrm>
        <a:graphic>
          <a:graphicData uri="http://schemas.openxmlformats.org/drawingml/2006/table">
            <a:tbl>
              <a:tblPr>
                <a:tableStyleId>{5940675A-B579-460E-94D1-54222C63F5DA}</a:tableStyleId>
              </a:tblPr>
              <a:tblGrid>
                <a:gridCol w="710899"/>
                <a:gridCol w="710899"/>
                <a:gridCol w="710899"/>
                <a:gridCol w="710899"/>
              </a:tblGrid>
              <a:tr h="485926">
                <a:tc>
                  <a:txBody>
                    <a:bodyPr/>
                    <a:lstStyle/>
                    <a:p>
                      <a:pPr algn="l" fontAlgn="t"/>
                      <a:r>
                        <a:rPr lang="en-US" sz="1000" b="1" dirty="0">
                          <a:solidFill>
                            <a:schemeClr val="bg1"/>
                          </a:solidFill>
                          <a:latin typeface="Calibri" pitchFamily="34" charset="0"/>
                          <a:cs typeface="Calibri" pitchFamily="34" charset="0"/>
                        </a:rPr>
                        <a:t>Company</a:t>
                      </a:r>
                    </a:p>
                  </a:txBody>
                  <a:tcPr marL="27654" marR="27654" marT="27654" marB="27654">
                    <a:solidFill>
                      <a:schemeClr val="tx2"/>
                    </a:solidFill>
                  </a:tcPr>
                </a:tc>
                <a:tc>
                  <a:txBody>
                    <a:bodyPr/>
                    <a:lstStyle/>
                    <a:p>
                      <a:pPr algn="l" fontAlgn="t"/>
                      <a:r>
                        <a:rPr lang="en-US" sz="1000" b="1" dirty="0">
                          <a:solidFill>
                            <a:schemeClr val="bg1"/>
                          </a:solidFill>
                          <a:latin typeface="Calibri" pitchFamily="34" charset="0"/>
                          <a:cs typeface="Calibri" pitchFamily="34" charset="0"/>
                        </a:rPr>
                        <a:t>2011 SaaS Revenue ($M)</a:t>
                      </a:r>
                    </a:p>
                  </a:txBody>
                  <a:tcPr marL="27654" marR="27654" marT="27654" marB="27654">
                    <a:solidFill>
                      <a:schemeClr val="tx2"/>
                    </a:solidFill>
                  </a:tcPr>
                </a:tc>
                <a:tc>
                  <a:txBody>
                    <a:bodyPr/>
                    <a:lstStyle/>
                    <a:p>
                      <a:pPr algn="l" fontAlgn="t"/>
                      <a:r>
                        <a:rPr lang="en-US" sz="1000" b="1" dirty="0">
                          <a:solidFill>
                            <a:schemeClr val="bg1"/>
                          </a:solidFill>
                          <a:latin typeface="Calibri" pitchFamily="34" charset="0"/>
                          <a:cs typeface="Calibri" pitchFamily="34" charset="0"/>
                        </a:rPr>
                        <a:t>2011 Software Revenue ($M)</a:t>
                      </a:r>
                    </a:p>
                  </a:txBody>
                  <a:tcPr marL="27654" marR="27654" marT="27654" marB="27654">
                    <a:solidFill>
                      <a:schemeClr val="tx2"/>
                    </a:solidFill>
                  </a:tcPr>
                </a:tc>
                <a:tc>
                  <a:txBody>
                    <a:bodyPr/>
                    <a:lstStyle/>
                    <a:p>
                      <a:pPr algn="l" fontAlgn="t"/>
                      <a:r>
                        <a:rPr lang="en-US" sz="1000" b="1" dirty="0">
                          <a:solidFill>
                            <a:schemeClr val="bg1"/>
                          </a:solidFill>
                          <a:latin typeface="Calibri" pitchFamily="34" charset="0"/>
                          <a:cs typeface="Calibri" pitchFamily="34" charset="0"/>
                        </a:rPr>
                        <a:t>SaaS Revenue as % of Software Revenue</a:t>
                      </a:r>
                    </a:p>
                  </a:txBody>
                  <a:tcPr marL="27654" marR="27654" marT="27654" marB="27654">
                    <a:solidFill>
                      <a:schemeClr val="tx2"/>
                    </a:solidFill>
                  </a:tcPr>
                </a:tc>
              </a:tr>
              <a:tr h="373879">
                <a:tc>
                  <a:txBody>
                    <a:bodyPr/>
                    <a:lstStyle/>
                    <a:p>
                      <a:pPr algn="l"/>
                      <a:r>
                        <a:rPr lang="en-US" sz="1000" dirty="0">
                          <a:latin typeface="Calibri" pitchFamily="34" charset="0"/>
                          <a:cs typeface="Calibri" pitchFamily="34" charset="0"/>
                        </a:rPr>
                        <a:t>Salesforce.com</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$1,848</a:t>
                      </a:r>
                    </a:p>
                  </a:txBody>
                  <a:tcPr marL="27654" marR="27654" marT="27654" marB="27654" anchor="ctr"/>
                </a:tc>
                <a:tc>
                  <a:txBody>
                    <a:bodyPr/>
                    <a:lstStyle/>
                    <a:p>
                      <a:r>
                        <a:rPr lang="en-US" sz="1000" dirty="0">
                          <a:latin typeface="Calibri" pitchFamily="34" charset="0"/>
                          <a:cs typeface="Calibri" pitchFamily="34" charset="0"/>
                        </a:rPr>
                        <a:t>$2,008.7</a:t>
                      </a:r>
                    </a:p>
                  </a:txBody>
                  <a:tcPr marL="27654" marR="27654" marT="27654" marB="27654" anchor="ctr"/>
                </a:tc>
                <a:tc>
                  <a:txBody>
                    <a:bodyPr/>
                    <a:lstStyle/>
                    <a:p>
                      <a:r>
                        <a:rPr lang="en-US" sz="1000" dirty="0">
                          <a:latin typeface="Calibri" pitchFamily="34" charset="0"/>
                          <a:cs typeface="Calibri" pitchFamily="34" charset="0"/>
                        </a:rPr>
                        <a:t>92.0%</a:t>
                      </a:r>
                    </a:p>
                  </a:txBody>
                  <a:tcPr marL="27654" marR="27654" marT="27654" marB="27654" anchor="ctr"/>
                </a:tc>
              </a:tr>
              <a:tr h="214593">
                <a:tc>
                  <a:txBody>
                    <a:bodyPr/>
                    <a:lstStyle/>
                    <a:p>
                      <a:pPr algn="l"/>
                      <a:r>
                        <a:rPr lang="en-US" sz="1000" dirty="0">
                          <a:latin typeface="Calibri" pitchFamily="34" charset="0"/>
                          <a:cs typeface="Calibri" pitchFamily="34" charset="0"/>
                        </a:rPr>
                        <a:t>Intuit</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$950</a:t>
                      </a:r>
                    </a:p>
                  </a:txBody>
                  <a:tcPr marL="27654" marR="27654" marT="27654" marB="27654" anchor="ctr"/>
                </a:tc>
                <a:tc>
                  <a:txBody>
                    <a:bodyPr/>
                    <a:lstStyle/>
                    <a:p>
                      <a:r>
                        <a:rPr lang="en-US" sz="1000" dirty="0">
                          <a:latin typeface="Calibri" pitchFamily="34" charset="0"/>
                          <a:cs typeface="Calibri" pitchFamily="34" charset="0"/>
                        </a:rPr>
                        <a:t>$2,456.5</a:t>
                      </a:r>
                    </a:p>
                  </a:txBody>
                  <a:tcPr marL="27654" marR="27654" marT="27654" marB="27654" anchor="ctr"/>
                </a:tc>
                <a:tc>
                  <a:txBody>
                    <a:bodyPr/>
                    <a:lstStyle/>
                    <a:p>
                      <a:r>
                        <a:rPr lang="en-US" sz="1000" dirty="0">
                          <a:latin typeface="Calibri" pitchFamily="34" charset="0"/>
                          <a:cs typeface="Calibri" pitchFamily="34" charset="0"/>
                        </a:rPr>
                        <a:t>38.7%</a:t>
                      </a:r>
                    </a:p>
                  </a:txBody>
                  <a:tcPr marL="27654" marR="27654" marT="27654" marB="27654" anchor="ctr"/>
                </a:tc>
              </a:tr>
              <a:tr h="214593">
                <a:tc>
                  <a:txBody>
                    <a:bodyPr/>
                    <a:lstStyle/>
                    <a:p>
                      <a:pPr algn="l"/>
                      <a:r>
                        <a:rPr lang="en-US" sz="1000" dirty="0">
                          <a:latin typeface="Calibri" pitchFamily="34" charset="0"/>
                          <a:cs typeface="Calibri" pitchFamily="34" charset="0"/>
                        </a:rPr>
                        <a:t>Cisco</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$831</a:t>
                      </a:r>
                    </a:p>
                  </a:txBody>
                  <a:tcPr marL="27654" marR="27654" marT="27654" marB="27654" anchor="ctr"/>
                </a:tc>
                <a:tc>
                  <a:txBody>
                    <a:bodyPr/>
                    <a:lstStyle/>
                    <a:p>
                      <a:r>
                        <a:rPr lang="en-US" sz="1000" dirty="0">
                          <a:latin typeface="Calibri" pitchFamily="34" charset="0"/>
                          <a:cs typeface="Calibri" pitchFamily="34" charset="0"/>
                        </a:rPr>
                        <a:t>$1,796.9</a:t>
                      </a:r>
                    </a:p>
                  </a:txBody>
                  <a:tcPr marL="27654" marR="27654" marT="27654" marB="27654" anchor="ctr"/>
                </a:tc>
                <a:tc>
                  <a:txBody>
                    <a:bodyPr/>
                    <a:lstStyle/>
                    <a:p>
                      <a:r>
                        <a:rPr lang="en-US" sz="1000" dirty="0">
                          <a:latin typeface="Calibri" pitchFamily="34" charset="0"/>
                          <a:cs typeface="Calibri" pitchFamily="34" charset="0"/>
                        </a:rPr>
                        <a:t>46.3%</a:t>
                      </a:r>
                    </a:p>
                  </a:txBody>
                  <a:tcPr marL="27654" marR="27654" marT="27654" marB="27654" anchor="ctr"/>
                </a:tc>
              </a:tr>
              <a:tr h="214593">
                <a:tc>
                  <a:txBody>
                    <a:bodyPr/>
                    <a:lstStyle/>
                    <a:p>
                      <a:pPr algn="l"/>
                      <a:r>
                        <a:rPr lang="en-US" sz="1000" dirty="0">
                          <a:latin typeface="Calibri" pitchFamily="34" charset="0"/>
                          <a:cs typeface="Calibri" pitchFamily="34" charset="0"/>
                        </a:rPr>
                        <a:t>Microsoft</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$788</a:t>
                      </a:r>
                    </a:p>
                  </a:txBody>
                  <a:tcPr marL="27654" marR="27654" marT="27654" marB="27654" anchor="ctr"/>
                </a:tc>
                <a:tc>
                  <a:txBody>
                    <a:bodyPr/>
                    <a:lstStyle/>
                    <a:p>
                      <a:r>
                        <a:rPr lang="en-US" sz="1000" dirty="0">
                          <a:latin typeface="Calibri" pitchFamily="34" charset="0"/>
                          <a:cs typeface="Calibri" pitchFamily="34" charset="0"/>
                        </a:rPr>
                        <a:t>$57,668.4</a:t>
                      </a:r>
                    </a:p>
                  </a:txBody>
                  <a:tcPr marL="27654" marR="27654" marT="27654" marB="27654" anchor="ctr"/>
                </a:tc>
                <a:tc>
                  <a:txBody>
                    <a:bodyPr/>
                    <a:lstStyle/>
                    <a:p>
                      <a:r>
                        <a:rPr lang="en-US" sz="1000" dirty="0">
                          <a:latin typeface="Calibri" pitchFamily="34" charset="0"/>
                          <a:cs typeface="Calibri" pitchFamily="34" charset="0"/>
                        </a:rPr>
                        <a:t>1.4%</a:t>
                      </a:r>
                    </a:p>
                  </a:txBody>
                  <a:tcPr marL="27654" marR="27654" marT="27654" marB="27654" anchor="ctr"/>
                </a:tc>
              </a:tr>
              <a:tr h="214593">
                <a:tc>
                  <a:txBody>
                    <a:bodyPr/>
                    <a:lstStyle/>
                    <a:p>
                      <a:pPr algn="l"/>
                      <a:r>
                        <a:rPr lang="en-US" sz="1000" dirty="0">
                          <a:latin typeface="Calibri" pitchFamily="34" charset="0"/>
                          <a:cs typeface="Calibri" pitchFamily="34" charset="0"/>
                        </a:rPr>
                        <a:t>Symantec</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$572</a:t>
                      </a:r>
                    </a:p>
                  </a:txBody>
                  <a:tcPr marL="27654" marR="27654" marT="27654" marB="27654" anchor="ctr"/>
                </a:tc>
                <a:tc>
                  <a:txBody>
                    <a:bodyPr/>
                    <a:lstStyle/>
                    <a:p>
                      <a:r>
                        <a:rPr lang="en-US" sz="1000" dirty="0">
                          <a:latin typeface="Calibri" pitchFamily="34" charset="0"/>
                          <a:cs typeface="Calibri" pitchFamily="34" charset="0"/>
                        </a:rPr>
                        <a:t>$6,330.3</a:t>
                      </a:r>
                    </a:p>
                  </a:txBody>
                  <a:tcPr marL="27654" marR="27654" marT="27654" marB="27654" anchor="ctr"/>
                </a:tc>
                <a:tc>
                  <a:txBody>
                    <a:bodyPr/>
                    <a:lstStyle/>
                    <a:p>
                      <a:r>
                        <a:rPr lang="en-US" sz="1000" dirty="0">
                          <a:latin typeface="Calibri" pitchFamily="34" charset="0"/>
                          <a:cs typeface="Calibri" pitchFamily="34" charset="0"/>
                        </a:rPr>
                        <a:t>9.0%</a:t>
                      </a:r>
                    </a:p>
                  </a:txBody>
                  <a:tcPr marL="27654" marR="27654" marT="27654" marB="27654" anchor="ctr"/>
                </a:tc>
              </a:tr>
              <a:tr h="373879">
                <a:tc>
                  <a:txBody>
                    <a:bodyPr/>
                    <a:lstStyle/>
                    <a:p>
                      <a:pPr algn="l"/>
                      <a:r>
                        <a:rPr lang="en-US" sz="1000" dirty="0">
                          <a:latin typeface="Calibri" pitchFamily="34" charset="0"/>
                          <a:cs typeface="Calibri" pitchFamily="34" charset="0"/>
                        </a:rPr>
                        <a:t>Google Inc.</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$462</a:t>
                      </a:r>
                    </a:p>
                  </a:txBody>
                  <a:tcPr marL="27654" marR="27654" marT="27654" marB="27654" anchor="ctr"/>
                </a:tc>
                <a:tc>
                  <a:txBody>
                    <a:bodyPr/>
                    <a:lstStyle/>
                    <a:p>
                      <a:r>
                        <a:rPr lang="en-US" sz="1000" dirty="0">
                          <a:latin typeface="Calibri" pitchFamily="34" charset="0"/>
                          <a:cs typeface="Calibri" pitchFamily="34" charset="0"/>
                        </a:rPr>
                        <a:t>$575.6</a:t>
                      </a:r>
                    </a:p>
                  </a:txBody>
                  <a:tcPr marL="27654" marR="27654" marT="27654" marB="27654" anchor="ctr"/>
                </a:tc>
                <a:tc>
                  <a:txBody>
                    <a:bodyPr/>
                    <a:lstStyle/>
                    <a:p>
                      <a:r>
                        <a:rPr lang="en-US" sz="1000" dirty="0">
                          <a:latin typeface="Calibri" pitchFamily="34" charset="0"/>
                          <a:cs typeface="Calibri" pitchFamily="34" charset="0"/>
                        </a:rPr>
                        <a:t>80.3%</a:t>
                      </a:r>
                    </a:p>
                  </a:txBody>
                  <a:tcPr marL="27654" marR="27654" marT="27654" marB="27654" anchor="ctr"/>
                </a:tc>
              </a:tr>
              <a:tr h="214593">
                <a:tc>
                  <a:txBody>
                    <a:bodyPr/>
                    <a:lstStyle/>
                    <a:p>
                      <a:pPr algn="l"/>
                      <a:r>
                        <a:rPr lang="en-US" sz="1000" dirty="0">
                          <a:latin typeface="Calibri" pitchFamily="34" charset="0"/>
                          <a:cs typeface="Calibri" pitchFamily="34" charset="0"/>
                        </a:rPr>
                        <a:t>Oracle</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$446</a:t>
                      </a:r>
                    </a:p>
                  </a:txBody>
                  <a:tcPr marL="27654" marR="27654" marT="27654" marB="27654" anchor="ctr"/>
                </a:tc>
                <a:tc>
                  <a:txBody>
                    <a:bodyPr/>
                    <a:lstStyle/>
                    <a:p>
                      <a:r>
                        <a:rPr lang="en-US" sz="1000" dirty="0">
                          <a:latin typeface="Calibri" pitchFamily="34" charset="0"/>
                          <a:cs typeface="Calibri" pitchFamily="34" charset="0"/>
                        </a:rPr>
                        <a:t>$26,175.9</a:t>
                      </a:r>
                    </a:p>
                  </a:txBody>
                  <a:tcPr marL="27654" marR="27654" marT="27654" marB="27654" anchor="ctr"/>
                </a:tc>
                <a:tc>
                  <a:txBody>
                    <a:bodyPr/>
                    <a:lstStyle/>
                    <a:p>
                      <a:r>
                        <a:rPr lang="en-US" sz="1000" dirty="0">
                          <a:latin typeface="Calibri" pitchFamily="34" charset="0"/>
                          <a:cs typeface="Calibri" pitchFamily="34" charset="0"/>
                        </a:rPr>
                        <a:t>1.7%</a:t>
                      </a:r>
                    </a:p>
                  </a:txBody>
                  <a:tcPr marL="27654" marR="27654" marT="27654" marB="27654" anchor="ctr"/>
                </a:tc>
              </a:tr>
              <a:tr h="214593">
                <a:tc>
                  <a:txBody>
                    <a:bodyPr/>
                    <a:lstStyle/>
                    <a:p>
                      <a:pPr algn="l"/>
                      <a:r>
                        <a:rPr lang="en-US" sz="1000" dirty="0">
                          <a:latin typeface="Calibri" pitchFamily="34" charset="0"/>
                          <a:cs typeface="Calibri" pitchFamily="34" charset="0"/>
                        </a:rPr>
                        <a:t>Adobe</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$410</a:t>
                      </a:r>
                    </a:p>
                  </a:txBody>
                  <a:tcPr marL="27654" marR="27654" marT="27654" marB="27654" anchor="ctr"/>
                </a:tc>
                <a:tc>
                  <a:txBody>
                    <a:bodyPr/>
                    <a:lstStyle/>
                    <a:p>
                      <a:r>
                        <a:rPr lang="en-US" sz="1000" dirty="0">
                          <a:latin typeface="Calibri" pitchFamily="34" charset="0"/>
                          <a:cs typeface="Calibri" pitchFamily="34" charset="0"/>
                        </a:rPr>
                        <a:t>$4,154.1</a:t>
                      </a:r>
                    </a:p>
                  </a:txBody>
                  <a:tcPr marL="27654" marR="27654" marT="27654" marB="27654" anchor="ctr"/>
                </a:tc>
                <a:tc>
                  <a:txBody>
                    <a:bodyPr/>
                    <a:lstStyle/>
                    <a:p>
                      <a:r>
                        <a:rPr lang="en-US" sz="1000" dirty="0">
                          <a:latin typeface="Calibri" pitchFamily="34" charset="0"/>
                          <a:cs typeface="Calibri" pitchFamily="34" charset="0"/>
                        </a:rPr>
                        <a:t>9.9%</a:t>
                      </a:r>
                    </a:p>
                  </a:txBody>
                  <a:tcPr marL="27654" marR="27654" marT="27654" marB="27654" anchor="ctr"/>
                </a:tc>
              </a:tr>
              <a:tr h="373879">
                <a:tc>
                  <a:txBody>
                    <a:bodyPr/>
                    <a:lstStyle/>
                    <a:p>
                      <a:pPr algn="l"/>
                      <a:r>
                        <a:rPr lang="en-US" sz="1000" dirty="0">
                          <a:latin typeface="Calibri" pitchFamily="34" charset="0"/>
                          <a:cs typeface="Calibri" pitchFamily="34" charset="0"/>
                        </a:rPr>
                        <a:t>Blackboard</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$396</a:t>
                      </a:r>
                    </a:p>
                  </a:txBody>
                  <a:tcPr marL="27654" marR="27654" marT="27654" marB="27654" anchor="ctr"/>
                </a:tc>
                <a:tc>
                  <a:txBody>
                    <a:bodyPr/>
                    <a:lstStyle/>
                    <a:p>
                      <a:r>
                        <a:rPr lang="en-US" sz="1000" dirty="0">
                          <a:latin typeface="Calibri" pitchFamily="34" charset="0"/>
                          <a:cs typeface="Calibri" pitchFamily="34" charset="0"/>
                        </a:rPr>
                        <a:t>$411.7</a:t>
                      </a:r>
                    </a:p>
                  </a:txBody>
                  <a:tcPr marL="27654" marR="27654" marT="27654" marB="27654" anchor="ctr"/>
                </a:tc>
                <a:tc>
                  <a:txBody>
                    <a:bodyPr/>
                    <a:lstStyle/>
                    <a:p>
                      <a:r>
                        <a:rPr lang="en-US" sz="1000" dirty="0">
                          <a:latin typeface="Calibri" pitchFamily="34" charset="0"/>
                          <a:cs typeface="Calibri" pitchFamily="34" charset="0"/>
                        </a:rPr>
                        <a:t>96.2%</a:t>
                      </a:r>
                    </a:p>
                  </a:txBody>
                  <a:tcPr marL="27654" marR="27654" marT="27654" marB="27654" anchor="ctr"/>
                </a:tc>
              </a:tr>
              <a:tr h="214593">
                <a:tc>
                  <a:txBody>
                    <a:bodyPr/>
                    <a:lstStyle/>
                    <a:p>
                      <a:pPr algn="l"/>
                      <a:r>
                        <a:rPr lang="en-US" sz="1000" dirty="0">
                          <a:latin typeface="Calibri" pitchFamily="34" charset="0"/>
                          <a:cs typeface="Calibri" pitchFamily="34" charset="0"/>
                        </a:rPr>
                        <a:t>DATEV</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$395</a:t>
                      </a:r>
                    </a:p>
                  </a:txBody>
                  <a:tcPr marL="27654" marR="27654" marT="27654" marB="27654" anchor="ctr"/>
                </a:tc>
                <a:tc>
                  <a:txBody>
                    <a:bodyPr/>
                    <a:lstStyle/>
                    <a:p>
                      <a:r>
                        <a:rPr lang="en-US" sz="1000" dirty="0">
                          <a:latin typeface="Calibri" pitchFamily="34" charset="0"/>
                          <a:cs typeface="Calibri" pitchFamily="34" charset="0"/>
                        </a:rPr>
                        <a:t>$974.2</a:t>
                      </a:r>
                    </a:p>
                  </a:txBody>
                  <a:tcPr marL="27654" marR="27654" marT="27654" marB="27654" anchor="ctr"/>
                </a:tc>
                <a:tc>
                  <a:txBody>
                    <a:bodyPr/>
                    <a:lstStyle/>
                    <a:p>
                      <a:r>
                        <a:rPr lang="en-US" sz="1000" dirty="0">
                          <a:latin typeface="Calibri" pitchFamily="34" charset="0"/>
                          <a:cs typeface="Calibri" pitchFamily="34" charset="0"/>
                        </a:rPr>
                        <a:t>40.5%</a:t>
                      </a:r>
                    </a:p>
                  </a:txBody>
                  <a:tcPr marL="27654" marR="27654" marT="27654" marB="27654" anchor="ctr"/>
                </a:tc>
              </a:tr>
              <a:tr h="373879">
                <a:tc>
                  <a:txBody>
                    <a:bodyPr/>
                    <a:lstStyle/>
                    <a:p>
                      <a:pPr algn="l"/>
                      <a:r>
                        <a:rPr lang="en-US" sz="1000" dirty="0">
                          <a:latin typeface="Calibri" pitchFamily="34" charset="0"/>
                          <a:cs typeface="Calibri" pitchFamily="34" charset="0"/>
                        </a:rPr>
                        <a:t> </a:t>
                      </a:r>
                      <a:endParaRPr lang="en-US" sz="1000" b="1" dirty="0">
                        <a:latin typeface="Calibri" pitchFamily="34" charset="0"/>
                        <a:cs typeface="Calibri" pitchFamily="34" charset="0"/>
                      </a:endParaRPr>
                    </a:p>
                  </a:txBody>
                  <a:tcPr marL="27654" marR="27654" marT="27654" marB="27654" anchor="ctr"/>
                </a:tc>
                <a:tc>
                  <a:txBody>
                    <a:bodyPr/>
                    <a:lstStyle/>
                    <a:p>
                      <a:r>
                        <a:rPr lang="en-US" sz="1000" dirty="0">
                          <a:latin typeface="Calibri" pitchFamily="34" charset="0"/>
                          <a:cs typeface="Calibri" pitchFamily="34" charset="0"/>
                        </a:rPr>
                        <a:t>$7,098</a:t>
                      </a:r>
                    </a:p>
                  </a:txBody>
                  <a:tcPr marL="27654" marR="27654" marT="27654" marB="27654" anchor="ctr"/>
                </a:tc>
                <a:tc>
                  <a:txBody>
                    <a:bodyPr/>
                    <a:lstStyle/>
                    <a:p>
                      <a:r>
                        <a:rPr lang="en-US" sz="1000" dirty="0">
                          <a:latin typeface="Calibri" pitchFamily="34" charset="0"/>
                          <a:cs typeface="Calibri" pitchFamily="34" charset="0"/>
                        </a:rPr>
                        <a:t>$102,552.16</a:t>
                      </a:r>
                    </a:p>
                  </a:txBody>
                  <a:tcPr marL="27654" marR="27654" marT="27654" marB="27654" anchor="ctr"/>
                </a:tc>
                <a:tc>
                  <a:txBody>
                    <a:bodyPr/>
                    <a:lstStyle/>
                    <a:p>
                      <a:r>
                        <a:rPr lang="en-US" sz="1000" dirty="0">
                          <a:latin typeface="Calibri" pitchFamily="34" charset="0"/>
                          <a:cs typeface="Calibri" pitchFamily="34" charset="0"/>
                        </a:rPr>
                        <a:t>6.9%</a:t>
                      </a:r>
                    </a:p>
                  </a:txBody>
                  <a:tcPr marL="27654" marR="27654" marT="27654" marB="27654" anchor="ctr"/>
                </a:tc>
              </a:tr>
            </a:tbl>
          </a:graphicData>
        </a:graphic>
      </p:graphicFrame>
      <p:sp>
        <p:nvSpPr>
          <p:cNvPr id="9" name="Rectangle 8"/>
          <p:cNvSpPr/>
          <p:nvPr/>
        </p:nvSpPr>
        <p:spPr>
          <a:xfrm>
            <a:off x="6183984" y="914400"/>
            <a:ext cx="2818614" cy="270994"/>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900" b="1" i="0" dirty="0" smtClean="0">
                <a:latin typeface="Calibri" pitchFamily="34" charset="0"/>
                <a:cs typeface="Calibri" pitchFamily="34" charset="0"/>
              </a:rPr>
              <a:t>Top 10 SaaS Revenue from Global 100 by PwC</a:t>
            </a:r>
            <a:endParaRPr lang="en-US" sz="900" b="1" i="0" dirty="0">
              <a:latin typeface="Calibri" pitchFamily="34" charset="0"/>
              <a:cs typeface="Calibri" pitchFamily="34" charset="0"/>
            </a:endParaRPr>
          </a:p>
        </p:txBody>
      </p:sp>
      <p:sp>
        <p:nvSpPr>
          <p:cNvPr id="10" name="Rectangle 9"/>
          <p:cNvSpPr/>
          <p:nvPr/>
        </p:nvSpPr>
        <p:spPr>
          <a:xfrm>
            <a:off x="3591612" y="925399"/>
            <a:ext cx="2224725" cy="250011"/>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r>
              <a:rPr lang="en-US" sz="900" b="1" i="0" dirty="0" smtClean="0">
                <a:latin typeface="Calibri" pitchFamily="34" charset="0"/>
                <a:cs typeface="Calibri" pitchFamily="34" charset="0"/>
              </a:rPr>
              <a:t>Top 10 Cloud Service Provider Companies</a:t>
            </a:r>
            <a:endParaRPr lang="en-US" sz="900" b="1" i="0" dirty="0">
              <a:latin typeface="Calibri" pitchFamily="34" charset="0"/>
              <a:cs typeface="Calibri" pitchFamily="34" charset="0"/>
            </a:endParaRPr>
          </a:p>
        </p:txBody>
      </p:sp>
      <p:graphicFrame>
        <p:nvGraphicFramePr>
          <p:cNvPr id="11" name="Table 10"/>
          <p:cNvGraphicFramePr>
            <a:graphicFrameLocks noGrp="1"/>
          </p:cNvGraphicFramePr>
          <p:nvPr/>
        </p:nvGraphicFramePr>
        <p:xfrm>
          <a:off x="3614698" y="1224968"/>
          <a:ext cx="2211066" cy="3320262"/>
        </p:xfrm>
        <a:graphic>
          <a:graphicData uri="http://schemas.openxmlformats.org/drawingml/2006/table">
            <a:tbl>
              <a:tblPr firstRow="1" bandRow="1">
                <a:tableStyleId>{5940675A-B579-460E-94D1-54222C63F5DA}</a:tableStyleId>
              </a:tblPr>
              <a:tblGrid>
                <a:gridCol w="706314"/>
                <a:gridCol w="1504752"/>
              </a:tblGrid>
              <a:tr h="402996">
                <a:tc>
                  <a:txBody>
                    <a:bodyPr/>
                    <a:lstStyle/>
                    <a:p>
                      <a:r>
                        <a:rPr lang="en-US" sz="1000" b="1" dirty="0" smtClean="0">
                          <a:solidFill>
                            <a:schemeClr val="bg1"/>
                          </a:solidFill>
                          <a:latin typeface="Calibri" pitchFamily="34" charset="0"/>
                          <a:cs typeface="Calibri" pitchFamily="34" charset="0"/>
                        </a:rPr>
                        <a:t>Rank</a:t>
                      </a:r>
                      <a:endParaRPr lang="en-US" sz="1000" b="1" dirty="0">
                        <a:solidFill>
                          <a:schemeClr val="bg1"/>
                        </a:solidFill>
                        <a:latin typeface="Calibri" pitchFamily="34" charset="0"/>
                        <a:cs typeface="Calibri" pitchFamily="34" charset="0"/>
                      </a:endParaRPr>
                    </a:p>
                  </a:txBody>
                  <a:tcPr>
                    <a:solidFill>
                      <a:schemeClr val="tx2"/>
                    </a:solidFill>
                  </a:tcPr>
                </a:tc>
                <a:tc>
                  <a:txBody>
                    <a:bodyPr/>
                    <a:lstStyle/>
                    <a:p>
                      <a:r>
                        <a:rPr lang="en-US" sz="1000" b="1" dirty="0" smtClean="0">
                          <a:solidFill>
                            <a:schemeClr val="bg1"/>
                          </a:solidFill>
                          <a:latin typeface="Calibri" pitchFamily="34" charset="0"/>
                          <a:cs typeface="Calibri" pitchFamily="34" charset="0"/>
                        </a:rPr>
                        <a:t>Company</a:t>
                      </a:r>
                      <a:endParaRPr lang="en-US" sz="1000" b="1" dirty="0">
                        <a:solidFill>
                          <a:schemeClr val="bg1"/>
                        </a:solidFill>
                        <a:latin typeface="Calibri" pitchFamily="34" charset="0"/>
                        <a:cs typeface="Calibri" pitchFamily="34" charset="0"/>
                      </a:endParaRPr>
                    </a:p>
                  </a:txBody>
                  <a:tcPr>
                    <a:solidFill>
                      <a:schemeClr val="tx2"/>
                    </a:solidFill>
                  </a:tcPr>
                </a:tc>
              </a:tr>
              <a:tr h="216744">
                <a:tc>
                  <a:txBody>
                    <a:bodyPr/>
                    <a:lstStyle/>
                    <a:p>
                      <a:r>
                        <a:rPr lang="en-US" sz="1000" dirty="0" smtClean="0">
                          <a:latin typeface="Calibri" pitchFamily="34" charset="0"/>
                          <a:cs typeface="Calibri" pitchFamily="34" charset="0"/>
                        </a:rPr>
                        <a:t>1</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Amazon Web Services</a:t>
                      </a:r>
                      <a:endParaRPr lang="en-US" sz="1000" b="0" dirty="0">
                        <a:latin typeface="Calibri" pitchFamily="34" charset="0"/>
                        <a:cs typeface="Calibri" pitchFamily="34" charset="0"/>
                      </a:endParaRPr>
                    </a:p>
                  </a:txBody>
                  <a:tcPr/>
                </a:tc>
              </a:tr>
              <a:tr h="179109">
                <a:tc>
                  <a:txBody>
                    <a:bodyPr/>
                    <a:lstStyle/>
                    <a:p>
                      <a:r>
                        <a:rPr lang="en-US" sz="1000" dirty="0" smtClean="0">
                          <a:latin typeface="Calibri" pitchFamily="34" charset="0"/>
                          <a:cs typeface="Calibri" pitchFamily="34" charset="0"/>
                        </a:rPr>
                        <a:t>2</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Rackspace</a:t>
                      </a:r>
                      <a:endParaRPr lang="en-US" sz="1000" b="0" dirty="0">
                        <a:latin typeface="Calibri" pitchFamily="34" charset="0"/>
                        <a:cs typeface="Calibri" pitchFamily="34" charset="0"/>
                      </a:endParaRPr>
                    </a:p>
                  </a:txBody>
                  <a:tcPr/>
                </a:tc>
              </a:tr>
              <a:tr h="229700">
                <a:tc>
                  <a:txBody>
                    <a:bodyPr/>
                    <a:lstStyle/>
                    <a:p>
                      <a:r>
                        <a:rPr lang="en-US" sz="1000" dirty="0" smtClean="0">
                          <a:latin typeface="Calibri" pitchFamily="34" charset="0"/>
                          <a:cs typeface="Calibri" pitchFamily="34" charset="0"/>
                        </a:rPr>
                        <a:t>3</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Century Link/Savvis</a:t>
                      </a:r>
                      <a:endParaRPr lang="en-US" sz="1000" b="0" dirty="0">
                        <a:latin typeface="Calibri" pitchFamily="34" charset="0"/>
                        <a:cs typeface="Calibri" pitchFamily="34" charset="0"/>
                      </a:endParaRPr>
                    </a:p>
                  </a:txBody>
                  <a:tcPr/>
                </a:tc>
              </a:tr>
              <a:tr h="218944">
                <a:tc>
                  <a:txBody>
                    <a:bodyPr/>
                    <a:lstStyle/>
                    <a:p>
                      <a:r>
                        <a:rPr lang="en-US" sz="1000" dirty="0" smtClean="0">
                          <a:latin typeface="Calibri" pitchFamily="34" charset="0"/>
                          <a:cs typeface="Calibri" pitchFamily="34" charset="0"/>
                        </a:rPr>
                        <a:t>4</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Salesforce.com</a:t>
                      </a:r>
                      <a:endParaRPr lang="en-US" sz="1000" b="0" dirty="0">
                        <a:latin typeface="Calibri" pitchFamily="34" charset="0"/>
                        <a:cs typeface="Calibri" pitchFamily="34" charset="0"/>
                      </a:endParaRPr>
                    </a:p>
                  </a:txBody>
                  <a:tcPr/>
                </a:tc>
              </a:tr>
              <a:tr h="323651">
                <a:tc>
                  <a:txBody>
                    <a:bodyPr/>
                    <a:lstStyle/>
                    <a:p>
                      <a:r>
                        <a:rPr lang="en-US" sz="1000" dirty="0" smtClean="0">
                          <a:latin typeface="Calibri" pitchFamily="34" charset="0"/>
                          <a:cs typeface="Calibri" pitchFamily="34" charset="0"/>
                        </a:rPr>
                        <a:t>5</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Verizon/Terremark</a:t>
                      </a:r>
                      <a:endParaRPr lang="en-US" sz="1000" b="0" dirty="0">
                        <a:latin typeface="Calibri" pitchFamily="34" charset="0"/>
                        <a:cs typeface="Calibri" pitchFamily="34" charset="0"/>
                      </a:endParaRPr>
                    </a:p>
                  </a:txBody>
                  <a:tcPr/>
                </a:tc>
              </a:tr>
              <a:tr h="323651">
                <a:tc>
                  <a:txBody>
                    <a:bodyPr/>
                    <a:lstStyle/>
                    <a:p>
                      <a:r>
                        <a:rPr lang="en-US" sz="1000" dirty="0" smtClean="0">
                          <a:latin typeface="Calibri" pitchFamily="34" charset="0"/>
                          <a:cs typeface="Calibri" pitchFamily="34" charset="0"/>
                        </a:rPr>
                        <a:t>6</a:t>
                      </a:r>
                      <a:endParaRPr lang="en-US" sz="1000" dirty="0">
                        <a:latin typeface="Calibri" pitchFamily="34" charset="0"/>
                        <a:cs typeface="Calibri" pitchFamily="34" charset="0"/>
                      </a:endParaRPr>
                    </a:p>
                  </a:txBody>
                  <a:tcPr/>
                </a:tc>
                <a:tc>
                  <a:txBody>
                    <a:bodyPr/>
                    <a:lstStyle/>
                    <a:p>
                      <a:r>
                        <a:rPr lang="en-US" sz="1000" b="0" dirty="0" smtClean="0">
                          <a:latin typeface="Calibri" pitchFamily="34" charset="0"/>
                          <a:cs typeface="Calibri" pitchFamily="34" charset="0"/>
                        </a:rPr>
                        <a:t>Joyent</a:t>
                      </a:r>
                      <a:endParaRPr lang="en-US" sz="1000" b="0" dirty="0">
                        <a:latin typeface="Calibri" pitchFamily="34" charset="0"/>
                        <a:cs typeface="Calibri" pitchFamily="34" charset="0"/>
                      </a:endParaRPr>
                    </a:p>
                  </a:txBody>
                  <a:tcPr/>
                </a:tc>
              </a:tr>
              <a:tr h="323651">
                <a:tc>
                  <a:txBody>
                    <a:bodyPr/>
                    <a:lstStyle/>
                    <a:p>
                      <a:r>
                        <a:rPr lang="en-US" sz="1000" b="1" dirty="0" smtClean="0">
                          <a:latin typeface="Calibri" pitchFamily="34" charset="0"/>
                          <a:cs typeface="Calibri" pitchFamily="34" charset="0"/>
                        </a:rPr>
                        <a:t>7</a:t>
                      </a:r>
                      <a:endParaRPr lang="en-US" sz="1000" b="1" dirty="0">
                        <a:latin typeface="Calibri" pitchFamily="34" charset="0"/>
                        <a:cs typeface="Calibri" pitchFamily="34" charset="0"/>
                      </a:endParaRPr>
                    </a:p>
                  </a:txBody>
                  <a:tcPr>
                    <a:solidFill>
                      <a:schemeClr val="bg1"/>
                    </a:solidFill>
                  </a:tcPr>
                </a:tc>
                <a:tc>
                  <a:txBody>
                    <a:bodyPr/>
                    <a:lstStyle/>
                    <a:p>
                      <a:r>
                        <a:rPr lang="en-US" sz="1000" b="0" dirty="0" smtClean="0">
                          <a:latin typeface="Calibri" pitchFamily="34" charset="0"/>
                          <a:cs typeface="Calibri" pitchFamily="34" charset="0"/>
                        </a:rPr>
                        <a:t>Citrix</a:t>
                      </a:r>
                      <a:endParaRPr lang="en-US" sz="1000" b="0" dirty="0">
                        <a:latin typeface="Calibri" pitchFamily="34" charset="0"/>
                        <a:cs typeface="Calibri" pitchFamily="34" charset="0"/>
                      </a:endParaRPr>
                    </a:p>
                  </a:txBody>
                  <a:tcPr>
                    <a:solidFill>
                      <a:schemeClr val="bg1"/>
                    </a:solidFill>
                  </a:tcPr>
                </a:tc>
              </a:tr>
              <a:tr h="323651">
                <a:tc>
                  <a:txBody>
                    <a:bodyPr/>
                    <a:lstStyle/>
                    <a:p>
                      <a:r>
                        <a:rPr lang="en-US" sz="1000" b="1" dirty="0" smtClean="0">
                          <a:latin typeface="Calibri" pitchFamily="34" charset="0"/>
                          <a:cs typeface="Calibri" pitchFamily="34" charset="0"/>
                        </a:rPr>
                        <a:t>8</a:t>
                      </a:r>
                      <a:endParaRPr lang="en-US" sz="1000" b="1" dirty="0">
                        <a:latin typeface="Calibri" pitchFamily="34" charset="0"/>
                        <a:cs typeface="Calibri" pitchFamily="34" charset="0"/>
                      </a:endParaRPr>
                    </a:p>
                  </a:txBody>
                  <a:tcPr>
                    <a:solidFill>
                      <a:schemeClr val="bg1"/>
                    </a:solidFill>
                  </a:tcPr>
                </a:tc>
                <a:tc>
                  <a:txBody>
                    <a:bodyPr/>
                    <a:lstStyle/>
                    <a:p>
                      <a:r>
                        <a:rPr lang="en-US" sz="1000" b="0" dirty="0" smtClean="0">
                          <a:latin typeface="Calibri" pitchFamily="34" charset="0"/>
                          <a:cs typeface="Calibri" pitchFamily="34" charset="0"/>
                        </a:rPr>
                        <a:t>Bluelock</a:t>
                      </a:r>
                      <a:endParaRPr lang="en-US" sz="1000" b="0" dirty="0">
                        <a:latin typeface="Calibri" pitchFamily="34" charset="0"/>
                        <a:cs typeface="Calibri" pitchFamily="34" charset="0"/>
                      </a:endParaRPr>
                    </a:p>
                  </a:txBody>
                  <a:tcPr>
                    <a:solidFill>
                      <a:schemeClr val="bg1"/>
                    </a:solidFill>
                  </a:tcPr>
                </a:tc>
              </a:tr>
              <a:tr h="323651">
                <a:tc>
                  <a:txBody>
                    <a:bodyPr/>
                    <a:lstStyle/>
                    <a:p>
                      <a:r>
                        <a:rPr lang="en-US" sz="1000" b="1" dirty="0" smtClean="0">
                          <a:latin typeface="Calibri" pitchFamily="34" charset="0"/>
                          <a:cs typeface="Calibri" pitchFamily="34" charset="0"/>
                        </a:rPr>
                        <a:t>9</a:t>
                      </a:r>
                      <a:endParaRPr lang="en-US" sz="1000" b="1" dirty="0">
                        <a:latin typeface="Calibri" pitchFamily="34" charset="0"/>
                        <a:cs typeface="Calibri" pitchFamily="34" charset="0"/>
                      </a:endParaRPr>
                    </a:p>
                  </a:txBody>
                  <a:tcPr>
                    <a:solidFill>
                      <a:schemeClr val="bg1"/>
                    </a:solidFill>
                  </a:tcPr>
                </a:tc>
                <a:tc>
                  <a:txBody>
                    <a:bodyPr/>
                    <a:lstStyle/>
                    <a:p>
                      <a:r>
                        <a:rPr lang="en-US" sz="1000" b="0" dirty="0" smtClean="0">
                          <a:latin typeface="Calibri" pitchFamily="34" charset="0"/>
                          <a:cs typeface="Calibri" pitchFamily="34" charset="0"/>
                        </a:rPr>
                        <a:t>Microsoft</a:t>
                      </a:r>
                      <a:endParaRPr lang="en-US" sz="1000" b="0" dirty="0">
                        <a:latin typeface="Calibri" pitchFamily="34" charset="0"/>
                        <a:cs typeface="Calibri" pitchFamily="34" charset="0"/>
                      </a:endParaRPr>
                    </a:p>
                  </a:txBody>
                  <a:tcPr>
                    <a:solidFill>
                      <a:schemeClr val="bg1"/>
                    </a:solidFill>
                  </a:tcPr>
                </a:tc>
              </a:tr>
              <a:tr h="323651">
                <a:tc>
                  <a:txBody>
                    <a:bodyPr/>
                    <a:lstStyle/>
                    <a:p>
                      <a:r>
                        <a:rPr lang="en-US" sz="1000" b="1" dirty="0" smtClean="0">
                          <a:latin typeface="Calibri" pitchFamily="34" charset="0"/>
                          <a:cs typeface="Calibri" pitchFamily="34" charset="0"/>
                        </a:rPr>
                        <a:t>10</a:t>
                      </a:r>
                      <a:endParaRPr lang="en-US" sz="1000" b="1" dirty="0">
                        <a:latin typeface="Calibri" pitchFamily="34" charset="0"/>
                        <a:cs typeface="Calibri" pitchFamily="34" charset="0"/>
                      </a:endParaRPr>
                    </a:p>
                  </a:txBody>
                  <a:tcPr>
                    <a:solidFill>
                      <a:schemeClr val="bg1"/>
                    </a:solidFill>
                  </a:tcPr>
                </a:tc>
                <a:tc>
                  <a:txBody>
                    <a:bodyPr/>
                    <a:lstStyle/>
                    <a:p>
                      <a:r>
                        <a:rPr lang="en-US" sz="1000" b="0" dirty="0" smtClean="0">
                          <a:latin typeface="Calibri" pitchFamily="34" charset="0"/>
                          <a:cs typeface="Calibri" pitchFamily="34" charset="0"/>
                        </a:rPr>
                        <a:t>VMware</a:t>
                      </a:r>
                      <a:endParaRPr lang="en-US" sz="1000" b="0" dirty="0">
                        <a:latin typeface="Calibri" pitchFamily="34" charset="0"/>
                        <a:cs typeface="Calibri" pitchFamily="34" charset="0"/>
                      </a:endParaRPr>
                    </a:p>
                  </a:txBody>
                  <a:tcPr>
                    <a:solidFill>
                      <a:schemeClr val="bg1"/>
                    </a:solidFill>
                  </a:tcPr>
                </a:tc>
              </a:tr>
            </a:tbl>
          </a:graphicData>
        </a:graphic>
      </p:graphicFrame>
      <p:cxnSp>
        <p:nvCxnSpPr>
          <p:cNvPr id="12" name="Straight Connector 11"/>
          <p:cNvCxnSpPr/>
          <p:nvPr/>
        </p:nvCxnSpPr>
        <p:spPr>
          <a:xfrm flipH="1">
            <a:off x="3441646" y="1118849"/>
            <a:ext cx="18853" cy="5184742"/>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6013630" y="1262205"/>
            <a:ext cx="20426" cy="499463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0629" y="3745945"/>
            <a:ext cx="3265714" cy="933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28</a:t>
            </a:fld>
            <a:endParaRPr lang="en-US" dirty="0"/>
          </a:p>
        </p:txBody>
      </p:sp>
      <p:sp>
        <p:nvSpPr>
          <p:cNvPr id="3" name="Title 1"/>
          <p:cNvSpPr txBox="1">
            <a:spLocks/>
          </p:cNvSpPr>
          <p:nvPr/>
        </p:nvSpPr>
        <p:spPr>
          <a:xfrm>
            <a:off x="1026583" y="-1"/>
            <a:ext cx="7383639" cy="783771"/>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Competitive Landscape</a:t>
            </a:r>
            <a:br>
              <a:rPr kumimoji="0" lang="en-US" sz="2000" b="1" i="0" u="none" strike="noStrike" kern="1200" cap="none" spc="0" normalizeH="0" baseline="0" noProof="0" dirty="0" smtClean="0">
                <a:ln>
                  <a:noFill/>
                </a:ln>
                <a:solidFill>
                  <a:schemeClr val="bg1"/>
                </a:solidFill>
                <a:effectLst/>
                <a:uLnTx/>
                <a:uFillTx/>
                <a:latin typeface="Myriad Pro"/>
                <a:ea typeface="+mj-ea"/>
                <a:cs typeface="+mj-cs"/>
              </a:rPr>
            </a:b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Top</a:t>
            </a:r>
            <a:r>
              <a:rPr lang="en-US" sz="2000" b="1" i="0" dirty="0" smtClean="0">
                <a:solidFill>
                  <a:schemeClr val="bg1"/>
                </a:solidFill>
                <a:latin typeface="Myriad Pro"/>
                <a:ea typeface="+mj-ea"/>
                <a:cs typeface="+mj-cs"/>
              </a:rPr>
              <a:t> Commercial </a:t>
            </a:r>
            <a:r>
              <a:rPr kumimoji="0" lang="en-US" sz="2000" b="1" i="0" u="none" strike="noStrike" kern="1200" cap="none" spc="0" normalizeH="0" noProof="0" dirty="0" smtClean="0">
                <a:ln>
                  <a:noFill/>
                </a:ln>
                <a:solidFill>
                  <a:schemeClr val="bg1"/>
                </a:solidFill>
                <a:effectLst/>
                <a:uLnTx/>
                <a:uFillTx/>
                <a:latin typeface="Myriad Pro"/>
                <a:ea typeface="+mj-ea"/>
                <a:cs typeface="+mj-cs"/>
              </a:rPr>
              <a:t>Software Vendors (as per IDC)*</a:t>
            </a:r>
            <a:endParaRPr kumimoji="0" lang="en-US" sz="2000" b="1" i="0" u="none" strike="noStrike" kern="1200" cap="none" spc="0" normalizeH="0" baseline="0" noProof="0" dirty="0" smtClean="0">
              <a:ln>
                <a:noFill/>
              </a:ln>
              <a:solidFill>
                <a:schemeClr val="bg1"/>
              </a:solidFill>
              <a:effectLst/>
              <a:uLnTx/>
              <a:uFillTx/>
              <a:latin typeface="Myriad Pro"/>
              <a:ea typeface="+mj-ea"/>
              <a:cs typeface="+mj-cs"/>
            </a:endParaRPr>
          </a:p>
        </p:txBody>
      </p:sp>
      <p:graphicFrame>
        <p:nvGraphicFramePr>
          <p:cNvPr id="4" name="Table 3"/>
          <p:cNvGraphicFramePr>
            <a:graphicFrameLocks noGrp="1"/>
          </p:cNvGraphicFramePr>
          <p:nvPr/>
        </p:nvGraphicFramePr>
        <p:xfrm>
          <a:off x="45809" y="749303"/>
          <a:ext cx="8831494" cy="5602385"/>
        </p:xfrm>
        <a:graphic>
          <a:graphicData uri="http://schemas.openxmlformats.org/drawingml/2006/table">
            <a:tbl>
              <a:tblPr/>
              <a:tblGrid>
                <a:gridCol w="2158072"/>
                <a:gridCol w="1112237"/>
                <a:gridCol w="1112237"/>
                <a:gridCol w="1112237"/>
                <a:gridCol w="1112237"/>
                <a:gridCol w="1112237"/>
                <a:gridCol w="1112237"/>
              </a:tblGrid>
              <a:tr h="329159">
                <a:tc>
                  <a:txBody>
                    <a:bodyPr/>
                    <a:lstStyle/>
                    <a:p>
                      <a:pPr algn="ctr" fontAlgn="b"/>
                      <a:r>
                        <a:rPr lang="en-US" sz="1200" b="0" i="0" u="none" strike="noStrike" dirty="0">
                          <a:solidFill>
                            <a:srgbClr val="000000"/>
                          </a:solidFill>
                          <a:latin typeface="+mn-lt"/>
                        </a:rPr>
                        <a:t> </a:t>
                      </a:r>
                    </a:p>
                  </a:txBody>
                  <a:tcPr marL="131097" marR="0" marT="0" marB="0" anchor="b">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rPr>
                        <a:t>2010</a:t>
                      </a:r>
                    </a:p>
                  </a:txBody>
                  <a:tcPr marL="0" marR="0" marT="0" marB="0" anchor="b">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mn-lt"/>
                        </a:rPr>
                        <a:t>2011</a:t>
                      </a:r>
                    </a:p>
                  </a:txBody>
                  <a:tcPr marL="0" marR="0" marT="0" marB="0" anchor="b">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mn-lt"/>
                        </a:rPr>
                        <a:t>2012</a:t>
                      </a:r>
                    </a:p>
                  </a:txBody>
                  <a:tcPr marL="0" marR="0" marT="0" marB="0" anchor="b">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mn-lt"/>
                        </a:rPr>
                        <a:t>2011–2012 Growth (%)</a:t>
                      </a:r>
                    </a:p>
                  </a:txBody>
                  <a:tcPr marL="0" marR="0" marT="0" marB="0" anchor="b">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mn-lt"/>
                        </a:rPr>
                        <a:t>2012 Share (%)</a:t>
                      </a:r>
                    </a:p>
                  </a:txBody>
                  <a:tcPr marL="0" marR="0" marT="0" marB="0" anchor="b">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mn-lt"/>
                        </a:rPr>
                        <a:t>2012 Rank</a:t>
                      </a:r>
                    </a:p>
                  </a:txBody>
                  <a:tcPr marL="0" marR="0" marT="0" marB="0" anchor="b">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Microsoft</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54,112.90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57,694.20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58,453.60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1.3</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17.06</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IBM</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26,454.80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28,860.50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29,129.10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8.501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Oracle</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23,693.40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26,772.20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27,826.00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8.121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SAP</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13,763.90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16,160.50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16,988.50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4.958</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Symantec</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5,747.20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6,417.20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6,423.00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1.875</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HP</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6,002.10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6,131.40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5,512.50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-10.1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1.609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EMC</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4,368.90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4,906.80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5,139.80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4.7</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1.5</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7</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Adobe</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3,785.30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4,200.40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4,337.00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3.3</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1.266</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8</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CA Technologies</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4,081.20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4,386.40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4,304.40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1.256</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9</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VMware</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2,670.40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3,518.20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4,252.70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20.9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1.241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10</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Fujitsu</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2,787.20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3,060.30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3,131.00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2.3</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0.914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11</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Salesforce.com</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1,546.90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2,106.70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2,825.30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34.1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0.825</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12</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SAS</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2,257.10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2,529.80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2,665.80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5.4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0.778</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13</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Intuit</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2,186.10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2,456.50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2,464.80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0.3</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0.719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14</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Infor</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2,119.40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2,294.10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2,464.40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7.4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0.719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15</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Siemens</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2,225.70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2,396.00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2,454.50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0.716</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Dassault Systèmes</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1,904.40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2,235.60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2,268.90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1.5</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0.662</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Autodesk</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1,849.80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2,120.00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2,263.00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6.7</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0.66</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Citrix</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1,640.60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1,850.90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2,099.30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13.4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0.613</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Cisco</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1,752.70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1,800.90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1,999.80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0.584</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20</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BMC</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1,925.60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2,054.60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1,982.50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-3.5</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0.579</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Hitachi</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1,761.60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1,939.00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1,980.00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0.578</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22</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NEC</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1,450.80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1,616.60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1,942.20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20.1</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0.567</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23</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Sage</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1,807.90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1,919.60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1,789.90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-6.8</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0.522</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24</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9465">
                <a:tc>
                  <a:txBody>
                    <a:bodyPr/>
                    <a:lstStyle/>
                    <a:p>
                      <a:pPr algn="ctr" fontAlgn="t"/>
                      <a:r>
                        <a:rPr lang="en-US" sz="1200" b="0" i="0" u="none" strike="noStrike">
                          <a:solidFill>
                            <a:srgbClr val="000000"/>
                          </a:solidFill>
                          <a:latin typeface="+mn-lt"/>
                        </a:rPr>
                        <a:t>Synopsys</a:t>
                      </a:r>
                    </a:p>
                  </a:txBody>
                  <a:tcPr marL="131097" marR="0" marT="0" marB="0">
                    <a:lnL w="6350" cap="flat" cmpd="sng" algn="ctr">
                      <a:solidFill>
                        <a:srgbClr val="00000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1,514.80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1,675.10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1,721.20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2.8</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a:solidFill>
                            <a:srgbClr val="000000"/>
                          </a:solidFill>
                          <a:latin typeface="+mn-lt"/>
                        </a:rPr>
                        <a:t>0.502</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ctr" fontAlgn="t"/>
                      <a:r>
                        <a:rPr lang="en-US" sz="1200" b="0" i="0" u="none" strike="noStrike" dirty="0">
                          <a:solidFill>
                            <a:srgbClr val="000000"/>
                          </a:solidFill>
                          <a:latin typeface="+mn-lt"/>
                        </a:rPr>
                        <a:t>25</a:t>
                      </a:r>
                    </a:p>
                  </a:txBody>
                  <a:tcPr marL="0" marR="0" marT="0" marB="0">
                    <a:lnL w="12700" cap="flat" cmpd="sng" algn="ctr">
                      <a:solidFill>
                        <a:srgbClr val="80808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bl>
          </a:graphicData>
        </a:graphic>
      </p:graphicFrame>
      <p:sp>
        <p:nvSpPr>
          <p:cNvPr id="5" name="TextBox 4"/>
          <p:cNvSpPr txBox="1"/>
          <p:nvPr/>
        </p:nvSpPr>
        <p:spPr>
          <a:xfrm>
            <a:off x="3124200" y="6400800"/>
            <a:ext cx="571500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i="0" dirty="0" smtClean="0"/>
              <a:t>* As per latest published financial data(2013 data is yet not published)</a:t>
            </a:r>
            <a:endParaRPr lang="en-US" i="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29</a:t>
            </a:fld>
            <a:endParaRPr lang="en-US" dirty="0"/>
          </a:p>
        </p:txBody>
      </p:sp>
      <p:sp>
        <p:nvSpPr>
          <p:cNvPr id="3" name="Title 1"/>
          <p:cNvSpPr txBox="1">
            <a:spLocks/>
          </p:cNvSpPr>
          <p:nvPr/>
        </p:nvSpPr>
        <p:spPr>
          <a:xfrm>
            <a:off x="762000" y="0"/>
            <a:ext cx="6873875" cy="762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Deals Space</a:t>
            </a:r>
            <a:br>
              <a:rPr kumimoji="0" lang="en-US" sz="2000" b="1" i="0" u="none" strike="noStrike" kern="1200" cap="none" spc="0" normalizeH="0" baseline="0" noProof="0" dirty="0" smtClean="0">
                <a:ln>
                  <a:noFill/>
                </a:ln>
                <a:solidFill>
                  <a:schemeClr val="bg1"/>
                </a:solidFill>
                <a:effectLst/>
                <a:uLnTx/>
                <a:uFillTx/>
                <a:latin typeface="Myriad Pro"/>
                <a:ea typeface="+mj-ea"/>
                <a:cs typeface="+mj-cs"/>
              </a:rPr>
            </a:br>
            <a:r>
              <a:rPr lang="en-US" sz="2000" b="1" i="0" dirty="0" smtClean="0">
                <a:solidFill>
                  <a:schemeClr val="bg1"/>
                </a:solidFill>
                <a:latin typeface="Myriad Pro"/>
                <a:ea typeface="+mj-ea"/>
                <a:cs typeface="+mj-cs"/>
              </a:rPr>
              <a:t>Contract Details</a:t>
            </a:r>
            <a:endParaRPr kumimoji="0" lang="en-US" sz="2000" b="1" i="0" u="none" strike="noStrike" kern="1200" cap="none" spc="0" normalizeH="0" baseline="0" noProof="0" dirty="0" smtClean="0">
              <a:ln>
                <a:noFill/>
              </a:ln>
              <a:solidFill>
                <a:schemeClr val="bg1"/>
              </a:solidFill>
              <a:effectLst/>
              <a:uLnTx/>
              <a:uFillTx/>
              <a:latin typeface="Myriad Pro"/>
              <a:ea typeface="+mj-ea"/>
              <a:cs typeface="+mj-cs"/>
            </a:endParaRPr>
          </a:p>
        </p:txBody>
      </p:sp>
      <p:sp>
        <p:nvSpPr>
          <p:cNvPr id="6" name="Rectangle 5"/>
          <p:cNvSpPr/>
          <p:nvPr/>
        </p:nvSpPr>
        <p:spPr>
          <a:xfrm>
            <a:off x="2695575" y="1628775"/>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smtClean="0"/>
              <a:t>All Contracts</a:t>
            </a:r>
            <a:endParaRPr lang="en-US" sz="1400" b="1" i="0" dirty="0"/>
          </a:p>
        </p:txBody>
      </p:sp>
      <p:sp>
        <p:nvSpPr>
          <p:cNvPr id="8" name="Rectangle 7"/>
          <p:cNvSpPr/>
          <p:nvPr/>
        </p:nvSpPr>
        <p:spPr>
          <a:xfrm>
            <a:off x="2667000" y="2819400"/>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smtClean="0"/>
              <a:t>Existing Contracts</a:t>
            </a:r>
            <a:endParaRPr lang="en-US" sz="1400" b="1" i="0" dirty="0"/>
          </a:p>
        </p:txBody>
      </p:sp>
      <p:sp>
        <p:nvSpPr>
          <p:cNvPr id="9" name="Rectangle 8"/>
          <p:cNvSpPr/>
          <p:nvPr/>
        </p:nvSpPr>
        <p:spPr>
          <a:xfrm>
            <a:off x="2667000" y="3733800"/>
            <a:ext cx="2362200"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smtClean="0"/>
              <a:t>Contracts Expiring in 2015 &amp; 2016</a:t>
            </a:r>
            <a:endParaRPr lang="en-US" sz="1400" b="1" i="0" dirty="0"/>
          </a:p>
        </p:txBody>
      </p:sp>
      <p:graphicFrame>
        <p:nvGraphicFramePr>
          <p:cNvPr id="13" name="Object 12"/>
          <p:cNvGraphicFramePr>
            <a:graphicFrameLocks noChangeAspect="1"/>
          </p:cNvGraphicFramePr>
          <p:nvPr/>
        </p:nvGraphicFramePr>
        <p:xfrm>
          <a:off x="5257800" y="1524000"/>
          <a:ext cx="1219200" cy="914400"/>
        </p:xfrm>
        <a:graphic>
          <a:graphicData uri="http://schemas.openxmlformats.org/presentationml/2006/ole">
            <p:oleObj spid="_x0000_s1031" name="Worksheet" showAsIcon="1" r:id="rId4" imgW="914400" imgH="771480" progId="Excel.Sheet.8">
              <p:embed/>
            </p:oleObj>
          </a:graphicData>
        </a:graphic>
      </p:graphicFrame>
      <p:graphicFrame>
        <p:nvGraphicFramePr>
          <p:cNvPr id="14" name="Object 13"/>
          <p:cNvGraphicFramePr>
            <a:graphicFrameLocks noChangeAspect="1"/>
          </p:cNvGraphicFramePr>
          <p:nvPr/>
        </p:nvGraphicFramePr>
        <p:xfrm>
          <a:off x="5334000" y="2590800"/>
          <a:ext cx="1295400" cy="914400"/>
        </p:xfrm>
        <a:graphic>
          <a:graphicData uri="http://schemas.openxmlformats.org/presentationml/2006/ole">
            <p:oleObj spid="_x0000_s1032" name="Worksheet" showAsIcon="1" r:id="rId5" imgW="914400" imgH="771480" progId="Excel.Sheet.8">
              <p:embed/>
            </p:oleObj>
          </a:graphicData>
        </a:graphic>
      </p:graphicFrame>
      <p:graphicFrame>
        <p:nvGraphicFramePr>
          <p:cNvPr id="15" name="Object 14"/>
          <p:cNvGraphicFramePr>
            <a:graphicFrameLocks noChangeAspect="1"/>
          </p:cNvGraphicFramePr>
          <p:nvPr/>
        </p:nvGraphicFramePr>
        <p:xfrm>
          <a:off x="5353050" y="3552825"/>
          <a:ext cx="1219200" cy="990600"/>
        </p:xfrm>
        <a:graphic>
          <a:graphicData uri="http://schemas.openxmlformats.org/presentationml/2006/ole">
            <p:oleObj spid="_x0000_s1033" name="Worksheet" showAsIcon="1" r:id="rId6" imgW="914400" imgH="771480" progId="Excel.Sheet.8">
              <p:embed/>
            </p:oleObj>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a:t>
            </a:fld>
            <a:endParaRPr lang="en-US" dirty="0"/>
          </a:p>
        </p:txBody>
      </p:sp>
      <p:sp>
        <p:nvSpPr>
          <p:cNvPr id="3" name="Rectangle 2"/>
          <p:cNvSpPr/>
          <p:nvPr/>
        </p:nvSpPr>
        <p:spPr>
          <a:xfrm>
            <a:off x="2514600" y="152400"/>
            <a:ext cx="4304383" cy="461665"/>
          </a:xfrm>
          <a:prstGeom prst="rect">
            <a:avLst/>
          </a:prstGeom>
        </p:spPr>
        <p:txBody>
          <a:bodyPr wrap="none">
            <a:spAutoFit/>
          </a:bodyPr>
          <a:lstStyle/>
          <a:p>
            <a:r>
              <a:rPr lang="en-US" sz="2400" b="1" i="0" dirty="0" smtClean="0">
                <a:solidFill>
                  <a:schemeClr val="bg1"/>
                </a:solidFill>
                <a:latin typeface="Myriad Pro"/>
              </a:rPr>
              <a:t>Global Software Services MI</a:t>
            </a:r>
            <a:endParaRPr lang="en-US" sz="2400" dirty="0"/>
          </a:p>
        </p:txBody>
      </p:sp>
      <p:sp>
        <p:nvSpPr>
          <p:cNvPr id="4" name="Rectangle 3">
            <a:hlinkClick r:id="rId2" action="ppaction://hlinksldjump"/>
          </p:cNvPr>
          <p:cNvSpPr>
            <a:spLocks noChangeArrowheads="1"/>
          </p:cNvSpPr>
          <p:nvPr/>
        </p:nvSpPr>
        <p:spPr bwMode="auto">
          <a:xfrm>
            <a:off x="3352800" y="27432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a:solidFill>
                  <a:schemeClr val="bg1"/>
                </a:solidFill>
                <a:latin typeface="Aharoni" pitchFamily="2" charset="-79"/>
                <a:cs typeface="Aharoni" pitchFamily="2" charset="-79"/>
              </a:rPr>
              <a:t>Market </a:t>
            </a:r>
            <a:r>
              <a:rPr lang="en-US" sz="1600" b="1" i="0" kern="0" dirty="0" smtClean="0">
                <a:solidFill>
                  <a:schemeClr val="bg1"/>
                </a:solidFill>
                <a:latin typeface="Aharoni" pitchFamily="2" charset="-79"/>
                <a:cs typeface="Aharoni" pitchFamily="2" charset="-79"/>
              </a:rPr>
              <a:t>Size &amp; Forecast </a:t>
            </a:r>
            <a:endParaRPr lang="en-US" sz="1600" b="1" i="0" kern="0" dirty="0">
              <a:solidFill>
                <a:schemeClr val="bg1"/>
              </a:solidFill>
              <a:latin typeface="Aharoni" pitchFamily="2" charset="-79"/>
              <a:cs typeface="Aharoni" pitchFamily="2" charset="-79"/>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30</a:t>
            </a:fld>
            <a:endParaRPr lang="en-US" dirty="0"/>
          </a:p>
        </p:txBody>
      </p:sp>
      <p:sp>
        <p:nvSpPr>
          <p:cNvPr id="3" name="Title 1"/>
          <p:cNvSpPr txBox="1">
            <a:spLocks/>
          </p:cNvSpPr>
          <p:nvPr/>
        </p:nvSpPr>
        <p:spPr>
          <a:xfrm>
            <a:off x="990600" y="0"/>
            <a:ext cx="6873875"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Myriad Pro"/>
                <a:ea typeface="+mj-ea"/>
                <a:cs typeface="+mj-cs"/>
              </a:rPr>
              <a:t>Global Software Services MI</a:t>
            </a:r>
          </a:p>
        </p:txBody>
      </p:sp>
      <p:sp>
        <p:nvSpPr>
          <p:cNvPr id="4" name="Rectangle 22">
            <a:hlinkClick r:id="rId2" action="ppaction://hlinksldjump"/>
          </p:cNvPr>
          <p:cNvSpPr>
            <a:spLocks noChangeArrowheads="1"/>
          </p:cNvSpPr>
          <p:nvPr/>
        </p:nvSpPr>
        <p:spPr bwMode="auto">
          <a:xfrm>
            <a:off x="3124200" y="2514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Business Trends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31</a:t>
            </a:fld>
            <a:endParaRPr lang="en-US" dirty="0"/>
          </a:p>
        </p:txBody>
      </p:sp>
      <p:sp>
        <p:nvSpPr>
          <p:cNvPr id="3" name="Rectangle 2"/>
          <p:cNvSpPr/>
          <p:nvPr/>
        </p:nvSpPr>
        <p:spPr>
          <a:xfrm>
            <a:off x="952500" y="152400"/>
            <a:ext cx="6729727"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Third platform will drive the Growth</a:t>
            </a:r>
            <a:endParaRPr lang="en-US" sz="2000" dirty="0"/>
          </a:p>
        </p:txBody>
      </p:sp>
      <p:pic>
        <p:nvPicPr>
          <p:cNvPr id="163842" name="Picture 2"/>
          <p:cNvPicPr>
            <a:picLocks noChangeAspect="1" noChangeArrowheads="1"/>
          </p:cNvPicPr>
          <p:nvPr/>
        </p:nvPicPr>
        <p:blipFill>
          <a:blip r:embed="rId3" cstate="print"/>
          <a:srcRect/>
          <a:stretch>
            <a:fillRect/>
          </a:stretch>
        </p:blipFill>
        <p:spPr bwMode="auto">
          <a:xfrm>
            <a:off x="76200" y="1295400"/>
            <a:ext cx="6096000" cy="50006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Rounded Rectangle 4"/>
          <p:cNvSpPr/>
          <p:nvPr/>
        </p:nvSpPr>
        <p:spPr>
          <a:xfrm>
            <a:off x="42081" y="733425"/>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By 2020, 40% of the  industry's revenue  and — incredibly — 98% of its growth  will be driven by 3</a:t>
            </a:r>
            <a:r>
              <a:rPr lang="en-US" sz="1100" b="1" i="0" baseline="30000" dirty="0" smtClean="0"/>
              <a:t>rd</a:t>
            </a:r>
            <a:r>
              <a:rPr lang="en-US" sz="1100" b="1" i="0" dirty="0" smtClean="0"/>
              <a:t> Platform technologies  that represent  just 22% of ICT  spending.</a:t>
            </a:r>
          </a:p>
        </p:txBody>
      </p:sp>
      <p:sp>
        <p:nvSpPr>
          <p:cNvPr id="6" name="TextBox 5"/>
          <p:cNvSpPr txBox="1"/>
          <p:nvPr/>
        </p:nvSpPr>
        <p:spPr>
          <a:xfrm>
            <a:off x="6353175" y="2438400"/>
            <a:ext cx="2628900" cy="29700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Font typeface="Arial" pitchFamily="34" charset="0"/>
              <a:buChar char="•"/>
            </a:pPr>
            <a:r>
              <a:rPr lang="en-US" sz="1100" i="0" dirty="0" smtClean="0"/>
              <a:t>The most important trends and events in 2013 was cluster around mobility, cloud services, social technologies, and Big Data, as well as the emerging high-value industry solutions built on top of them, and the rising vendors (e.g., service providers [SPs] and "industry platform as a service [PaaS]" providers [SPs] and "industry platform as a service [PaaS]" business executives, and emerging market customers) that will play leading roles in much of the next eight years' growth.</a:t>
            </a:r>
          </a:p>
          <a:p>
            <a:pPr>
              <a:buFont typeface="Arial" pitchFamily="34" charset="0"/>
              <a:buChar char="•"/>
            </a:pPr>
            <a:r>
              <a:rPr lang="en-US" sz="1100" i="0" dirty="0" smtClean="0"/>
              <a:t>3rd Platform  markets and technologies will drive big share shifts, such  as smartphones, SaaS (versus packaged software), and cloud servers (versus physical servers).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32</a:t>
            </a:fld>
            <a:endParaRPr lang="en-US" dirty="0"/>
          </a:p>
        </p:txBody>
      </p:sp>
      <p:sp>
        <p:nvSpPr>
          <p:cNvPr id="3" name="Rectangle 2"/>
          <p:cNvSpPr/>
          <p:nvPr/>
        </p:nvSpPr>
        <p:spPr>
          <a:xfrm>
            <a:off x="952500" y="152400"/>
            <a:ext cx="5644494"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Cloud Computing Trends</a:t>
            </a:r>
            <a:endParaRPr lang="en-US" sz="2000" dirty="0"/>
          </a:p>
        </p:txBody>
      </p:sp>
      <p:pic>
        <p:nvPicPr>
          <p:cNvPr id="164866" name="Picture 2"/>
          <p:cNvPicPr>
            <a:picLocks noChangeAspect="1" noChangeArrowheads="1"/>
          </p:cNvPicPr>
          <p:nvPr/>
        </p:nvPicPr>
        <p:blipFill>
          <a:blip r:embed="rId2" cstate="print"/>
          <a:srcRect/>
          <a:stretch>
            <a:fillRect/>
          </a:stretch>
        </p:blipFill>
        <p:spPr bwMode="auto">
          <a:xfrm>
            <a:off x="2209800" y="1295400"/>
            <a:ext cx="4876800" cy="20574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Rectangle 4"/>
          <p:cNvSpPr/>
          <p:nvPr/>
        </p:nvSpPr>
        <p:spPr>
          <a:xfrm>
            <a:off x="600075" y="752475"/>
            <a:ext cx="8458200" cy="415498"/>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0070C0"/>
                </a:solidFill>
                <a:latin typeface="+mn-lt"/>
              </a:rPr>
              <a:t>94 percent of organizations surveyed are running applications or experimenting with infrastructure-as-a-service and 87 percent of organizations are using public cloud.</a:t>
            </a:r>
            <a:endParaRPr lang="en-US" sz="1050" b="1" dirty="0">
              <a:solidFill>
                <a:srgbClr val="0070C0"/>
              </a:solidFill>
              <a:latin typeface="+mn-lt"/>
            </a:endParaRPr>
          </a:p>
        </p:txBody>
      </p:sp>
      <p:sp>
        <p:nvSpPr>
          <p:cNvPr id="6" name="Right Arrow 5"/>
          <p:cNvSpPr/>
          <p:nvPr/>
        </p:nvSpPr>
        <p:spPr>
          <a:xfrm>
            <a:off x="152400" y="8382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 y="3438525"/>
            <a:ext cx="8458200" cy="577081"/>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0070C0"/>
                </a:solidFill>
              </a:rPr>
              <a:t>Cloud adoption is significant, it is interesting to note that enterprise respondents are more heavily clustered in the middle stages of Cloud Beginners and Cloud Explorers.  Enterprises are enthusiastically moving forward in their journey to cloud. While their transformation may take longer than that of smaller organizations, it is clear that very few enterprises will remain on the sidelines.</a:t>
            </a:r>
            <a:endParaRPr lang="en-US" sz="1050" b="1" dirty="0">
              <a:solidFill>
                <a:srgbClr val="0070C0"/>
              </a:solidFill>
              <a:latin typeface="+mn-lt"/>
            </a:endParaRPr>
          </a:p>
        </p:txBody>
      </p:sp>
      <p:sp>
        <p:nvSpPr>
          <p:cNvPr id="8" name="Right Arrow 7"/>
          <p:cNvSpPr/>
          <p:nvPr/>
        </p:nvSpPr>
        <p:spPr>
          <a:xfrm>
            <a:off x="142875" y="35814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867" name="Picture 3"/>
          <p:cNvPicPr>
            <a:picLocks noChangeAspect="1" noChangeArrowheads="1"/>
          </p:cNvPicPr>
          <p:nvPr/>
        </p:nvPicPr>
        <p:blipFill>
          <a:blip r:embed="rId3" cstate="print"/>
          <a:srcRect/>
          <a:stretch>
            <a:fillRect/>
          </a:stretch>
        </p:blipFill>
        <p:spPr bwMode="auto">
          <a:xfrm>
            <a:off x="2209800" y="4105274"/>
            <a:ext cx="4991100" cy="2219325"/>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33</a:t>
            </a:fld>
            <a:endParaRPr lang="en-US" dirty="0"/>
          </a:p>
        </p:txBody>
      </p:sp>
      <p:sp>
        <p:nvSpPr>
          <p:cNvPr id="3" name="Rectangle 2"/>
          <p:cNvSpPr/>
          <p:nvPr/>
        </p:nvSpPr>
        <p:spPr>
          <a:xfrm>
            <a:off x="609600" y="3562350"/>
            <a:ext cx="8458200" cy="577081"/>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3C70C4"/>
                </a:solidFill>
              </a:rPr>
              <a:t>Cloud maturity matters. As organizations adopt cloud more broadly, they realize increasingly more value, and the challenges of adopting cloud decline. Organizations indicate that the top benefits that they have already realized are greater scalability, faster access to infrastructure, higher availability, and faster time to market for applications.</a:t>
            </a:r>
            <a:endParaRPr lang="en-US" sz="1050" b="1" dirty="0">
              <a:solidFill>
                <a:srgbClr val="3C70C4"/>
              </a:solidFill>
              <a:latin typeface="+mn-lt"/>
            </a:endParaRPr>
          </a:p>
        </p:txBody>
      </p:sp>
      <p:sp>
        <p:nvSpPr>
          <p:cNvPr id="4" name="Right Arrow 3"/>
          <p:cNvSpPr/>
          <p:nvPr/>
        </p:nvSpPr>
        <p:spPr>
          <a:xfrm>
            <a:off x="142875" y="390525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90550" y="742950"/>
            <a:ext cx="8458200" cy="415498"/>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3C70C4"/>
                </a:solidFill>
              </a:rPr>
              <a:t>Hybrid and multi-cloud implementations continue to be the end goal for the enterprise: 74 percent of enterprise respondents have a multi-cloud strategy, and 48 percent are planning for hybrid clouds.</a:t>
            </a:r>
            <a:endParaRPr lang="en-US" sz="1050" b="1" dirty="0">
              <a:solidFill>
                <a:srgbClr val="3C70C4"/>
              </a:solidFill>
              <a:latin typeface="+mn-lt"/>
            </a:endParaRPr>
          </a:p>
        </p:txBody>
      </p:sp>
      <p:sp>
        <p:nvSpPr>
          <p:cNvPr id="6" name="Right Arrow 5"/>
          <p:cNvSpPr/>
          <p:nvPr/>
        </p:nvSpPr>
        <p:spPr>
          <a:xfrm>
            <a:off x="123825" y="8382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890" name="Picture 2"/>
          <p:cNvPicPr>
            <a:picLocks noChangeAspect="1" noChangeArrowheads="1"/>
          </p:cNvPicPr>
          <p:nvPr/>
        </p:nvPicPr>
        <p:blipFill>
          <a:blip r:embed="rId2" cstate="print"/>
          <a:srcRect/>
          <a:stretch>
            <a:fillRect/>
          </a:stretch>
        </p:blipFill>
        <p:spPr bwMode="auto">
          <a:xfrm>
            <a:off x="2209800" y="1219200"/>
            <a:ext cx="5491163" cy="22574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5891" name="Picture 3"/>
          <p:cNvPicPr>
            <a:picLocks noChangeAspect="1" noChangeArrowheads="1"/>
          </p:cNvPicPr>
          <p:nvPr/>
        </p:nvPicPr>
        <p:blipFill>
          <a:blip r:embed="rId3" cstate="print"/>
          <a:srcRect/>
          <a:stretch>
            <a:fillRect/>
          </a:stretch>
        </p:blipFill>
        <p:spPr bwMode="auto">
          <a:xfrm>
            <a:off x="2133600" y="4210050"/>
            <a:ext cx="5638800" cy="22098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9" name="Rectangle 8"/>
          <p:cNvSpPr/>
          <p:nvPr/>
        </p:nvSpPr>
        <p:spPr>
          <a:xfrm>
            <a:off x="952500" y="152400"/>
            <a:ext cx="5644494"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Cloud Computing Trends</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34</a:t>
            </a:fld>
            <a:endParaRPr lang="en-US" dirty="0"/>
          </a:p>
        </p:txBody>
      </p:sp>
      <p:sp>
        <p:nvSpPr>
          <p:cNvPr id="3" name="Rectangle 2"/>
          <p:cNvSpPr/>
          <p:nvPr/>
        </p:nvSpPr>
        <p:spPr>
          <a:xfrm>
            <a:off x="952500" y="152400"/>
            <a:ext cx="5644494"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Cloud Computing Trends</a:t>
            </a:r>
            <a:endParaRPr lang="en-US" sz="2000" dirty="0"/>
          </a:p>
        </p:txBody>
      </p:sp>
      <p:sp>
        <p:nvSpPr>
          <p:cNvPr id="4" name="Rectangle 3"/>
          <p:cNvSpPr/>
          <p:nvPr/>
        </p:nvSpPr>
        <p:spPr>
          <a:xfrm>
            <a:off x="590550" y="742950"/>
            <a:ext cx="8458200" cy="415498"/>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3C70C4"/>
                </a:solidFill>
              </a:rPr>
              <a:t>AWS continues to lead in public cloud adoption, with 54 percent of respondents currently running applications in this cloud. This is more than 4x the adoption rate of the second most used cloud, Rackspace Public Cloud. Google App Engine rounded out the top 3 in current adoption.</a:t>
            </a:r>
            <a:endParaRPr lang="en-US" sz="1050" b="1" dirty="0">
              <a:solidFill>
                <a:srgbClr val="3C70C4"/>
              </a:solidFill>
              <a:latin typeface="+mn-lt"/>
            </a:endParaRPr>
          </a:p>
        </p:txBody>
      </p:sp>
      <p:sp>
        <p:nvSpPr>
          <p:cNvPr id="5" name="Right Arrow 4"/>
          <p:cNvSpPr/>
          <p:nvPr/>
        </p:nvSpPr>
        <p:spPr>
          <a:xfrm>
            <a:off x="123825" y="8382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8650" y="3657600"/>
            <a:ext cx="8458200" cy="415498"/>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b="1" i="0" dirty="0" smtClean="0">
                <a:solidFill>
                  <a:srgbClr val="3C70C4"/>
                </a:solidFill>
              </a:rPr>
              <a:t>The battle among private cloud technologies is shaping up as a clash of cultures between the open-source OpenStack and proprietary solutions from VMware.</a:t>
            </a:r>
            <a:endParaRPr lang="en-US" sz="1050" b="1" dirty="0">
              <a:solidFill>
                <a:srgbClr val="3C70C4"/>
              </a:solidFill>
              <a:latin typeface="+mn-lt"/>
            </a:endParaRPr>
          </a:p>
        </p:txBody>
      </p:sp>
      <p:sp>
        <p:nvSpPr>
          <p:cNvPr id="7" name="Right Arrow 6"/>
          <p:cNvSpPr/>
          <p:nvPr/>
        </p:nvSpPr>
        <p:spPr>
          <a:xfrm>
            <a:off x="161925" y="367665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914" name="Picture 2"/>
          <p:cNvPicPr>
            <a:picLocks noChangeAspect="1" noChangeArrowheads="1"/>
          </p:cNvPicPr>
          <p:nvPr/>
        </p:nvPicPr>
        <p:blipFill>
          <a:blip r:embed="rId3" cstate="print"/>
          <a:srcRect/>
          <a:stretch>
            <a:fillRect/>
          </a:stretch>
        </p:blipFill>
        <p:spPr bwMode="auto">
          <a:xfrm>
            <a:off x="714375" y="1228724"/>
            <a:ext cx="4619625" cy="235267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6915" name="Picture 3"/>
          <p:cNvPicPr>
            <a:picLocks noChangeAspect="1" noChangeArrowheads="1"/>
          </p:cNvPicPr>
          <p:nvPr/>
        </p:nvPicPr>
        <p:blipFill>
          <a:blip r:embed="rId4" cstate="print"/>
          <a:srcRect/>
          <a:stretch>
            <a:fillRect/>
          </a:stretch>
        </p:blipFill>
        <p:spPr bwMode="auto">
          <a:xfrm>
            <a:off x="5476875" y="1228724"/>
            <a:ext cx="3524250" cy="235267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6916" name="Picture 4"/>
          <p:cNvPicPr>
            <a:picLocks noChangeAspect="1" noChangeArrowheads="1"/>
          </p:cNvPicPr>
          <p:nvPr/>
        </p:nvPicPr>
        <p:blipFill>
          <a:blip r:embed="rId5" cstate="print"/>
          <a:srcRect/>
          <a:stretch>
            <a:fillRect/>
          </a:stretch>
        </p:blipFill>
        <p:spPr bwMode="auto">
          <a:xfrm>
            <a:off x="762000" y="4152900"/>
            <a:ext cx="4600575" cy="224790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66917" name="Picture 5"/>
          <p:cNvPicPr>
            <a:picLocks noChangeAspect="1" noChangeArrowheads="1"/>
          </p:cNvPicPr>
          <p:nvPr/>
        </p:nvPicPr>
        <p:blipFill>
          <a:blip r:embed="rId6" cstate="print"/>
          <a:srcRect/>
          <a:stretch>
            <a:fillRect/>
          </a:stretch>
        </p:blipFill>
        <p:spPr bwMode="auto">
          <a:xfrm>
            <a:off x="5476875" y="4152900"/>
            <a:ext cx="3505200" cy="22479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35</a:t>
            </a:fld>
            <a:endParaRPr lang="en-US" dirty="0"/>
          </a:p>
        </p:txBody>
      </p:sp>
      <p:sp>
        <p:nvSpPr>
          <p:cNvPr id="3" name="Rectangle 2"/>
          <p:cNvSpPr/>
          <p:nvPr/>
        </p:nvSpPr>
        <p:spPr>
          <a:xfrm>
            <a:off x="1295400" y="152400"/>
            <a:ext cx="5644494"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Cloud Computing Trends</a:t>
            </a:r>
            <a:endParaRPr lang="en-US" sz="2000" dirty="0"/>
          </a:p>
        </p:txBody>
      </p:sp>
      <p:pic>
        <p:nvPicPr>
          <p:cNvPr id="216066" name="Picture 2"/>
          <p:cNvPicPr>
            <a:picLocks noChangeAspect="1" noChangeArrowheads="1"/>
          </p:cNvPicPr>
          <p:nvPr/>
        </p:nvPicPr>
        <p:blipFill>
          <a:blip r:embed="rId3" cstate="print"/>
          <a:srcRect/>
          <a:stretch>
            <a:fillRect/>
          </a:stretch>
        </p:blipFill>
        <p:spPr bwMode="auto">
          <a:xfrm>
            <a:off x="66675" y="762000"/>
            <a:ext cx="2846685" cy="29051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216067" name="Picture 3"/>
          <p:cNvPicPr>
            <a:picLocks noChangeAspect="1" noChangeArrowheads="1"/>
          </p:cNvPicPr>
          <p:nvPr/>
        </p:nvPicPr>
        <p:blipFill>
          <a:blip r:embed="rId4" cstate="print"/>
          <a:srcRect/>
          <a:stretch>
            <a:fillRect/>
          </a:stretch>
        </p:blipFill>
        <p:spPr bwMode="auto">
          <a:xfrm>
            <a:off x="3105151" y="762001"/>
            <a:ext cx="2908569" cy="29051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216068" name="Picture 4"/>
          <p:cNvPicPr>
            <a:picLocks noChangeAspect="1" noChangeArrowheads="1"/>
          </p:cNvPicPr>
          <p:nvPr/>
        </p:nvPicPr>
        <p:blipFill>
          <a:blip r:embed="rId5" cstate="print"/>
          <a:srcRect/>
          <a:stretch>
            <a:fillRect/>
          </a:stretch>
        </p:blipFill>
        <p:spPr bwMode="auto">
          <a:xfrm>
            <a:off x="6248400" y="762000"/>
            <a:ext cx="2743200" cy="290512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7" name="Rectangle 6"/>
          <p:cNvSpPr/>
          <p:nvPr/>
        </p:nvSpPr>
        <p:spPr>
          <a:xfrm>
            <a:off x="1219200" y="3743325"/>
            <a:ext cx="782955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00" i="0" dirty="0" smtClean="0">
                <a:latin typeface="+mn-lt"/>
              </a:rPr>
              <a:t>In the use of the cloud, North American CIOs have a slightly larger focus on agility than their global counterparts — and a slightly larger use of SaaS, as opposed to infrastructure as a service (IaaS) or platform as a service (PaaS). </a:t>
            </a:r>
            <a:r>
              <a:rPr lang="en-US" sz="1000" i="0" dirty="0" smtClean="0"/>
              <a:t>However, as only 26% of North American CIOs report they have made significant use of public cloud offerings, the majority of North American CIOs still need to venture into significant public cloud usage. Correlating the facts that the CIOs who are using public cloud are driven by agility, that cloud is priority No. 5, and that business focus is shifting toward growth and innovation, the recommendation is that North American CIOs not already employing public cloud offerings should look to their peers, and should consider if applying cloud offerings can help supporting their overall business objectives.</a:t>
            </a:r>
          </a:p>
        </p:txBody>
      </p:sp>
      <p:sp>
        <p:nvSpPr>
          <p:cNvPr id="8" name="Pentagon 7"/>
          <p:cNvSpPr/>
          <p:nvPr/>
        </p:nvSpPr>
        <p:spPr>
          <a:xfrm>
            <a:off x="85725" y="3952875"/>
            <a:ext cx="978408" cy="484632"/>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North America</a:t>
            </a:r>
            <a:endParaRPr lang="en-US" b="1" dirty="0">
              <a:solidFill>
                <a:schemeClr val="tx1"/>
              </a:solidFill>
            </a:endParaRPr>
          </a:p>
        </p:txBody>
      </p:sp>
      <p:sp>
        <p:nvSpPr>
          <p:cNvPr id="9" name="Rectangle 8"/>
          <p:cNvSpPr/>
          <p:nvPr/>
        </p:nvSpPr>
        <p:spPr>
          <a:xfrm>
            <a:off x="1219200" y="4867275"/>
            <a:ext cx="782955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00" i="0" dirty="0" smtClean="0">
                <a:latin typeface="+mn-lt"/>
              </a:rPr>
              <a:t>The survey drilled down on this important trend to show that nearly one-third of APJ businesses are enthusiastic adopters of public cloud, indicating significant investments, which places them ahead of their global peers. The main driver of this shift to public cloud was the need for greater agility, which is more strongly indicated for APJ than the global average. </a:t>
            </a:r>
            <a:r>
              <a:rPr lang="en-US" sz="1000" i="0" dirty="0" smtClean="0"/>
              <a:t>The other striking difference between APJ IT leaders and their global peers is the type of cloud services being purchased. In APJ, only 56% of respondents are using SaaS, whereas this figure is much higher globally (72%). This implies that the majority of cloud services are being consumed by the IT function rather than business units directly. An explanation for this lies in the relatively easer path to public cloud for the APJ enterprise. It is likely that, with fewer issues of "legacy" to deal with, avoiding the complexity of hybrid cloud approaches for APJ public cloud is an easier route. It is also likely that — for some, at least — the pressure to "move" to supporting growth, even as they're still establishing the foundational "run" elements, often leaves APJ IT leaders with no choice but to look at the cloud for these foundational elements, with all the attendant risks.</a:t>
            </a:r>
          </a:p>
        </p:txBody>
      </p:sp>
      <p:sp>
        <p:nvSpPr>
          <p:cNvPr id="10" name="Pentagon 9"/>
          <p:cNvSpPr/>
          <p:nvPr/>
        </p:nvSpPr>
        <p:spPr>
          <a:xfrm>
            <a:off x="152400" y="5334000"/>
            <a:ext cx="978408" cy="560832"/>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Asia Pacific &amp; Japan</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36</a:t>
            </a:fld>
            <a:endParaRPr lang="en-US" dirty="0"/>
          </a:p>
        </p:txBody>
      </p:sp>
      <p:sp>
        <p:nvSpPr>
          <p:cNvPr id="3" name="Rectangle 2"/>
          <p:cNvSpPr/>
          <p:nvPr/>
        </p:nvSpPr>
        <p:spPr>
          <a:xfrm>
            <a:off x="2133600" y="152400"/>
            <a:ext cx="4131259"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BI &amp; Analytics</a:t>
            </a:r>
            <a:endParaRPr lang="en-US" sz="2000" dirty="0"/>
          </a:p>
        </p:txBody>
      </p:sp>
      <p:sp>
        <p:nvSpPr>
          <p:cNvPr id="4" name="Rectangle 3"/>
          <p:cNvSpPr/>
          <p:nvPr/>
        </p:nvSpPr>
        <p:spPr>
          <a:xfrm>
            <a:off x="914400" y="1600200"/>
            <a:ext cx="72009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While BI and analytics continue to be a top priority for the third year running, the reality is that most organizations are already invested — perhaps even overinvested — in IT-driven BI and analytic tools. Even though big data hype reached a fever pitch, this did little to move the dial for analytics. It's noteworthy that both DBMS and data integration were faster-growing segments compared with BI and analytics in 2013, insinuating that much of the big data focus is still on the data management layer underneath analytics. Only 8% of Gartner surveyed organizations have reached deployment with big data, with another 57% in the knowledge gathering, strategy developing and piloting stages. Hence, investments in big data are still largely experimental, prolonging upgrade cycles in more enterprise wide initiatives. These results were all in line with Gartner's prediction that, "Until 2016, big data confusion will inhibit spending on BI and analytics software to single-digit growth" </a:t>
            </a:r>
            <a:endParaRPr lang="en-US" b="1" i="0" dirty="0">
              <a:latin typeface="+mn-lt"/>
            </a:endParaRPr>
          </a:p>
        </p:txBody>
      </p:sp>
      <p:sp>
        <p:nvSpPr>
          <p:cNvPr id="5" name="Pentagon 4"/>
          <p:cNvSpPr/>
          <p:nvPr/>
        </p:nvSpPr>
        <p:spPr>
          <a:xfrm>
            <a:off x="914400" y="1181100"/>
            <a:ext cx="6096000"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Big data confusion will inhibit spending on BI and analytics software to single-digit growth</a:t>
            </a:r>
            <a:endParaRPr lang="en-US" b="1" i="0" dirty="0">
              <a:solidFill>
                <a:schemeClr val="tx1"/>
              </a:solidFill>
            </a:endParaRPr>
          </a:p>
        </p:txBody>
      </p:sp>
      <p:sp>
        <p:nvSpPr>
          <p:cNvPr id="6" name="Rectangle 5"/>
          <p:cNvSpPr/>
          <p:nvPr/>
        </p:nvSpPr>
        <p:spPr>
          <a:xfrm>
            <a:off x="838200" y="4638675"/>
            <a:ext cx="720090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This segment, while accounting for only about 13% of the BI platform market, represented upward of three times that proportion in net-new buying. In short, data discovery can be described as agile, self-service tools with intuitive interfaces geared for analysis in particular, with a built-in performance layer and proprietary data structure to store and model data from different data sources. Overall, these dynamics have moved the whole market into a more competitive phase, where independent data discovery and incumbent BI vendors have started to clash, prolonging sales cycles. This has affected vendors differently: Tableau continued its land grab nearly unfazed, growing 84%. Qlik came out pretty well, with 20% growth, while Tibco Spotfire's sales were hurt, growing only in the single digits. </a:t>
            </a:r>
            <a:endParaRPr lang="en-US" b="1" i="0" dirty="0">
              <a:latin typeface="+mn-lt"/>
            </a:endParaRPr>
          </a:p>
        </p:txBody>
      </p:sp>
      <p:sp>
        <p:nvSpPr>
          <p:cNvPr id="7" name="Pentagon 6"/>
          <p:cNvSpPr/>
          <p:nvPr/>
        </p:nvSpPr>
        <p:spPr>
          <a:xfrm>
            <a:off x="838200" y="4191000"/>
            <a:ext cx="5819776"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Data discovery tools saw a disproportionate amount of demand and growth in 2013</a:t>
            </a:r>
            <a:endParaRPr lang="en-US" b="1" i="0" dirty="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37</a:t>
            </a:fld>
            <a:endParaRPr lang="en-US" dirty="0"/>
          </a:p>
        </p:txBody>
      </p:sp>
      <p:sp>
        <p:nvSpPr>
          <p:cNvPr id="3" name="Rectangle 2"/>
          <p:cNvSpPr/>
          <p:nvPr/>
        </p:nvSpPr>
        <p:spPr>
          <a:xfrm>
            <a:off x="2133600" y="152400"/>
            <a:ext cx="4131259"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BI &amp; Analytics</a:t>
            </a:r>
            <a:endParaRPr lang="en-US" sz="2000" dirty="0"/>
          </a:p>
        </p:txBody>
      </p:sp>
      <p:sp>
        <p:nvSpPr>
          <p:cNvPr id="4" name="Rectangle 3"/>
          <p:cNvSpPr/>
          <p:nvPr/>
        </p:nvSpPr>
        <p:spPr>
          <a:xfrm>
            <a:off x="914400" y="1200150"/>
            <a:ext cx="7200900" cy="24929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In annualized revenue — where "the rubber meets the road" — BI and analytics in the cloud represented only 4% of the total in 2013. On the demand side, the BI and analytics Magic Quadrant showed that deployment intentions jumped significantly, from 33% of surveyed organizations to 45%. Small businesses in particular have shifted their mentality around cloud and see it as an enabler to do more advanced things with big data and analytics, just like "the big boys." As more and more data is gradually moving or being created in the cloud, so will the analysis — a concept referred to as "data gravity." The venture capital firms bet big on this in 2013 and the beginning of 2014, with, among others, Birst, GoodData, Looker and Domo receiving significant injections. On the CPM side, Adaptive Insights and Host Analytics showed significant gains.</a:t>
            </a:r>
          </a:p>
          <a:p>
            <a:r>
              <a:rPr lang="en-US" i="0" dirty="0" smtClean="0"/>
              <a:t>Expect more also from traditional BI vendors. For example, MicroStrategy drove cloud successfully in 2013. Jaspersoft introduced utility-priced BI on Amazon Elastic MapReduce in late 2013, and Tableau introduced its cloud BI product, Tableau Online. In 2014, Microsoft and Oracle will have major releases, adding further validation to the space. But so far, out of these and many more cloud vendors, no one clear leader has been able to distance itself from the pack.</a:t>
            </a:r>
          </a:p>
        </p:txBody>
      </p:sp>
      <p:sp>
        <p:nvSpPr>
          <p:cNvPr id="5" name="Pentagon 4"/>
          <p:cNvSpPr/>
          <p:nvPr/>
        </p:nvSpPr>
        <p:spPr>
          <a:xfrm>
            <a:off x="914400" y="781050"/>
            <a:ext cx="6096000"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Cloud BI Starting to Show Signs of Life</a:t>
            </a:r>
            <a:endParaRPr lang="en-US" b="1" i="0" dirty="0">
              <a:solidFill>
                <a:schemeClr val="tx1"/>
              </a:solidFill>
            </a:endParaRPr>
          </a:p>
        </p:txBody>
      </p:sp>
      <p:sp>
        <p:nvSpPr>
          <p:cNvPr id="6" name="Rectangle 5"/>
          <p:cNvSpPr/>
          <p:nvPr/>
        </p:nvSpPr>
        <p:spPr>
          <a:xfrm>
            <a:off x="876300" y="4381500"/>
            <a:ext cx="72009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Many vendors and tools in this Advanced Analytics segment — collectively sized at $1 billion — have been around for decades (longer than the "business intelligence" segment). And yet, because of renewed interest in predictive and prescriptive styles, it's the fastest-growing segment, at 12%. The two dominant vendors, SAS and IBM, held two-thirds of the share in 2013, with a long tail of specialist vendors filling out the rest. A third "megavendor," SAP, made moves to join that group in 2013, acquiring KXEN. On the supply side, there were significant efforts to make advanced analysis more accessible to broader constituents of users (for example, combining it with data discovery styles of BI, or experimenting with cloud-based hybrid software and service models) and through this expand the addressable market. This dynamic caused significant product changes and new feature releases.</a:t>
            </a:r>
            <a:endParaRPr lang="en-US" i="0" dirty="0">
              <a:latin typeface="+mn-lt"/>
            </a:endParaRPr>
          </a:p>
        </p:txBody>
      </p:sp>
      <p:sp>
        <p:nvSpPr>
          <p:cNvPr id="7" name="Pentagon 6"/>
          <p:cNvSpPr/>
          <p:nvPr/>
        </p:nvSpPr>
        <p:spPr>
          <a:xfrm>
            <a:off x="876300" y="3933825"/>
            <a:ext cx="5819776"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i="0" dirty="0" smtClean="0">
                <a:solidFill>
                  <a:schemeClr val="tx1"/>
                </a:solidFill>
                <a:ea typeface="Times New Roman" pitchFamily="18" charset="0"/>
                <a:cs typeface="Arial" pitchFamily="34" charset="0"/>
              </a:rPr>
              <a:t>Advanced Analytics the Fastest-Growing Segment</a:t>
            </a:r>
            <a:endParaRPr lang="en-US" sz="1600" i="0" dirty="0" smtClean="0">
              <a:solidFill>
                <a:schemeClr val="tx1"/>
              </a:solidFill>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38</a:t>
            </a:fld>
            <a:endParaRPr lang="en-US" dirty="0"/>
          </a:p>
        </p:txBody>
      </p:sp>
      <p:sp>
        <p:nvSpPr>
          <p:cNvPr id="3" name="Rectangle 2"/>
          <p:cNvSpPr/>
          <p:nvPr/>
        </p:nvSpPr>
        <p:spPr>
          <a:xfrm>
            <a:off x="2133600" y="152400"/>
            <a:ext cx="3134191"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CRM</a:t>
            </a:r>
            <a:endParaRPr lang="en-US" sz="2000" dirty="0"/>
          </a:p>
        </p:txBody>
      </p:sp>
      <p:sp>
        <p:nvSpPr>
          <p:cNvPr id="4" name="Rounded Rectangle 3"/>
          <p:cNvSpPr/>
          <p:nvPr/>
        </p:nvSpPr>
        <p:spPr>
          <a:xfrm>
            <a:off x="80181" y="752475"/>
            <a:ext cx="9016194" cy="6191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buFont typeface="Arial" pitchFamily="34" charset="0"/>
              <a:buChar char="•"/>
            </a:pPr>
            <a:r>
              <a:rPr lang="en-US" sz="1100" b="1" i="0" dirty="0" smtClean="0"/>
              <a:t>CRM will be at the heart of digital initiatives in coming years. Hot areas for CRM investment include mobility, social media and technologies, Web analytics, and e-commerce. The rapidly growing use of social technologies from mobile devices means enterprises need to address both trends from the perspectives of strategy, technology, process and governance.</a:t>
            </a:r>
          </a:p>
        </p:txBody>
      </p:sp>
      <p:sp>
        <p:nvSpPr>
          <p:cNvPr id="5" name="Rectangle 4"/>
          <p:cNvSpPr/>
          <p:nvPr/>
        </p:nvSpPr>
        <p:spPr>
          <a:xfrm>
            <a:off x="228600" y="1838742"/>
            <a:ext cx="8686800"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b="1" i="0" dirty="0" smtClean="0"/>
              <a:t>The communications, media and IT services vertical industries are the largest spenders on CRM </a:t>
            </a:r>
            <a:r>
              <a:rPr lang="en-US" i="0" dirty="0" smtClean="0"/>
              <a:t>because they focus on large groups using call center technologies. They also invest more to improve analytics-related areas and improve/provide more consistent customer experiences. </a:t>
            </a:r>
          </a:p>
          <a:p>
            <a:pPr>
              <a:buFont typeface="Arial" pitchFamily="34" charset="0"/>
              <a:buChar char="•"/>
            </a:pPr>
            <a:r>
              <a:rPr lang="en-US" b="1" i="0" dirty="0" smtClean="0"/>
              <a:t>Manufacturing (including consumer packaged goods) is in second place</a:t>
            </a:r>
            <a:r>
              <a:rPr lang="en-US" i="0" dirty="0" smtClean="0"/>
              <a:t>, with these companies using CRM for product and channel management. </a:t>
            </a:r>
          </a:p>
          <a:p>
            <a:pPr>
              <a:buFont typeface="Arial" pitchFamily="34" charset="0"/>
              <a:buChar char="•"/>
            </a:pPr>
            <a:r>
              <a:rPr lang="en-US" b="1" i="0" dirty="0" smtClean="0"/>
              <a:t>Third-ranked is banking and securities, in which customer service and upselling to other financial products are core to growth</a:t>
            </a:r>
            <a:r>
              <a:rPr lang="en-US" i="0" dirty="0" smtClean="0"/>
              <a:t>. These industries also require a greater use of call centers in computerized CRM. </a:t>
            </a:r>
          </a:p>
          <a:p>
            <a:pPr>
              <a:buFont typeface="Arial" pitchFamily="34" charset="0"/>
              <a:buChar char="•"/>
            </a:pPr>
            <a:r>
              <a:rPr lang="en-US" i="0" dirty="0" smtClean="0"/>
              <a:t>All these industries are required to build out infrastructure in emerging countries and are the focus of spending in many mature countries as modernization for infrastructure and applications becomes the norm. Spending on different CRM technologies is not even: Across 38 areas, sales force automation, contact center customer service, e-commerce and campaign management applications receive about 75% of all spending . Many other areas get less than 1% of spending).</a:t>
            </a:r>
          </a:p>
        </p:txBody>
      </p:sp>
      <p:sp>
        <p:nvSpPr>
          <p:cNvPr id="6" name="Pentagon 5"/>
          <p:cNvSpPr/>
          <p:nvPr/>
        </p:nvSpPr>
        <p:spPr>
          <a:xfrm>
            <a:off x="228600" y="1467267"/>
            <a:ext cx="6096000"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Trend: CRM Impact on Industries</a:t>
            </a:r>
            <a:endParaRPr lang="en-US" b="1" i="0" dirty="0">
              <a:solidFill>
                <a:schemeClr val="tx1"/>
              </a:solidFill>
            </a:endParaRPr>
          </a:p>
        </p:txBody>
      </p:sp>
      <p:sp>
        <p:nvSpPr>
          <p:cNvPr id="7" name="Rectangle 6"/>
          <p:cNvSpPr/>
          <p:nvPr/>
        </p:nvSpPr>
        <p:spPr>
          <a:xfrm>
            <a:off x="228600" y="4724400"/>
            <a:ext cx="86868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smtClean="0"/>
              <a:t>Vendors continue to fill out their product portfolios in all areas of CRM through acquisition and new product launches. Vendors continued to expand their offerings with new features and functionality, often through acquisition. The wave of consolidation activity that began flowing through the market in 2009 continued throughout 2013 (with more than 25 acquisitions). </a:t>
            </a:r>
            <a:r>
              <a:rPr lang="en-US" i="0" dirty="0" smtClean="0"/>
              <a:t>This resulted in increased competition at the top end of the CRM market, with the continued focus of global vendors' sales forces driving good growth across the globe in customer support and sales, and slower-than-anticipated marketing growth. The acquisitions slowed down growth.</a:t>
            </a:r>
          </a:p>
          <a:p>
            <a:r>
              <a:rPr lang="en-US" b="1" i="0" dirty="0" smtClean="0"/>
              <a:t>In 2013, the marketing segment was transformed by multiple mergers and acquisitions that enabled large enterprise application and CRM vendors to provide best-of-breed lead management functionality</a:t>
            </a:r>
            <a:r>
              <a:rPr lang="en-US" i="0" dirty="0" smtClean="0"/>
              <a:t>. They also enabled vendors to build out their vision of an integrated set of marketing automation applications and look to consolidate multiple point capabilities into an integrated marketing automation offering. </a:t>
            </a:r>
          </a:p>
        </p:txBody>
      </p:sp>
      <p:sp>
        <p:nvSpPr>
          <p:cNvPr id="8" name="Pentagon 7"/>
          <p:cNvSpPr/>
          <p:nvPr/>
        </p:nvSpPr>
        <p:spPr>
          <a:xfrm>
            <a:off x="228600" y="4352925"/>
            <a:ext cx="6096000" cy="3048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Implications on CRM vendors</a:t>
            </a:r>
            <a:endParaRPr lang="en-US" b="1" i="0" dirty="0">
              <a:solidFill>
                <a:schemeClr val="tx1"/>
              </a:solidFill>
            </a:endParaRPr>
          </a:p>
        </p:txBody>
      </p:sp>
      <p:sp>
        <p:nvSpPr>
          <p:cNvPr id="9" name="Down Arrow 8"/>
          <p:cNvSpPr/>
          <p:nvPr/>
        </p:nvSpPr>
        <p:spPr>
          <a:xfrm>
            <a:off x="4267200" y="4010025"/>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39</a:t>
            </a:fld>
            <a:endParaRPr lang="en-US" dirty="0"/>
          </a:p>
        </p:txBody>
      </p:sp>
      <p:sp>
        <p:nvSpPr>
          <p:cNvPr id="3" name="Rectangle 2"/>
          <p:cNvSpPr/>
          <p:nvPr/>
        </p:nvSpPr>
        <p:spPr>
          <a:xfrm>
            <a:off x="2133600" y="152400"/>
            <a:ext cx="3078087"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ERP</a:t>
            </a:r>
            <a:endParaRPr lang="en-US" sz="2000" dirty="0"/>
          </a:p>
        </p:txBody>
      </p:sp>
      <p:sp>
        <p:nvSpPr>
          <p:cNvPr id="4" name="Rectangle 3"/>
          <p:cNvSpPr/>
          <p:nvPr/>
        </p:nvSpPr>
        <p:spPr>
          <a:xfrm>
            <a:off x="76200" y="1266051"/>
            <a:ext cx="8915400"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1050" i="0" dirty="0" smtClean="0"/>
              <a:t>ERP implementations tend to be very complex in nature, with small and simple implementations taking three to six months and large complex implementations taking multiple years. Some of the effort is down to coding and customization efforts for functional completeness, but a lot of time is related to the adopting company being able to absorb, test, refine, and stabilize the implementation. The majority of large and midsize organizations in mature markets have already adopted ERP, with small or midsize businesses comprising the remaining organizations that will still adopt this software over the next 10 to 15 years in those regions (</a:t>
            </a:r>
            <a:r>
              <a:rPr lang="en-US" sz="1050" b="1" i="0" dirty="0" smtClean="0"/>
              <a:t>Macro Regional level</a:t>
            </a:r>
            <a:r>
              <a:rPr lang="en-US" sz="1050" i="0" dirty="0" smtClean="0"/>
              <a:t>).</a:t>
            </a:r>
          </a:p>
          <a:p>
            <a:pPr>
              <a:buFont typeface="Arial" pitchFamily="34" charset="0"/>
              <a:buChar char="•"/>
            </a:pPr>
            <a:r>
              <a:rPr lang="en-US" sz="1050" i="0" dirty="0" smtClean="0"/>
              <a:t>The total time taken for ERP licenses to fully penetrate the organization can take up to 10 years depending on industry, size of company and geography. Much of the variability is related to the complexity of project — that is, whether it is a multiphase project or a big bang project — as well as changes to the profile and makeup of the company over time if it is involved in merger and acquisition activity (</a:t>
            </a:r>
            <a:r>
              <a:rPr lang="en-US" sz="1050" b="1" i="0" dirty="0" smtClean="0"/>
              <a:t>Organizational level</a:t>
            </a:r>
            <a:r>
              <a:rPr lang="en-US" sz="1050" i="0" dirty="0" smtClean="0"/>
              <a:t>).</a:t>
            </a:r>
            <a:endParaRPr lang="en-US" sz="1050" i="0" dirty="0">
              <a:latin typeface="+mn-lt"/>
            </a:endParaRPr>
          </a:p>
        </p:txBody>
      </p:sp>
      <p:sp>
        <p:nvSpPr>
          <p:cNvPr id="5" name="Pentagon 4"/>
          <p:cNvSpPr/>
          <p:nvPr/>
        </p:nvSpPr>
        <p:spPr>
          <a:xfrm>
            <a:off x="76200" y="789801"/>
            <a:ext cx="6096000" cy="4191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accent1"/>
                </a:solidFill>
              </a:rPr>
              <a:t>Company &amp; User Adoption</a:t>
            </a:r>
            <a:r>
              <a:rPr lang="en-US" b="1" i="0" dirty="0" smtClean="0">
                <a:solidFill>
                  <a:schemeClr val="tx1"/>
                </a:solidFill>
              </a:rPr>
              <a:t>: Through 2018, it will take an average of  10 to 30 years for a region to reach complete adoption of ERP &amp; implement it.</a:t>
            </a:r>
            <a:endParaRPr lang="en-US" i="0" dirty="0" smtClean="0">
              <a:solidFill>
                <a:schemeClr val="tx1"/>
              </a:solidFill>
            </a:endParaRPr>
          </a:p>
        </p:txBody>
      </p:sp>
      <p:sp>
        <p:nvSpPr>
          <p:cNvPr id="6" name="Rectangle 5"/>
          <p:cNvSpPr/>
          <p:nvPr/>
        </p:nvSpPr>
        <p:spPr>
          <a:xfrm>
            <a:off x="76200" y="3604736"/>
            <a:ext cx="891540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i="0" dirty="0" smtClean="0"/>
              <a:t>Unlike first-generation ERP systems, systems today behave more like a platform, allowing faster and "easier" incremental expansion of functionality over time through the purchase of new modules. Modularity is essential in today's world to allow customers to build and evolve their ERP in a more flexible way and to allow the system to be more agile to suit the requirements of a modern business. The additional spend for new functionality varies between 20% for license-based software to 40% for open-source software. </a:t>
            </a:r>
            <a:endParaRPr lang="en-US" sz="1050" i="0" dirty="0">
              <a:latin typeface="+mn-lt"/>
            </a:endParaRPr>
          </a:p>
        </p:txBody>
      </p:sp>
      <p:sp>
        <p:nvSpPr>
          <p:cNvPr id="7" name="Pentagon 6"/>
          <p:cNvSpPr/>
          <p:nvPr/>
        </p:nvSpPr>
        <p:spPr>
          <a:xfrm>
            <a:off x="76200" y="3128486"/>
            <a:ext cx="6096000" cy="4191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0" dirty="0" smtClean="0">
                <a:solidFill>
                  <a:schemeClr val="tx2">
                    <a:lumMod val="60000"/>
                    <a:lumOff val="40000"/>
                  </a:schemeClr>
                </a:solidFill>
              </a:rPr>
              <a:t>Functionalities Expansion</a:t>
            </a:r>
            <a:r>
              <a:rPr lang="en-US" b="1" i="0" dirty="0" smtClean="0">
                <a:solidFill>
                  <a:schemeClr val="tx1"/>
                </a:solidFill>
              </a:rPr>
              <a:t>: Through 2018, businesses will spend up to 40% of the initial license cost to add new ERP functionality in the 10 to 15 years following implementation</a:t>
            </a:r>
            <a:endParaRPr lang="en-US" i="0" dirty="0" smtClean="0">
              <a:solidFill>
                <a:schemeClr val="tx1"/>
              </a:solidFill>
            </a:endParaRPr>
          </a:p>
        </p:txBody>
      </p:sp>
      <p:sp>
        <p:nvSpPr>
          <p:cNvPr id="8" name="Rectangle 7"/>
          <p:cNvSpPr/>
          <p:nvPr/>
        </p:nvSpPr>
        <p:spPr>
          <a:xfrm>
            <a:off x="95250" y="5433536"/>
            <a:ext cx="891540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i="0" dirty="0" smtClean="0"/>
              <a:t>Gartner have assumed that the price point for ERP licenses will remain relatively stable through 2018 and beyond. While there will of course be small annual increases to list prices, the effect will be largely offset by the combined effect of first-year or new customer discounts. For scenario through 2018 and beyond, Gartner  have thus assumed a consistency of pricing levels. However, if there is a sudden macroshock like the recession in 2008, then this would have a downward overall effect on pricing.</a:t>
            </a:r>
            <a:endParaRPr lang="en-US" sz="1050" i="0" dirty="0">
              <a:latin typeface="+mn-lt"/>
            </a:endParaRPr>
          </a:p>
        </p:txBody>
      </p:sp>
      <p:sp>
        <p:nvSpPr>
          <p:cNvPr id="9" name="Pentagon 8"/>
          <p:cNvSpPr/>
          <p:nvPr/>
        </p:nvSpPr>
        <p:spPr>
          <a:xfrm>
            <a:off x="95250" y="4957286"/>
            <a:ext cx="6096000" cy="419100"/>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i="0" dirty="0" smtClean="0">
                <a:solidFill>
                  <a:schemeClr val="accent1"/>
                </a:solidFill>
                <a:ea typeface="Times New Roman" pitchFamily="18" charset="0"/>
                <a:cs typeface="Times New Roman" pitchFamily="18" charset="0"/>
              </a:rPr>
              <a:t>Pricing Trend</a:t>
            </a:r>
            <a:r>
              <a:rPr lang="en-US" b="1" i="0" dirty="0" smtClean="0">
                <a:solidFill>
                  <a:srgbClr val="333333"/>
                </a:solidFill>
                <a:ea typeface="Times New Roman" pitchFamily="18" charset="0"/>
                <a:cs typeface="Times New Roman" pitchFamily="18" charset="0"/>
              </a:rPr>
              <a:t>: For the foreseeable future, on-premises license pricing will not see any sharp increases or decreases.</a:t>
            </a:r>
            <a:endParaRPr lang="en-US" sz="2000" i="0" dirty="0" smtClean="0">
              <a:solidFill>
                <a:schemeClr val="tx1"/>
              </a:solidFill>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a:t>
            </a:fld>
            <a:endParaRPr lang="en-US" dirty="0"/>
          </a:p>
        </p:txBody>
      </p:sp>
      <p:sp>
        <p:nvSpPr>
          <p:cNvPr id="8" name="Rounded Rectangle 7"/>
          <p:cNvSpPr/>
          <p:nvPr/>
        </p:nvSpPr>
        <p:spPr>
          <a:xfrm>
            <a:off x="80181" y="752475"/>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Software Market is the biggest(25%) sector among all IT Products &amp; Services market, globally. Applications Software is the key segment followed by Middleware software segment.</a:t>
            </a:r>
          </a:p>
        </p:txBody>
      </p:sp>
      <p:sp>
        <p:nvSpPr>
          <p:cNvPr id="10"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Market Size:</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3" name="Picture 1"/>
          <p:cNvPicPr>
            <a:picLocks noChangeAspect="1" noChangeArrowheads="1"/>
          </p:cNvPicPr>
          <p:nvPr/>
        </p:nvPicPr>
        <p:blipFill>
          <a:blip r:embed="rId3" cstate="print"/>
          <a:srcRect/>
          <a:stretch>
            <a:fillRect/>
          </a:stretch>
        </p:blipFill>
        <p:spPr bwMode="auto">
          <a:xfrm>
            <a:off x="1447800" y="1295400"/>
            <a:ext cx="6248400" cy="54102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40</a:t>
            </a:fld>
            <a:endParaRPr lang="en-US" dirty="0"/>
          </a:p>
        </p:txBody>
      </p:sp>
      <p:sp>
        <p:nvSpPr>
          <p:cNvPr id="3" name="Rectangle 2"/>
          <p:cNvSpPr/>
          <p:nvPr/>
        </p:nvSpPr>
        <p:spPr>
          <a:xfrm>
            <a:off x="685800" y="152400"/>
            <a:ext cx="7051930"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Gartner Predicted Technology Focus</a:t>
            </a:r>
            <a:endParaRPr lang="en-US" sz="2000" dirty="0"/>
          </a:p>
        </p:txBody>
      </p:sp>
      <p:pic>
        <p:nvPicPr>
          <p:cNvPr id="215042" name="Picture 2"/>
          <p:cNvPicPr>
            <a:picLocks noChangeAspect="1" noChangeArrowheads="1"/>
          </p:cNvPicPr>
          <p:nvPr/>
        </p:nvPicPr>
        <p:blipFill>
          <a:blip r:embed="rId3" cstate="print"/>
          <a:srcRect/>
          <a:stretch>
            <a:fillRect/>
          </a:stretch>
        </p:blipFill>
        <p:spPr bwMode="auto">
          <a:xfrm>
            <a:off x="152400" y="762000"/>
            <a:ext cx="2819400" cy="3105150"/>
          </a:xfrm>
          <a:prstGeom prst="rect">
            <a:avLst/>
          </a:prstGeom>
          <a:noFill/>
          <a:ln w="9525">
            <a:noFill/>
            <a:miter lim="800000"/>
            <a:headEnd/>
            <a:tailEnd/>
          </a:ln>
        </p:spPr>
      </p:pic>
      <p:pic>
        <p:nvPicPr>
          <p:cNvPr id="215043" name="Picture 3"/>
          <p:cNvPicPr>
            <a:picLocks noChangeAspect="1" noChangeArrowheads="1"/>
          </p:cNvPicPr>
          <p:nvPr/>
        </p:nvPicPr>
        <p:blipFill>
          <a:blip r:embed="rId4" cstate="print"/>
          <a:srcRect/>
          <a:stretch>
            <a:fillRect/>
          </a:stretch>
        </p:blipFill>
        <p:spPr bwMode="auto">
          <a:xfrm>
            <a:off x="3162300" y="733425"/>
            <a:ext cx="2847975" cy="3133725"/>
          </a:xfrm>
          <a:prstGeom prst="rect">
            <a:avLst/>
          </a:prstGeom>
          <a:noFill/>
          <a:ln w="9525">
            <a:noFill/>
            <a:miter lim="800000"/>
            <a:headEnd/>
            <a:tailEnd/>
          </a:ln>
        </p:spPr>
      </p:pic>
      <p:pic>
        <p:nvPicPr>
          <p:cNvPr id="215044" name="Picture 4"/>
          <p:cNvPicPr>
            <a:picLocks noChangeAspect="1" noChangeArrowheads="1"/>
          </p:cNvPicPr>
          <p:nvPr/>
        </p:nvPicPr>
        <p:blipFill>
          <a:blip r:embed="rId5" cstate="print"/>
          <a:srcRect/>
          <a:stretch>
            <a:fillRect/>
          </a:stretch>
        </p:blipFill>
        <p:spPr bwMode="auto">
          <a:xfrm>
            <a:off x="6096000" y="752475"/>
            <a:ext cx="2819400" cy="3114675"/>
          </a:xfrm>
          <a:prstGeom prst="rect">
            <a:avLst/>
          </a:prstGeom>
          <a:noFill/>
          <a:ln w="9525">
            <a:noFill/>
            <a:miter lim="800000"/>
            <a:headEnd/>
            <a:tailEnd/>
          </a:ln>
        </p:spPr>
      </p:pic>
      <p:sp>
        <p:nvSpPr>
          <p:cNvPr id="7" name="TextBox 6"/>
          <p:cNvSpPr txBox="1"/>
          <p:nvPr/>
        </p:nvSpPr>
        <p:spPr>
          <a:xfrm>
            <a:off x="1362074" y="3905250"/>
            <a:ext cx="7629525" cy="5770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i="0" dirty="0" smtClean="0"/>
              <a:t>North America continues to lead the investment into digitalization. Yet, the region is also more heavily burdened by legacy systems and organization models, creating a drag on the pace of change. As emerging markets shift more resources toward innovation, North American companies may have to consider more-radical strategies to break with the past. </a:t>
            </a:r>
            <a:endParaRPr lang="en-US" sz="1050" i="0" dirty="0"/>
          </a:p>
        </p:txBody>
      </p:sp>
      <p:sp>
        <p:nvSpPr>
          <p:cNvPr id="8" name="Pentagon 7"/>
          <p:cNvSpPr/>
          <p:nvPr/>
        </p:nvSpPr>
        <p:spPr>
          <a:xfrm>
            <a:off x="228600" y="3952875"/>
            <a:ext cx="978408" cy="484632"/>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North America</a:t>
            </a:r>
            <a:endParaRPr lang="en-US" b="1" dirty="0">
              <a:solidFill>
                <a:schemeClr val="tx1"/>
              </a:solidFill>
            </a:endParaRPr>
          </a:p>
        </p:txBody>
      </p:sp>
      <p:sp>
        <p:nvSpPr>
          <p:cNvPr id="9" name="TextBox 8"/>
          <p:cNvSpPr txBox="1"/>
          <p:nvPr/>
        </p:nvSpPr>
        <p:spPr>
          <a:xfrm>
            <a:off x="1352550" y="4819650"/>
            <a:ext cx="7600950"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i="0" dirty="0" smtClean="0"/>
              <a:t>The survey results clearly show that new major categories of spending are split between two important imperatives. The first is mobile itself, which is unsurprising, given the rapid growth in market adoption of mobile-data-enabled smartphones and tablets, the increased popularity of BYOD, and the explosion in the number of devices capable of participating in the Internet of Things. In general, this mobile investment breaks into app development and device management. This is followed by business analytics, as APJ enterprises seek to better understand and manage the drivers of business performance.</a:t>
            </a:r>
          </a:p>
          <a:p>
            <a:r>
              <a:rPr lang="en-US" sz="1050" i="0" dirty="0" smtClean="0"/>
              <a:t>The second area of significant investment for APJ IT leaders is renovating the core of IT — in other words, ensuring that the infrastructure, as well as the main IT applications and services, such as data center, ERP and networks, are fit for purpose to ensure that the core is digital-ready.</a:t>
            </a:r>
            <a:endParaRPr lang="en-US" sz="1050" i="0" dirty="0"/>
          </a:p>
        </p:txBody>
      </p:sp>
      <p:sp>
        <p:nvSpPr>
          <p:cNvPr id="10" name="Pentagon 9"/>
          <p:cNvSpPr/>
          <p:nvPr/>
        </p:nvSpPr>
        <p:spPr>
          <a:xfrm>
            <a:off x="266700" y="5143500"/>
            <a:ext cx="978408" cy="503682"/>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Asia Pacific &amp; Japan</a:t>
            </a:r>
            <a:endParaRPr lang="en-US" b="1"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41</a:t>
            </a:fld>
            <a:endParaRPr lang="en-US" dirty="0"/>
          </a:p>
        </p:txBody>
      </p:sp>
      <p:sp>
        <p:nvSpPr>
          <p:cNvPr id="3" name="Rectangle 2"/>
          <p:cNvSpPr/>
          <p:nvPr/>
        </p:nvSpPr>
        <p:spPr>
          <a:xfrm>
            <a:off x="1371600" y="152400"/>
            <a:ext cx="5567550" cy="400110"/>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Software Pricing Trends  </a:t>
            </a:r>
            <a:endParaRPr lang="en-US" sz="2000" dirty="0"/>
          </a:p>
        </p:txBody>
      </p:sp>
      <p:sp>
        <p:nvSpPr>
          <p:cNvPr id="4" name="Rectangle 3"/>
          <p:cNvSpPr/>
          <p:nvPr/>
        </p:nvSpPr>
        <p:spPr>
          <a:xfrm>
            <a:off x="1506371" y="838200"/>
            <a:ext cx="7551904" cy="461665"/>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latin typeface="+mn-lt"/>
              </a:rPr>
              <a:t>Major focus on service and support as key differentiators. A detailed review of the product functionality of the service which is delivering will help customers optimize a business process.</a:t>
            </a:r>
            <a:endParaRPr lang="en-US" dirty="0">
              <a:latin typeface="+mn-lt"/>
            </a:endParaRPr>
          </a:p>
        </p:txBody>
      </p:sp>
      <p:sp>
        <p:nvSpPr>
          <p:cNvPr id="5" name="Rectangle 4"/>
          <p:cNvSpPr/>
          <p:nvPr/>
        </p:nvSpPr>
        <p:spPr>
          <a:xfrm>
            <a:off x="1524000" y="1540208"/>
            <a:ext cx="7551904" cy="646331"/>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Vendors will focus more on selling products through cloud based subscription model. For recurring predictable revenue,  vendors are shifting from traditional perpetual license model to cloud-based subscription model. Consumers will also be benefited by having the software more affordable than the high upfront cost of a perpetual fee structure</a:t>
            </a:r>
            <a:endParaRPr lang="en-US" dirty="0">
              <a:latin typeface="+mn-lt"/>
            </a:endParaRPr>
          </a:p>
        </p:txBody>
      </p:sp>
      <p:sp>
        <p:nvSpPr>
          <p:cNvPr id="6" name="Rectangle 5"/>
          <p:cNvSpPr/>
          <p:nvPr/>
        </p:nvSpPr>
        <p:spPr>
          <a:xfrm>
            <a:off x="1536976" y="2442647"/>
            <a:ext cx="7551904" cy="461665"/>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Adoption of software-as-a-service models. Software-as-a-service offering has lower infrastructure and support cost than on-premise licensed software</a:t>
            </a:r>
            <a:endParaRPr lang="en-US" dirty="0">
              <a:latin typeface="+mn-lt"/>
            </a:endParaRPr>
          </a:p>
        </p:txBody>
      </p:sp>
      <p:sp>
        <p:nvSpPr>
          <p:cNvPr id="7" name="Rectangle 6"/>
          <p:cNvSpPr/>
          <p:nvPr/>
        </p:nvSpPr>
        <p:spPr>
          <a:xfrm>
            <a:off x="1536976" y="3168780"/>
            <a:ext cx="7551904" cy="646331"/>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Shift from perpetual to subscription and usage-based licensing and pricing models. With the emergence of commercial open source (COS) and software-as-a-service models, several organizations are experimenting with service offerings that use periodic payments, software rental, subscriptions and COS in addition to up-front, perpetual licenses</a:t>
            </a:r>
            <a:endParaRPr lang="en-US" dirty="0">
              <a:latin typeface="+mn-lt"/>
            </a:endParaRPr>
          </a:p>
        </p:txBody>
      </p:sp>
      <p:sp>
        <p:nvSpPr>
          <p:cNvPr id="8" name="Rectangle 7"/>
          <p:cNvSpPr/>
          <p:nvPr/>
        </p:nvSpPr>
        <p:spPr>
          <a:xfrm>
            <a:off x="1546704" y="4064114"/>
            <a:ext cx="7551904" cy="830997"/>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Transition from the traditional per device software licensing model to per user software licensing model. Traditional model involves annual renewable license models that contains maintenance elements linked to the number of users. But now with the transition to cloud computing, traditional software licensing paradigms are giving way to pay-per usage mode</a:t>
            </a:r>
            <a:endParaRPr lang="en-US" dirty="0">
              <a:latin typeface="+mn-lt"/>
            </a:endParaRPr>
          </a:p>
        </p:txBody>
      </p:sp>
      <p:sp>
        <p:nvSpPr>
          <p:cNvPr id="9" name="Rectangle 8"/>
          <p:cNvSpPr/>
          <p:nvPr/>
        </p:nvSpPr>
        <p:spPr>
          <a:xfrm>
            <a:off x="1563521" y="5209401"/>
            <a:ext cx="7551904" cy="276999"/>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Licensing policies are changing to address the cloud, SaaS, virtualization, mobile and software appliances</a:t>
            </a:r>
            <a:endParaRPr lang="en-US" dirty="0">
              <a:latin typeface="+mn-lt"/>
            </a:endParaRPr>
          </a:p>
        </p:txBody>
      </p:sp>
      <p:sp>
        <p:nvSpPr>
          <p:cNvPr id="10" name="Rectangle 9"/>
          <p:cNvSpPr/>
          <p:nvPr/>
        </p:nvSpPr>
        <p:spPr>
          <a:xfrm>
            <a:off x="1563521" y="5838051"/>
            <a:ext cx="7551904" cy="276999"/>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Aggressive practice of auditing the customers by vendors.</a:t>
            </a:r>
            <a:endParaRPr lang="en-US" dirty="0">
              <a:latin typeface="+mn-lt"/>
            </a:endParaRPr>
          </a:p>
        </p:txBody>
      </p:sp>
      <p:sp>
        <p:nvSpPr>
          <p:cNvPr id="12" name="Right Arrow 11"/>
          <p:cNvSpPr/>
          <p:nvPr/>
        </p:nvSpPr>
        <p:spPr>
          <a:xfrm>
            <a:off x="457200" y="847725"/>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76250" y="1628775"/>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81000" y="2447925"/>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81000" y="3248025"/>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81000" y="4210050"/>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381000" y="5114925"/>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381000" y="5810250"/>
            <a:ext cx="6858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42</a:t>
            </a:fld>
            <a:endParaRPr lang="en-US" dirty="0"/>
          </a:p>
        </p:txBody>
      </p:sp>
      <p:sp>
        <p:nvSpPr>
          <p:cNvPr id="3" name="Rectangle 2"/>
          <p:cNvSpPr/>
          <p:nvPr/>
        </p:nvSpPr>
        <p:spPr>
          <a:xfrm>
            <a:off x="762000" y="0"/>
            <a:ext cx="7217040" cy="1015663"/>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Business Trends:  Software Pricing Trends </a:t>
            </a:r>
          </a:p>
          <a:p>
            <a:r>
              <a:rPr lang="en-US" sz="2000" b="1" i="0" kern="0" dirty="0" smtClean="0">
                <a:solidFill>
                  <a:schemeClr val="bg1"/>
                </a:solidFill>
                <a:latin typeface="Myriad Pro" pitchFamily="34" charset="0"/>
                <a:cs typeface="Arial" pitchFamily="34" charset="0"/>
              </a:rPr>
              <a:t>Software Firms are aggressively auditing their Customers</a:t>
            </a:r>
          </a:p>
          <a:p>
            <a:r>
              <a:rPr lang="en-US" sz="2000" b="1" i="0" kern="0" dirty="0" smtClean="0">
                <a:solidFill>
                  <a:schemeClr val="bg1"/>
                </a:solidFill>
                <a:latin typeface="Myriad Pro" pitchFamily="34" charset="0"/>
                <a:cs typeface="Arial" pitchFamily="34" charset="0"/>
              </a:rPr>
              <a:t> </a:t>
            </a:r>
            <a:endParaRPr lang="en-US" sz="2000" dirty="0"/>
          </a:p>
        </p:txBody>
      </p:sp>
      <p:pic>
        <p:nvPicPr>
          <p:cNvPr id="203778" name="Picture 2"/>
          <p:cNvPicPr>
            <a:picLocks noChangeAspect="1" noChangeArrowheads="1"/>
          </p:cNvPicPr>
          <p:nvPr/>
        </p:nvPicPr>
        <p:blipFill>
          <a:blip r:embed="rId3" cstate="print"/>
          <a:srcRect/>
          <a:stretch>
            <a:fillRect/>
          </a:stretch>
        </p:blipFill>
        <p:spPr bwMode="auto">
          <a:xfrm>
            <a:off x="2076450" y="1314450"/>
            <a:ext cx="4285672" cy="2589523"/>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76199" y="742951"/>
            <a:ext cx="8915401" cy="461665"/>
          </a:xfrm>
          <a:prstGeom prst="rect">
            <a:avLst/>
          </a:prstGeom>
          <a:solidFill>
            <a:srgbClr val="D4E1F7"/>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i="0" dirty="0" smtClean="0"/>
              <a:t>All major vendors are auditing but Microsoft is the most aggressive and it’s going after organizations of all sizes; In the 2012 study, 51% of respondents said they had been audited by Microsoft during the prior year, 27% by Oracle, 24% by IBM, 22% by SAP and 19% by Adobe. </a:t>
            </a:r>
            <a:endParaRPr lang="en-US" b="1" i="0" dirty="0"/>
          </a:p>
        </p:txBody>
      </p:sp>
      <p:pic>
        <p:nvPicPr>
          <p:cNvPr id="203779" name="Picture 3"/>
          <p:cNvPicPr>
            <a:picLocks noChangeAspect="1" noChangeArrowheads="1"/>
          </p:cNvPicPr>
          <p:nvPr/>
        </p:nvPicPr>
        <p:blipFill>
          <a:blip r:embed="rId4" cstate="print"/>
          <a:srcRect/>
          <a:stretch>
            <a:fillRect/>
          </a:stretch>
        </p:blipFill>
        <p:spPr bwMode="auto">
          <a:xfrm>
            <a:off x="2057400" y="4057650"/>
            <a:ext cx="4419600" cy="2590799"/>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43</a:t>
            </a:fld>
            <a:endParaRPr lang="en-US" dirty="0"/>
          </a:p>
        </p:txBody>
      </p:sp>
      <p:sp>
        <p:nvSpPr>
          <p:cNvPr id="3" name="Title 1"/>
          <p:cNvSpPr txBox="1">
            <a:spLocks/>
          </p:cNvSpPr>
          <p:nvPr/>
        </p:nvSpPr>
        <p:spPr>
          <a:xfrm>
            <a:off x="990600" y="0"/>
            <a:ext cx="6873875"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Myriad Pro"/>
                <a:ea typeface="+mj-ea"/>
                <a:cs typeface="+mj-cs"/>
              </a:rPr>
              <a:t>Global Software Services MI</a:t>
            </a:r>
          </a:p>
        </p:txBody>
      </p:sp>
      <p:sp>
        <p:nvSpPr>
          <p:cNvPr id="5" name="Rectangle 37">
            <a:hlinkClick r:id="" action="ppaction://noaction"/>
          </p:cNvPr>
          <p:cNvSpPr>
            <a:spLocks noChangeArrowheads="1"/>
          </p:cNvSpPr>
          <p:nvPr/>
        </p:nvSpPr>
        <p:spPr bwMode="auto">
          <a:xfrm>
            <a:off x="3200400" y="28956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Technology Trends</a:t>
            </a:r>
            <a:endParaRPr lang="en-US" sz="1600" b="1" i="0" kern="0" dirty="0">
              <a:solidFill>
                <a:schemeClr val="bg1"/>
              </a:solidFill>
              <a:latin typeface="Aharoni" pitchFamily="2" charset="-79"/>
              <a:cs typeface="Aharoni" pitchFamily="2" charset="-79"/>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44</a:t>
            </a:fld>
            <a:endParaRPr lang="en-US" dirty="0"/>
          </a:p>
        </p:txBody>
      </p:sp>
      <p:sp>
        <p:nvSpPr>
          <p:cNvPr id="3" name="Rectangle 2"/>
          <p:cNvSpPr/>
          <p:nvPr/>
        </p:nvSpPr>
        <p:spPr>
          <a:xfrm>
            <a:off x="1238250" y="19050"/>
            <a:ext cx="4860626"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Cloud Computing</a:t>
            </a:r>
          </a:p>
          <a:p>
            <a:r>
              <a:rPr lang="en-US" sz="2000" b="1" i="0" kern="0" dirty="0" smtClean="0">
                <a:solidFill>
                  <a:schemeClr val="bg1"/>
                </a:solidFill>
                <a:latin typeface="Myriad Pro" pitchFamily="34" charset="0"/>
                <a:cs typeface="Arial" pitchFamily="34" charset="0"/>
              </a:rPr>
              <a:t>Hype Cycle</a:t>
            </a:r>
            <a:endParaRPr lang="en-US" sz="2000" dirty="0"/>
          </a:p>
        </p:txBody>
      </p:sp>
      <p:pic>
        <p:nvPicPr>
          <p:cNvPr id="204802" name="Picture 2"/>
          <p:cNvPicPr>
            <a:picLocks noChangeAspect="1" noChangeArrowheads="1"/>
          </p:cNvPicPr>
          <p:nvPr/>
        </p:nvPicPr>
        <p:blipFill>
          <a:blip r:embed="rId3" cstate="print"/>
          <a:srcRect/>
          <a:stretch>
            <a:fillRect/>
          </a:stretch>
        </p:blipFill>
        <p:spPr bwMode="auto">
          <a:xfrm>
            <a:off x="228600" y="838200"/>
            <a:ext cx="8610600" cy="54102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45</a:t>
            </a:fld>
            <a:endParaRPr lang="en-US" dirty="0"/>
          </a:p>
        </p:txBody>
      </p:sp>
      <p:sp>
        <p:nvSpPr>
          <p:cNvPr id="3" name="Rectangle 2"/>
          <p:cNvSpPr/>
          <p:nvPr/>
        </p:nvSpPr>
        <p:spPr>
          <a:xfrm>
            <a:off x="1152525" y="28575"/>
            <a:ext cx="4860626"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Cloud Computing</a:t>
            </a:r>
          </a:p>
          <a:p>
            <a:r>
              <a:rPr lang="en-US" sz="2000" b="1" i="0" kern="0" dirty="0" smtClean="0">
                <a:solidFill>
                  <a:schemeClr val="bg1"/>
                </a:solidFill>
                <a:latin typeface="Myriad Pro" pitchFamily="34" charset="0"/>
                <a:cs typeface="Arial" pitchFamily="34" charset="0"/>
              </a:rPr>
              <a:t>Priority Matrix</a:t>
            </a:r>
            <a:endParaRPr lang="en-US" sz="2000" dirty="0"/>
          </a:p>
        </p:txBody>
      </p:sp>
      <p:pic>
        <p:nvPicPr>
          <p:cNvPr id="205826" name="Picture 2"/>
          <p:cNvPicPr>
            <a:picLocks noChangeAspect="1" noChangeArrowheads="1"/>
          </p:cNvPicPr>
          <p:nvPr/>
        </p:nvPicPr>
        <p:blipFill>
          <a:blip r:embed="rId2" cstate="print"/>
          <a:srcRect/>
          <a:stretch>
            <a:fillRect/>
          </a:stretch>
        </p:blipFill>
        <p:spPr bwMode="auto">
          <a:xfrm>
            <a:off x="800100" y="742950"/>
            <a:ext cx="7315199" cy="59626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46</a:t>
            </a:fld>
            <a:endParaRPr lang="en-US" dirty="0"/>
          </a:p>
        </p:txBody>
      </p:sp>
      <p:sp>
        <p:nvSpPr>
          <p:cNvPr id="3" name="Rectangle 2"/>
          <p:cNvSpPr/>
          <p:nvPr/>
        </p:nvSpPr>
        <p:spPr>
          <a:xfrm>
            <a:off x="1057275" y="38100"/>
            <a:ext cx="4931158"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Cloud Computing</a:t>
            </a:r>
            <a:br>
              <a:rPr lang="en-US" sz="2000" b="1" i="0" kern="0" dirty="0" smtClean="0">
                <a:solidFill>
                  <a:schemeClr val="bg1"/>
                </a:solidFill>
                <a:latin typeface="Myriad Pro" pitchFamily="34" charset="0"/>
                <a:cs typeface="Arial" pitchFamily="34" charset="0"/>
              </a:rPr>
            </a:br>
            <a:r>
              <a:rPr lang="en-US" sz="2000" b="1" i="0" kern="0" dirty="0" smtClean="0">
                <a:solidFill>
                  <a:schemeClr val="bg1"/>
                </a:solidFill>
                <a:latin typeface="Myriad Pro" pitchFamily="34" charset="0"/>
                <a:cs typeface="Arial" pitchFamily="34" charset="0"/>
              </a:rPr>
              <a:t>Trends - Implications</a:t>
            </a:r>
            <a:endParaRPr lang="en-US" sz="2000" dirty="0"/>
          </a:p>
        </p:txBody>
      </p:sp>
      <p:graphicFrame>
        <p:nvGraphicFramePr>
          <p:cNvPr id="4" name="Table 3"/>
          <p:cNvGraphicFramePr>
            <a:graphicFrameLocks noGrp="1"/>
          </p:cNvGraphicFramePr>
          <p:nvPr/>
        </p:nvGraphicFramePr>
        <p:xfrm>
          <a:off x="85725" y="781050"/>
          <a:ext cx="8963025" cy="5257800"/>
        </p:xfrm>
        <a:graphic>
          <a:graphicData uri="http://schemas.openxmlformats.org/drawingml/2006/table">
            <a:tbl>
              <a:tblPr firstRow="1" bandRow="1">
                <a:tableStyleId>{5940675A-B579-460E-94D1-54222C63F5DA}</a:tableStyleId>
              </a:tblPr>
              <a:tblGrid>
                <a:gridCol w="981075"/>
                <a:gridCol w="7981950"/>
              </a:tblGrid>
              <a:tr h="228600">
                <a:tc>
                  <a:txBody>
                    <a:bodyPr/>
                    <a:lstStyle/>
                    <a:p>
                      <a:pPr algn="ctr"/>
                      <a:r>
                        <a:rPr lang="en-US" sz="1200" b="1" dirty="0" smtClean="0"/>
                        <a:t>Trends</a:t>
                      </a:r>
                      <a:endParaRPr lang="en-US" sz="1200" b="1" dirty="0"/>
                    </a:p>
                  </a:txBody>
                  <a:tcPr>
                    <a:solidFill>
                      <a:schemeClr val="bg2"/>
                    </a:solidFill>
                  </a:tcPr>
                </a:tc>
                <a:tc>
                  <a:txBody>
                    <a:bodyPr/>
                    <a:lstStyle/>
                    <a:p>
                      <a:pPr algn="ctr"/>
                      <a:r>
                        <a:rPr lang="en-US" sz="1200" b="1" dirty="0" smtClean="0"/>
                        <a:t>Implications</a:t>
                      </a:r>
                      <a:endParaRPr lang="en-US" sz="1200" b="1" dirty="0"/>
                    </a:p>
                  </a:txBody>
                  <a:tcPr>
                    <a:solidFill>
                      <a:schemeClr val="bg2"/>
                    </a:solidFill>
                  </a:tcPr>
                </a:tc>
              </a:tr>
              <a:tr h="370840">
                <a:tc>
                  <a:txBody>
                    <a:bodyPr/>
                    <a:lstStyle/>
                    <a:p>
                      <a:pPr algn="ctr"/>
                      <a:r>
                        <a:rPr lang="en-US" sz="1100" b="1" dirty="0" smtClean="0">
                          <a:solidFill>
                            <a:srgbClr val="0070C0"/>
                          </a:solidFill>
                        </a:rPr>
                        <a:t>Hybrid Cloud Computing</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Hybrid cloud computing leads the way toward a unified cloud computing model, in which there is a single cloud that is made up of multiple sets of cloud facilities and resources (internal or external) that can be used, as needed, based on changing business requirements. </a:t>
                      </a:r>
                      <a:endParaRPr lang="en-US" sz="1000" dirty="0"/>
                    </a:p>
                  </a:txBody>
                  <a:tcPr/>
                </a:tc>
              </a:tr>
              <a:tr h="370840">
                <a:tc>
                  <a:txBody>
                    <a:bodyPr/>
                    <a:lstStyle/>
                    <a:p>
                      <a:pPr algn="ctr"/>
                      <a:r>
                        <a:rPr lang="en-US" sz="1100" b="1" dirty="0" smtClean="0">
                          <a:solidFill>
                            <a:srgbClr val="0070C0"/>
                          </a:solidFill>
                        </a:rPr>
                        <a:t>Cloud</a:t>
                      </a:r>
                      <a:r>
                        <a:rPr lang="en-US" sz="1100" b="1" baseline="0" dirty="0" smtClean="0">
                          <a:solidFill>
                            <a:srgbClr val="0070C0"/>
                          </a:solidFill>
                        </a:rPr>
                        <a:t> BPM</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Collaborative process modeling, along with its social BPM features, allows a broad set of process participants — from the enterprise, service partners, suppliers and even end customers — to participate in the process of process improvement. The broad reach of collaborative process modeling supports the crowdsourcing of process improvement.</a:t>
                      </a:r>
                      <a:endParaRPr lang="en-US" sz="1000" dirty="0">
                        <a:solidFill>
                          <a:schemeClr val="tx1"/>
                        </a:solidFill>
                        <a:latin typeface="+mn-lt"/>
                        <a:ea typeface="+mn-ea"/>
                        <a:cs typeface="+mn-cs"/>
                      </a:endParaRPr>
                    </a:p>
                  </a:txBody>
                  <a:tcPr/>
                </a:tc>
              </a:tr>
              <a:tr h="370840">
                <a:tc>
                  <a:txBody>
                    <a:bodyPr/>
                    <a:lstStyle/>
                    <a:p>
                      <a:pPr algn="ctr"/>
                      <a:r>
                        <a:rPr lang="en-US" sz="1100" b="1" dirty="0" smtClean="0">
                          <a:solidFill>
                            <a:srgbClr val="0070C0"/>
                          </a:solidFill>
                        </a:rPr>
                        <a:t>Cloud Integrated Infrastructure Services</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A flexible and efficient combination of IaaS and PaaS will offer enterprises a more natural ramp up to cloud computing and, consequently, will increase the rate and scope of adoption of cloud by mainstream IT. Adoption of CIIS will likely establish new strategic relationships between the IT megavendors and enterprises. These new cloud-centric relationships will challenge the incumbents and may shake-up the IT industry leadership. New cloud-born vendors may enter and old enterprise giants may exit.</a:t>
                      </a:r>
                    </a:p>
                  </a:txBody>
                  <a:tcPr/>
                </a:tc>
              </a:tr>
              <a:tr h="370840">
                <a:tc>
                  <a:txBody>
                    <a:bodyPr/>
                    <a:lstStyle/>
                    <a:p>
                      <a:pPr algn="ctr"/>
                      <a:r>
                        <a:rPr lang="en-US" sz="1100" b="1" dirty="0" smtClean="0">
                          <a:solidFill>
                            <a:srgbClr val="0070C0"/>
                          </a:solidFill>
                        </a:rPr>
                        <a:t>Cloud API Management</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Cloud API management is useful for organizations publishing APIs to expand their reach to social, media, mobile and other emerging marketing communication channels. These organizations often need help planning, deploying and managing their API initiatives. It is also useful to the (frequently mobile application) developers embedding the APIs in their apps. </a:t>
                      </a:r>
                      <a:endParaRPr lang="en-US" sz="1000" dirty="0"/>
                    </a:p>
                  </a:txBody>
                  <a:tcPr/>
                </a:tc>
              </a:tr>
              <a:tr h="370840">
                <a:tc>
                  <a:txBody>
                    <a:bodyPr/>
                    <a:lstStyle/>
                    <a:p>
                      <a:pPr algn="ctr"/>
                      <a:r>
                        <a:rPr lang="en-US" sz="1100" b="1" dirty="0" smtClean="0">
                          <a:solidFill>
                            <a:srgbClr val="0070C0"/>
                          </a:solidFill>
                          <a:latin typeface="+mn-lt"/>
                          <a:ea typeface="+mn-ea"/>
                          <a:cs typeface="+mn-cs"/>
                        </a:rPr>
                        <a:t>Enterprise Integration PaaS</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By using iPaaS offerings, central IT departments and LOBs can quickly and cost-effectively integrate business processes that encompass cloud services and on-premises applications without acquiring, deploying and managing complex and expensive integration platforms. Through iPaaS, the state-of-the-art application and data integration technology that was used only by large organizations is now also accessible to midsize businesses, enabling them to improve the quality and agility of their business processes.</a:t>
                      </a:r>
                    </a:p>
                  </a:txBody>
                  <a:tcPr/>
                </a:tc>
              </a:tr>
              <a:tr h="370840">
                <a:tc>
                  <a:txBody>
                    <a:bodyPr/>
                    <a:lstStyle/>
                    <a:p>
                      <a:pPr algn="ctr"/>
                      <a:r>
                        <a:rPr lang="en-US" sz="1100" b="1" dirty="0" smtClean="0">
                          <a:solidFill>
                            <a:srgbClr val="0070C0"/>
                          </a:solidFill>
                        </a:rPr>
                        <a:t>Cloud Management Platforms</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Enterprises will require CMPs to maximize the value of cloud computing services, regardless of whether they're external (public), internal (private) or hybrid. This means increasing agility, managing and governing the consumption of cloud services, lowering the cost of service delivery, reducing the risks associated with these providers and potentially reducing lock-in to underlying software infrastructure.</a:t>
                      </a:r>
                    </a:p>
                  </a:txBody>
                  <a:tcPr/>
                </a:tc>
              </a:tr>
              <a:tr h="370840">
                <a:tc>
                  <a:txBody>
                    <a:bodyPr/>
                    <a:lstStyle/>
                    <a:p>
                      <a:pPr algn="ctr"/>
                      <a:r>
                        <a:rPr lang="en-US" sz="1100" b="1" dirty="0" smtClean="0">
                          <a:solidFill>
                            <a:srgbClr val="0070C0"/>
                          </a:solidFill>
                          <a:latin typeface="+mn-lt"/>
                          <a:ea typeface="+mn-ea"/>
                          <a:cs typeface="+mn-cs"/>
                        </a:rPr>
                        <a:t>Cloud bursting</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Cloudbursting is the use of an alternative set of public or private cloud-based services as a way to augment and handle peaks in IT system requirements at startup or during runtime. Cloudbursting reduces the cost of provisioning IT systems for peak workloads (such as the holiday season or the quarterly close process) or overall peak capacity. It enables alternative providers' systems to be used as overflow for on-premises or cloud-based systems.</a:t>
                      </a:r>
                    </a:p>
                  </a:txBody>
                  <a:tcPr/>
                </a:tc>
              </a:tr>
              <a:tr h="370840">
                <a:tc>
                  <a:txBody>
                    <a:bodyPr/>
                    <a:lstStyle/>
                    <a:p>
                      <a:pPr algn="ctr"/>
                      <a:r>
                        <a:rPr lang="en-US" sz="1100" b="1" dirty="0" smtClean="0">
                          <a:solidFill>
                            <a:srgbClr val="0070C0"/>
                          </a:solidFill>
                        </a:rPr>
                        <a:t>PaaS</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PaaS offering is middleware capabilities offered as cloud services. There is a variety of types of middleware on-premises and Gartner tracks multiple types of PaaS, including application platform, integration, business process management, business analytics and database PaaS. With PaaS, enterprise IT has an opportunity to refocus from the responsibility for software infrastructure to some differentiated business services and to become more responsive to business demands; however, the cost of IT will not decline. Instead, it will be rearranged, with more spending going to cloud service providers and brokerages, and more internal IT spending on the composition of user-facing business solutions, management and integration</a:t>
                      </a:r>
                    </a:p>
                  </a:txBody>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47</a:t>
            </a:fld>
            <a:endParaRPr lang="en-US" dirty="0"/>
          </a:p>
        </p:txBody>
      </p:sp>
      <p:sp>
        <p:nvSpPr>
          <p:cNvPr id="3" name="Rectangle 2"/>
          <p:cNvSpPr/>
          <p:nvPr/>
        </p:nvSpPr>
        <p:spPr>
          <a:xfrm>
            <a:off x="1238250" y="19050"/>
            <a:ext cx="3377848"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ERP</a:t>
            </a:r>
          </a:p>
          <a:p>
            <a:r>
              <a:rPr lang="en-US" sz="2000" b="1" i="0" kern="0" dirty="0" smtClean="0">
                <a:solidFill>
                  <a:schemeClr val="bg1"/>
                </a:solidFill>
                <a:latin typeface="Myriad Pro" pitchFamily="34" charset="0"/>
                <a:cs typeface="Arial" pitchFamily="34" charset="0"/>
              </a:rPr>
              <a:t>Hype Cycle</a:t>
            </a:r>
            <a:endParaRPr lang="en-US" sz="2000" dirty="0"/>
          </a:p>
        </p:txBody>
      </p:sp>
      <p:pic>
        <p:nvPicPr>
          <p:cNvPr id="206850" name="Picture 2"/>
          <p:cNvPicPr>
            <a:picLocks noChangeAspect="1" noChangeArrowheads="1"/>
          </p:cNvPicPr>
          <p:nvPr/>
        </p:nvPicPr>
        <p:blipFill>
          <a:blip r:embed="rId2" cstate="print"/>
          <a:srcRect/>
          <a:stretch>
            <a:fillRect/>
          </a:stretch>
        </p:blipFill>
        <p:spPr bwMode="auto">
          <a:xfrm>
            <a:off x="623888" y="857250"/>
            <a:ext cx="7896225" cy="51435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48</a:t>
            </a:fld>
            <a:endParaRPr lang="en-US" dirty="0"/>
          </a:p>
        </p:txBody>
      </p:sp>
      <p:sp>
        <p:nvSpPr>
          <p:cNvPr id="3" name="Rectangle 2"/>
          <p:cNvSpPr/>
          <p:nvPr/>
        </p:nvSpPr>
        <p:spPr>
          <a:xfrm>
            <a:off x="1152525" y="28575"/>
            <a:ext cx="3448380"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ERP</a:t>
            </a:r>
          </a:p>
          <a:p>
            <a:r>
              <a:rPr lang="en-US" sz="2000" b="1" i="0" kern="0" dirty="0" smtClean="0">
                <a:solidFill>
                  <a:schemeClr val="bg1"/>
                </a:solidFill>
                <a:latin typeface="Myriad Pro" pitchFamily="34" charset="0"/>
                <a:cs typeface="Arial" pitchFamily="34" charset="0"/>
              </a:rPr>
              <a:t>Priority Matrix</a:t>
            </a:r>
            <a:endParaRPr lang="en-US" sz="2000" dirty="0"/>
          </a:p>
        </p:txBody>
      </p:sp>
      <p:pic>
        <p:nvPicPr>
          <p:cNvPr id="207874" name="Picture 2"/>
          <p:cNvPicPr>
            <a:picLocks noChangeAspect="1" noChangeArrowheads="1"/>
          </p:cNvPicPr>
          <p:nvPr/>
        </p:nvPicPr>
        <p:blipFill>
          <a:blip r:embed="rId2" cstate="print"/>
          <a:srcRect/>
          <a:stretch>
            <a:fillRect/>
          </a:stretch>
        </p:blipFill>
        <p:spPr bwMode="auto">
          <a:xfrm>
            <a:off x="1400175" y="766763"/>
            <a:ext cx="6343650" cy="53244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49</a:t>
            </a:fld>
            <a:endParaRPr lang="en-US" dirty="0"/>
          </a:p>
        </p:txBody>
      </p:sp>
      <p:sp>
        <p:nvSpPr>
          <p:cNvPr id="3" name="Rectangle 2"/>
          <p:cNvSpPr/>
          <p:nvPr/>
        </p:nvSpPr>
        <p:spPr>
          <a:xfrm>
            <a:off x="1057275" y="38100"/>
            <a:ext cx="3307316"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ERP</a:t>
            </a:r>
            <a:br>
              <a:rPr lang="en-US" sz="2000" b="1" i="0" kern="0" dirty="0" smtClean="0">
                <a:solidFill>
                  <a:schemeClr val="bg1"/>
                </a:solidFill>
                <a:latin typeface="Myriad Pro" pitchFamily="34" charset="0"/>
                <a:cs typeface="Arial" pitchFamily="34" charset="0"/>
              </a:rPr>
            </a:br>
            <a:r>
              <a:rPr lang="en-US" sz="2000" b="1" i="0" kern="0" dirty="0" smtClean="0">
                <a:solidFill>
                  <a:schemeClr val="bg1"/>
                </a:solidFill>
                <a:latin typeface="Myriad Pro" pitchFamily="34" charset="0"/>
                <a:cs typeface="Arial" pitchFamily="34" charset="0"/>
              </a:rPr>
              <a:t>Trends - Implications</a:t>
            </a:r>
            <a:endParaRPr lang="en-US" sz="2000" dirty="0"/>
          </a:p>
        </p:txBody>
      </p:sp>
      <p:graphicFrame>
        <p:nvGraphicFramePr>
          <p:cNvPr id="4" name="Table 3"/>
          <p:cNvGraphicFramePr>
            <a:graphicFrameLocks noGrp="1"/>
          </p:cNvGraphicFramePr>
          <p:nvPr/>
        </p:nvGraphicFramePr>
        <p:xfrm>
          <a:off x="85725" y="923925"/>
          <a:ext cx="8963025" cy="4465320"/>
        </p:xfrm>
        <a:graphic>
          <a:graphicData uri="http://schemas.openxmlformats.org/drawingml/2006/table">
            <a:tbl>
              <a:tblPr firstRow="1" bandRow="1">
                <a:tableStyleId>{5940675A-B579-460E-94D1-54222C63F5DA}</a:tableStyleId>
              </a:tblPr>
              <a:tblGrid>
                <a:gridCol w="981075"/>
                <a:gridCol w="7981950"/>
              </a:tblGrid>
              <a:tr h="228600">
                <a:tc>
                  <a:txBody>
                    <a:bodyPr/>
                    <a:lstStyle/>
                    <a:p>
                      <a:pPr algn="ctr"/>
                      <a:r>
                        <a:rPr lang="en-US" sz="1200" b="1" dirty="0" smtClean="0"/>
                        <a:t>Trends</a:t>
                      </a:r>
                      <a:endParaRPr lang="en-US" sz="1200" b="1" dirty="0"/>
                    </a:p>
                  </a:txBody>
                  <a:tcPr>
                    <a:solidFill>
                      <a:schemeClr val="bg2"/>
                    </a:solidFill>
                  </a:tcPr>
                </a:tc>
                <a:tc>
                  <a:txBody>
                    <a:bodyPr/>
                    <a:lstStyle/>
                    <a:p>
                      <a:pPr algn="ctr"/>
                      <a:r>
                        <a:rPr lang="en-US" sz="1200" b="1" dirty="0" smtClean="0"/>
                        <a:t>Implications</a:t>
                      </a:r>
                      <a:endParaRPr lang="en-US" sz="1200" b="1" dirty="0"/>
                    </a:p>
                  </a:txBody>
                  <a:tcPr>
                    <a:solidFill>
                      <a:schemeClr val="bg2"/>
                    </a:solidFill>
                  </a:tcPr>
                </a:tc>
              </a:tr>
              <a:tr h="370840">
                <a:tc>
                  <a:txBody>
                    <a:bodyPr/>
                    <a:lstStyle/>
                    <a:p>
                      <a:pPr algn="ctr"/>
                      <a:r>
                        <a:rPr lang="en-US" sz="1100" b="1" dirty="0" smtClean="0">
                          <a:solidFill>
                            <a:srgbClr val="0070C0"/>
                          </a:solidFill>
                        </a:rPr>
                        <a:t>Connecting Technology</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A hybrid approach to ERP will include multiple applications from multiple vendors. These applications must be integrated using technology that is flexible, can manage the complexity of multiple applications with different architectures, have a business-process-oriented focus and do not overburden resources within the enterprise. Connecting technology does not refer to one product or technology. As organizations consider upgrades or replacement of their ERP suites, connecting technology enables replacement of components of the ERP suite without having to adopt an "all or nothing" replacement strategy. This enables organizations to be more flexible while maintaining data integrity, security and integration.</a:t>
                      </a:r>
                    </a:p>
                  </a:txBody>
                  <a:tcPr/>
                </a:tc>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dirty="0" smtClean="0">
                          <a:solidFill>
                            <a:srgbClr val="0070C0"/>
                          </a:solidFill>
                          <a:latin typeface="+mn-lt"/>
                          <a:ea typeface="+mn-ea"/>
                          <a:cs typeface="+mn-cs"/>
                        </a:rPr>
                        <a:t>Intelligent Business Process Management Suite</a:t>
                      </a: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An intelligent business process management suite (iBPMS) is an integrated set of technologies that adds built-in analytics, complex-event processing and knowledge worker collaboration to the technology formerly known as business process management suites (BPMSs). The </a:t>
                      </a:r>
                      <a:r>
                        <a:rPr lang="en-US" sz="1000" dirty="0" err="1" smtClean="0">
                          <a:solidFill>
                            <a:schemeClr val="tx1"/>
                          </a:solidFill>
                          <a:latin typeface="+mn-lt"/>
                          <a:ea typeface="+mn-ea"/>
                          <a:cs typeface="+mn-cs"/>
                        </a:rPr>
                        <a:t>iBPMS's</a:t>
                      </a:r>
                      <a:r>
                        <a:rPr lang="en-US" sz="1000" dirty="0" smtClean="0">
                          <a:solidFill>
                            <a:schemeClr val="tx1"/>
                          </a:solidFill>
                          <a:latin typeface="+mn-lt"/>
                          <a:ea typeface="+mn-ea"/>
                          <a:cs typeface="+mn-cs"/>
                        </a:rPr>
                        <a:t> application of embedded intelligence in agile processes gives business professionals a strong weapon in their arsenal that already includes applications and services. The difference here is that the iBPMS can be used to create differentiation around brittle best practices while reaching new opportunities with an intelligent, flexible and visually adjustable set of processes that can be outcome-driven or minimally linked to key performance indicators</a:t>
                      </a:r>
                      <a:endParaRPr lang="en-US" sz="1000" dirty="0">
                        <a:solidFill>
                          <a:schemeClr val="tx1"/>
                        </a:solidFill>
                        <a:latin typeface="+mn-lt"/>
                        <a:ea typeface="+mn-ea"/>
                        <a:cs typeface="+mn-cs"/>
                      </a:endParaRPr>
                    </a:p>
                  </a:txBody>
                  <a:tcPr/>
                </a:tc>
              </a:tr>
              <a:tr h="370840">
                <a:tc>
                  <a:txBody>
                    <a:bodyPr/>
                    <a:lstStyle/>
                    <a:p>
                      <a:pPr algn="ctr"/>
                      <a:r>
                        <a:rPr lang="en-US" sz="1100" b="1" dirty="0" smtClean="0">
                          <a:solidFill>
                            <a:srgbClr val="0070C0"/>
                          </a:solidFill>
                        </a:rPr>
                        <a:t>Big Data &amp; ERP</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The emergence of big data will impact traditional ERP architectures that, to date, have largely been focused on a predictable stream of structured data. Big data has the potential to transform some — not all — data-intensive ERP business processes, especially those requiring heavy planning, simulation and analytical calculations. Big data for ERP is the ability to streamline the way that high-transaction volume industries run ERP processes. Enterprises in retail, utilities, distribution and insurance, for example, would be able to process large ERP transaction volumes more efficiently and derive more effective business analytics</a:t>
                      </a:r>
                    </a:p>
                  </a:txBody>
                  <a:tcPr/>
                </a:tc>
              </a:tr>
              <a:tr h="370840">
                <a:tc>
                  <a:txBody>
                    <a:bodyPr/>
                    <a:lstStyle/>
                    <a:p>
                      <a:pPr algn="ctr"/>
                      <a:r>
                        <a:rPr lang="en-US" sz="1100" b="1" dirty="0" smtClean="0">
                          <a:solidFill>
                            <a:srgbClr val="0070C0"/>
                          </a:solidFill>
                        </a:rPr>
                        <a:t>Hybrid ERP Support</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Hybrid ERP challenges the status quo of the IT organization. Cloud services add an extra layer of complexity to application support efforts, because much of the cloud service's life cycle is out of IT and the ERP leader's control. Supporting hybrid ERP requires service management capability — skills such as procurement, contract management and service management — which will require IT to expand its current focus, which, today, is mostly on technical delivery skills</a:t>
                      </a:r>
                      <a:endParaRPr lang="en-US" sz="1000" dirty="0"/>
                    </a:p>
                  </a:txBody>
                  <a:tcPr/>
                </a:tc>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dirty="0" smtClean="0">
                          <a:solidFill>
                            <a:srgbClr val="0070C0"/>
                          </a:solidFill>
                          <a:latin typeface="+mn-lt"/>
                          <a:ea typeface="+mn-ea"/>
                          <a:cs typeface="+mn-cs"/>
                        </a:rPr>
                        <a:t>ERP and Digital Business</a:t>
                      </a: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The impact of digital business on ERP will follow quickly as organizations adopt new processes to respond to digital business. Digital business will break traditional barriers between industry segments, creating completely new value chains and creating new business opportunities that may not be filled by incumbent players. Businesses will introduce new products and services, even new business models, which are built around people, business and things that are connected together by the Internet. These things will create a level of value that will ensure their ability to compete for years into the future.</a:t>
                      </a: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a:t>
            </a:fld>
            <a:endParaRPr lang="en-US" dirty="0"/>
          </a:p>
        </p:txBody>
      </p:sp>
      <p:sp>
        <p:nvSpPr>
          <p:cNvPr id="6"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Market Size: Forecast</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25601" name="Picture 1"/>
          <p:cNvPicPr>
            <a:picLocks noChangeAspect="1" noChangeArrowheads="1"/>
          </p:cNvPicPr>
          <p:nvPr/>
        </p:nvPicPr>
        <p:blipFill>
          <a:blip r:embed="rId3" cstate="print"/>
          <a:srcRect/>
          <a:stretch>
            <a:fillRect/>
          </a:stretch>
        </p:blipFill>
        <p:spPr bwMode="auto">
          <a:xfrm>
            <a:off x="1447800" y="1828800"/>
            <a:ext cx="6705600" cy="4448175"/>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8" name="Rectangle 7"/>
          <p:cNvSpPr/>
          <p:nvPr/>
        </p:nvSpPr>
        <p:spPr>
          <a:xfrm>
            <a:off x="1561288" y="3056104"/>
            <a:ext cx="1143000" cy="201040"/>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2514600" y="4953000"/>
            <a:ext cx="5562600" cy="228600"/>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ounded Rectangle 10"/>
          <p:cNvSpPr/>
          <p:nvPr/>
        </p:nvSpPr>
        <p:spPr>
          <a:xfrm>
            <a:off x="80181" y="752475"/>
            <a:ext cx="9016194" cy="9239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buFont typeface="Arial" pitchFamily="34" charset="0"/>
              <a:buChar char="•"/>
            </a:pPr>
            <a:r>
              <a:rPr lang="en-US" sz="1100" i="0" dirty="0" smtClean="0">
                <a:solidFill>
                  <a:schemeClr val="bg1"/>
                </a:solidFill>
              </a:rPr>
              <a:t>Software market will </a:t>
            </a:r>
            <a:r>
              <a:rPr lang="en-US" sz="1100" b="1" i="0" dirty="0" smtClean="0">
                <a:solidFill>
                  <a:schemeClr val="bg1"/>
                </a:solidFill>
              </a:rPr>
              <a:t>reach as $554Billion in 2014 &amp; $605Billion in 2015 with a healthy growth rate of 5.8% &amp; 9.2% respectively.</a:t>
            </a:r>
          </a:p>
          <a:p>
            <a:endParaRPr lang="en-US" sz="1100" i="0" dirty="0" smtClean="0">
              <a:solidFill>
                <a:schemeClr val="bg1"/>
              </a:solidFill>
            </a:endParaRPr>
          </a:p>
          <a:p>
            <a:pPr>
              <a:buFont typeface="Arial" pitchFamily="34" charset="0"/>
              <a:buChar char="•"/>
            </a:pPr>
            <a:r>
              <a:rPr lang="en-US" sz="1100" i="0" dirty="0" smtClean="0">
                <a:solidFill>
                  <a:schemeClr val="bg1"/>
                </a:solidFill>
              </a:rPr>
              <a:t>Software’s fast growth reflects its important role in both customer-process tech and employee-process tech. It is also the technology with the most innovation in the form of </a:t>
            </a:r>
            <a:r>
              <a:rPr lang="en-US" sz="1100" b="1" i="0" dirty="0" smtClean="0">
                <a:solidFill>
                  <a:schemeClr val="bg1"/>
                </a:solidFill>
              </a:rPr>
              <a:t>cloud computing and adoption of software-as-a-service (SaaS) and platform-as-a-service (PaaS); smart computing and big data, real-time predictive analytics, and smart process apps; or mobile computing and mobile apps and enterprise app stores.</a:t>
            </a:r>
          </a:p>
        </p:txBody>
      </p:sp>
      <p:sp>
        <p:nvSpPr>
          <p:cNvPr id="12" name="Right Arrow 11"/>
          <p:cNvSpPr/>
          <p:nvPr/>
        </p:nvSpPr>
        <p:spPr>
          <a:xfrm rot="21411392">
            <a:off x="3502631" y="3309712"/>
            <a:ext cx="4499193" cy="239616"/>
          </a:xfrm>
          <a:prstGeom prst="rightArrow">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50</a:t>
            </a:fld>
            <a:endParaRPr lang="en-US" dirty="0"/>
          </a:p>
        </p:txBody>
      </p:sp>
      <p:sp>
        <p:nvSpPr>
          <p:cNvPr id="3" name="Rectangle 2"/>
          <p:cNvSpPr/>
          <p:nvPr/>
        </p:nvSpPr>
        <p:spPr>
          <a:xfrm>
            <a:off x="1238250" y="19050"/>
            <a:ext cx="5469767"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Business Intelligence</a:t>
            </a:r>
          </a:p>
          <a:p>
            <a:r>
              <a:rPr lang="en-US" sz="2000" b="1" i="0" kern="0" dirty="0" smtClean="0">
                <a:solidFill>
                  <a:schemeClr val="bg1"/>
                </a:solidFill>
                <a:latin typeface="Myriad Pro" pitchFamily="34" charset="0"/>
                <a:cs typeface="Arial" pitchFamily="34" charset="0"/>
              </a:rPr>
              <a:t>Hype Cycle</a:t>
            </a:r>
            <a:endParaRPr lang="en-US" sz="2000" dirty="0"/>
          </a:p>
        </p:txBody>
      </p:sp>
      <p:pic>
        <p:nvPicPr>
          <p:cNvPr id="208898" name="Picture 2"/>
          <p:cNvPicPr>
            <a:picLocks noChangeAspect="1" noChangeArrowheads="1"/>
          </p:cNvPicPr>
          <p:nvPr/>
        </p:nvPicPr>
        <p:blipFill>
          <a:blip r:embed="rId2" cstate="print"/>
          <a:srcRect/>
          <a:stretch>
            <a:fillRect/>
          </a:stretch>
        </p:blipFill>
        <p:spPr bwMode="auto">
          <a:xfrm>
            <a:off x="619125" y="804863"/>
            <a:ext cx="7905750" cy="52482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51</a:t>
            </a:fld>
            <a:endParaRPr lang="en-US" dirty="0"/>
          </a:p>
        </p:txBody>
      </p:sp>
      <p:sp>
        <p:nvSpPr>
          <p:cNvPr id="3" name="Rectangle 2"/>
          <p:cNvSpPr/>
          <p:nvPr/>
        </p:nvSpPr>
        <p:spPr>
          <a:xfrm>
            <a:off x="1238250" y="19050"/>
            <a:ext cx="5469767"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Business Intelligence</a:t>
            </a:r>
          </a:p>
          <a:p>
            <a:r>
              <a:rPr lang="en-US" sz="2000" b="1" i="0" kern="0" dirty="0" smtClean="0">
                <a:solidFill>
                  <a:schemeClr val="bg1"/>
                </a:solidFill>
                <a:latin typeface="Myriad Pro" pitchFamily="34" charset="0"/>
                <a:cs typeface="Arial" pitchFamily="34" charset="0"/>
              </a:rPr>
              <a:t>Priority Matrix</a:t>
            </a:r>
          </a:p>
        </p:txBody>
      </p:sp>
      <p:pic>
        <p:nvPicPr>
          <p:cNvPr id="209922" name="Picture 2"/>
          <p:cNvPicPr>
            <a:picLocks noChangeAspect="1" noChangeArrowheads="1"/>
          </p:cNvPicPr>
          <p:nvPr/>
        </p:nvPicPr>
        <p:blipFill>
          <a:blip r:embed="rId2" cstate="print"/>
          <a:srcRect/>
          <a:stretch>
            <a:fillRect/>
          </a:stretch>
        </p:blipFill>
        <p:spPr bwMode="auto">
          <a:xfrm>
            <a:off x="1066800" y="771524"/>
            <a:ext cx="6934199" cy="55530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52</a:t>
            </a:fld>
            <a:endParaRPr lang="en-US" dirty="0"/>
          </a:p>
        </p:txBody>
      </p:sp>
      <p:sp>
        <p:nvSpPr>
          <p:cNvPr id="3" name="Rectangle 2"/>
          <p:cNvSpPr/>
          <p:nvPr/>
        </p:nvSpPr>
        <p:spPr>
          <a:xfrm>
            <a:off x="1057275" y="38100"/>
            <a:ext cx="5399235" cy="707886"/>
          </a:xfrm>
          <a:prstGeom prst="rect">
            <a:avLst/>
          </a:prstGeom>
        </p:spPr>
        <p:txBody>
          <a:bodyPr wrap="none">
            <a:spAutoFit/>
          </a:bodyPr>
          <a:lstStyle/>
          <a:p>
            <a:r>
              <a:rPr lang="en-US" sz="2000" b="1" i="0" kern="0" dirty="0" smtClean="0">
                <a:solidFill>
                  <a:schemeClr val="bg1"/>
                </a:solidFill>
                <a:latin typeface="Myriad Pro" pitchFamily="34" charset="0"/>
                <a:cs typeface="Arial" pitchFamily="34" charset="0"/>
              </a:rPr>
              <a:t>Technology Trends:  Business Intelligence</a:t>
            </a:r>
            <a:br>
              <a:rPr lang="en-US" sz="2000" b="1" i="0" kern="0" dirty="0" smtClean="0">
                <a:solidFill>
                  <a:schemeClr val="bg1"/>
                </a:solidFill>
                <a:latin typeface="Myriad Pro" pitchFamily="34" charset="0"/>
                <a:cs typeface="Arial" pitchFamily="34" charset="0"/>
              </a:rPr>
            </a:br>
            <a:r>
              <a:rPr lang="en-US" sz="2000" b="1" i="0" kern="0" dirty="0" smtClean="0">
                <a:solidFill>
                  <a:schemeClr val="bg1"/>
                </a:solidFill>
                <a:latin typeface="Myriad Pro" pitchFamily="34" charset="0"/>
                <a:cs typeface="Arial" pitchFamily="34" charset="0"/>
              </a:rPr>
              <a:t>Trends - Implications</a:t>
            </a:r>
            <a:endParaRPr lang="en-US" sz="2000" dirty="0"/>
          </a:p>
        </p:txBody>
      </p:sp>
      <p:graphicFrame>
        <p:nvGraphicFramePr>
          <p:cNvPr id="4" name="Table 3"/>
          <p:cNvGraphicFramePr>
            <a:graphicFrameLocks noGrp="1"/>
          </p:cNvGraphicFramePr>
          <p:nvPr/>
        </p:nvGraphicFramePr>
        <p:xfrm>
          <a:off x="85725" y="1085850"/>
          <a:ext cx="8963025" cy="4297680"/>
        </p:xfrm>
        <a:graphic>
          <a:graphicData uri="http://schemas.openxmlformats.org/drawingml/2006/table">
            <a:tbl>
              <a:tblPr firstRow="1" bandRow="1">
                <a:tableStyleId>{5940675A-B579-460E-94D1-54222C63F5DA}</a:tableStyleId>
              </a:tblPr>
              <a:tblGrid>
                <a:gridCol w="981075"/>
                <a:gridCol w="7981950"/>
              </a:tblGrid>
              <a:tr h="228600">
                <a:tc>
                  <a:txBody>
                    <a:bodyPr/>
                    <a:lstStyle/>
                    <a:p>
                      <a:pPr algn="ctr"/>
                      <a:r>
                        <a:rPr lang="en-US" sz="1200" b="1" dirty="0" smtClean="0"/>
                        <a:t>Trends</a:t>
                      </a:r>
                      <a:endParaRPr lang="en-US" sz="1200" b="1" dirty="0"/>
                    </a:p>
                  </a:txBody>
                  <a:tcPr>
                    <a:solidFill>
                      <a:schemeClr val="bg2"/>
                    </a:solidFill>
                  </a:tcPr>
                </a:tc>
                <a:tc>
                  <a:txBody>
                    <a:bodyPr/>
                    <a:lstStyle/>
                    <a:p>
                      <a:pPr algn="ctr"/>
                      <a:r>
                        <a:rPr lang="en-US" sz="1200" b="1" dirty="0" smtClean="0"/>
                        <a:t>Implications</a:t>
                      </a:r>
                      <a:endParaRPr lang="en-US" sz="1200" b="1" dirty="0"/>
                    </a:p>
                  </a:txBody>
                  <a:tcPr>
                    <a:solidFill>
                      <a:schemeClr val="bg2"/>
                    </a:solidFill>
                  </a:tcPr>
                </a:tc>
              </a:tr>
              <a:tr h="370840">
                <a:tc>
                  <a:txBody>
                    <a:bodyPr/>
                    <a:lstStyle/>
                    <a:p>
                      <a:pPr algn="ctr"/>
                      <a:r>
                        <a:rPr lang="en-US" sz="1100" b="1" dirty="0" smtClean="0">
                          <a:solidFill>
                            <a:srgbClr val="0070C0"/>
                          </a:solidFill>
                        </a:rPr>
                        <a:t>Predictive Analytics</a:t>
                      </a:r>
                      <a:endParaRPr lang="en-US" sz="1100" b="1" dirty="0">
                        <a:solidFill>
                          <a:srgbClr val="0070C0"/>
                        </a:solidFill>
                      </a:endParaRP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Predictive analytics is about extracting an analytical model from data, that anticipates future behavior or estimates unknown outcomes. It is most often being performed via a variant of machine learning called "supervised learning." This new sense of excitement surrounding predictive analytics is driven by a surge of interest in non classical use cases, such as demand prediction, determining deficiencies around service and product quality, new types of fraud detection and predictive maintenance. </a:t>
                      </a:r>
                    </a:p>
                  </a:txBody>
                  <a:tcPr/>
                </a:tc>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dirty="0" smtClean="0">
                          <a:solidFill>
                            <a:srgbClr val="0070C0"/>
                          </a:solidFill>
                          <a:latin typeface="+mn-lt"/>
                          <a:ea typeface="+mn-ea"/>
                          <a:cs typeface="+mn-cs"/>
                        </a:rPr>
                        <a:t>Business Analytics Services</a:t>
                      </a:r>
                    </a:p>
                  </a:txBody>
                  <a:tcPr anchor="ctr">
                    <a:solidFill>
                      <a:schemeClr val="accent1">
                        <a:lumMod val="20000"/>
                        <a:lumOff val="8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tx1"/>
                          </a:solidFill>
                          <a:latin typeface="+mn-lt"/>
                          <a:ea typeface="+mn-ea"/>
                          <a:cs typeface="+mn-cs"/>
                        </a:rPr>
                        <a:t>Business analytics services are consulting and implementation services that combine capabilities in decision, analytics and information, executed on a technology platform supporting an organization's fact-based decision making. Solutions are composed from information analysis and information management competencies with commercial off-the-shelf (COTS) and proprietary assets developed by service providers. Information analysis solutions focus on use cases and outcomes, and information management solutions focus on information infrastructure. Enterprises that are transforming from being process-driven to information-driven to leverage information as an asset will see the highest impact from business analytics services.</a:t>
                      </a:r>
                    </a:p>
                  </a:txBody>
                  <a:tcPr/>
                </a:tc>
              </a:tr>
              <a:tr h="370840">
                <a:tc>
                  <a:txBody>
                    <a:bodyPr/>
                    <a:lstStyle/>
                    <a:p>
                      <a:pPr algn="ctr"/>
                      <a:r>
                        <a:rPr lang="en-US" sz="1100" b="1" dirty="0" smtClean="0">
                          <a:solidFill>
                            <a:srgbClr val="0070C0"/>
                          </a:solidFill>
                        </a:rPr>
                        <a:t>Text Analytics</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Text analytics can be used in a wide variety of use cases and in multiple parts of a company. Sentiment analysis can provide insight into customer satisfaction across multiple channels and generate contextual understanding of content that has value as input for predictive analytics models. Monitoring for particular terms or phrases can help to pinpoint areas of concern. Using text analytics to classify a body of text during ingestion or upload may improve "findability" in the future, or allow for greater control in information governance. Big data analytics — especially combining structured and unstructured data sources — can provide more insights into new opportunities and also missed opportunities. In the area of speech analytics, text analytics can significantly improve organization agility via capture and analyses with low latency on the full content of the voice conversation — which was impossible before — for agent upskilling, competitive intelligence and market intelligence.</a:t>
                      </a:r>
                      <a:r>
                        <a:rPr lang="en-US" sz="1000" baseline="0" dirty="0" smtClean="0">
                          <a:solidFill>
                            <a:schemeClr val="tx1"/>
                          </a:solidFill>
                          <a:latin typeface="+mn-lt"/>
                          <a:ea typeface="+mn-ea"/>
                          <a:cs typeface="+mn-cs"/>
                        </a:rPr>
                        <a:t> </a:t>
                      </a:r>
                      <a:r>
                        <a:rPr lang="en-US" sz="1000" dirty="0" smtClean="0">
                          <a:solidFill>
                            <a:schemeClr val="tx1"/>
                          </a:solidFill>
                          <a:latin typeface="+mn-lt"/>
                          <a:ea typeface="+mn-ea"/>
                          <a:cs typeface="+mn-cs"/>
                        </a:rPr>
                        <a:t>There are numerous potential use cases for which text analytics, combined with any of the many other analytic capabilities, will have a significant impact on an organization only if it is aware of the questions it needs answering and is willing to act on the results received. This is something each organization should explore carefully before embarking on a text analytics initiative.</a:t>
                      </a:r>
                    </a:p>
                  </a:txBody>
                  <a:tcPr/>
                </a:tc>
              </a:tr>
              <a:tr h="370840">
                <a:tc>
                  <a:txBody>
                    <a:bodyPr/>
                    <a:lstStyle/>
                    <a:p>
                      <a:pPr algn="ctr"/>
                      <a:r>
                        <a:rPr lang="en-US" sz="1100" b="1" dirty="0" smtClean="0">
                          <a:solidFill>
                            <a:srgbClr val="0070C0"/>
                          </a:solidFill>
                          <a:latin typeface="+mn-lt"/>
                          <a:ea typeface="+mn-ea"/>
                          <a:cs typeface="+mn-cs"/>
                        </a:rPr>
                        <a:t>Governed data discovery </a:t>
                      </a:r>
                      <a:endParaRPr lang="en-US" sz="1100" b="1" dirty="0">
                        <a:solidFill>
                          <a:srgbClr val="0070C0"/>
                        </a:solidFill>
                      </a:endParaRPr>
                    </a:p>
                  </a:txBody>
                  <a:tcPr anchor="ctr">
                    <a:solidFill>
                      <a:schemeClr val="accent1">
                        <a:lumMod val="20000"/>
                        <a:lumOff val="80000"/>
                      </a:schemeClr>
                    </a:solidFill>
                  </a:tcPr>
                </a:tc>
                <a:tc>
                  <a:txBody>
                    <a:bodyPr/>
                    <a:lstStyle/>
                    <a:p>
                      <a:r>
                        <a:rPr lang="en-US" sz="1000" dirty="0" smtClean="0">
                          <a:solidFill>
                            <a:schemeClr val="tx1"/>
                          </a:solidFill>
                          <a:latin typeface="+mn-lt"/>
                          <a:ea typeface="+mn-ea"/>
                          <a:cs typeface="+mn-cs"/>
                        </a:rPr>
                        <a:t>Governed data discovery enables business users to prepare and combine data for analytics, then explore and interact with it visually, with governance to enable data discovery to be deployed and managed across an enterprise. It is a set of capabilities that enables users to access, blend and prepare data, then visually explore, find and share patterns with minimal IT support, technical or statistical skills. This will enable organizations to expand the benefits of data discovery capabilities in the enterprise. This includes putting a broader range of analysis in the hands of users who do not have technical or data science capabilities, without sacrificing enterprise requirements for governance, reusability and embeddability</a:t>
                      </a:r>
                      <a:endParaRPr lang="en-US" sz="1000" dirty="0"/>
                    </a:p>
                  </a:txBody>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53</a:t>
            </a:fld>
            <a:endParaRPr lang="en-US" dirty="0"/>
          </a:p>
        </p:txBody>
      </p:sp>
      <p:sp>
        <p:nvSpPr>
          <p:cNvPr id="3" name="Title 1"/>
          <p:cNvSpPr txBox="1">
            <a:spLocks/>
          </p:cNvSpPr>
          <p:nvPr/>
        </p:nvSpPr>
        <p:spPr>
          <a:xfrm>
            <a:off x="990600" y="0"/>
            <a:ext cx="6873875"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chemeClr val="bg1"/>
                </a:solidFill>
                <a:effectLst/>
                <a:uLnTx/>
                <a:uFillTx/>
                <a:latin typeface="Myriad Pro"/>
                <a:ea typeface="+mj-ea"/>
                <a:cs typeface="+mj-cs"/>
              </a:rPr>
              <a:t>Global Software Services MI</a:t>
            </a:r>
          </a:p>
        </p:txBody>
      </p:sp>
      <p:sp>
        <p:nvSpPr>
          <p:cNvPr id="6" name="Rectangle 5">
            <a:hlinkClick r:id="" action="ppaction://noaction"/>
          </p:cNvPr>
          <p:cNvSpPr>
            <a:spLocks noChangeArrowheads="1"/>
          </p:cNvSpPr>
          <p:nvPr/>
        </p:nvSpPr>
        <p:spPr bwMode="auto">
          <a:xfrm>
            <a:off x="3124200" y="2819400"/>
            <a:ext cx="2377440" cy="457200"/>
          </a:xfrm>
          <a:prstGeom prst="rect">
            <a:avLst/>
          </a:prstGeom>
          <a:solidFill>
            <a:schemeClr val="accent1">
              <a:lumMod val="75000"/>
            </a:schemeClr>
          </a:solidFill>
          <a:ln w="9525" algn="ctr">
            <a:noFill/>
            <a:miter lim="800000"/>
            <a:headEnd/>
            <a:tailEnd/>
          </a:ln>
        </p:spPr>
        <p:txBody>
          <a:bodyPr wrap="none" anchor="ctr"/>
          <a:lstStyle/>
          <a:p>
            <a:pPr marL="169863" indent="-169863" algn="ctr" fontAlgn="auto">
              <a:spcBef>
                <a:spcPct val="20000"/>
              </a:spcBef>
              <a:spcAft>
                <a:spcPts val="0"/>
              </a:spcAft>
              <a:buClr>
                <a:srgbClr val="4E84C4"/>
              </a:buClr>
              <a:defRPr/>
            </a:pPr>
            <a:r>
              <a:rPr lang="en-US" sz="1600" b="1" i="0" kern="0" dirty="0" smtClean="0">
                <a:solidFill>
                  <a:schemeClr val="bg1"/>
                </a:solidFill>
                <a:latin typeface="Aharoni" pitchFamily="2" charset="-79"/>
                <a:cs typeface="Aharoni" pitchFamily="2" charset="-79"/>
              </a:rPr>
              <a:t>Market Drivers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54</a:t>
            </a:fld>
            <a:endParaRPr lang="en-US" dirty="0"/>
          </a:p>
        </p:txBody>
      </p:sp>
      <p:grpSp>
        <p:nvGrpSpPr>
          <p:cNvPr id="3" name="Group 2"/>
          <p:cNvGrpSpPr/>
          <p:nvPr/>
        </p:nvGrpSpPr>
        <p:grpSpPr>
          <a:xfrm>
            <a:off x="571539" y="851779"/>
            <a:ext cx="3738748" cy="629415"/>
            <a:chOff x="39" y="127879"/>
            <a:chExt cx="3738748" cy="629415"/>
          </a:xfrm>
        </p:grpSpPr>
        <p:sp>
          <p:nvSpPr>
            <p:cNvPr id="13" name="Rectangle 12"/>
            <p:cNvSpPr/>
            <p:nvPr/>
          </p:nvSpPr>
          <p:spPr>
            <a:xfrm>
              <a:off x="39" y="127879"/>
              <a:ext cx="3738748" cy="629415"/>
            </a:xfrm>
            <a:prstGeom prst="rect">
              <a:avLst/>
            </a:prstGeom>
            <a:solidFill>
              <a:srgbClr val="00B0F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Rectangle 13"/>
            <p:cNvSpPr/>
            <p:nvPr/>
          </p:nvSpPr>
          <p:spPr>
            <a:xfrm>
              <a:off x="39" y="127879"/>
              <a:ext cx="3738748" cy="6294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i="0" kern="1200" dirty="0" smtClean="0">
                  <a:latin typeface="+mj-lt"/>
                </a:rPr>
                <a:t>Growth Drivers</a:t>
              </a:r>
              <a:endParaRPr lang="en-US" sz="1600" b="1" i="0" kern="1200" dirty="0">
                <a:latin typeface="+mj-lt"/>
              </a:endParaRPr>
            </a:p>
          </p:txBody>
        </p:sp>
      </p:grpSp>
      <p:grpSp>
        <p:nvGrpSpPr>
          <p:cNvPr id="4" name="Group 3"/>
          <p:cNvGrpSpPr/>
          <p:nvPr/>
        </p:nvGrpSpPr>
        <p:grpSpPr>
          <a:xfrm>
            <a:off x="571539" y="1438540"/>
            <a:ext cx="3738748" cy="3133460"/>
            <a:chOff x="39" y="714640"/>
            <a:chExt cx="3738748" cy="4567680"/>
          </a:xfrm>
        </p:grpSpPr>
        <p:sp>
          <p:nvSpPr>
            <p:cNvPr id="11" name="Rectangle 10"/>
            <p:cNvSpPr/>
            <p:nvPr/>
          </p:nvSpPr>
          <p:spPr>
            <a:xfrm>
              <a:off x="39" y="714640"/>
              <a:ext cx="3738748" cy="4567680"/>
            </a:xfrm>
            <a:prstGeom prst="rect">
              <a:avLst/>
            </a:prstGeom>
            <a:solidFill>
              <a:srgbClr val="D7EFFA">
                <a:alpha val="90000"/>
              </a:srgb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39" y="714640"/>
              <a:ext cx="3738748" cy="45676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algn="just" defTabSz="577850">
                <a:lnSpc>
                  <a:spcPct val="90000"/>
                </a:lnSpc>
                <a:spcBef>
                  <a:spcPct val="0"/>
                </a:spcBef>
                <a:spcAft>
                  <a:spcPct val="15000"/>
                </a:spcAft>
                <a:buChar char="••"/>
              </a:pPr>
              <a:r>
                <a:rPr lang="en-US" sz="1100" i="0" kern="1200" dirty="0" smtClean="0"/>
                <a:t>Cloud driving the differentiation in delivery model.</a:t>
              </a:r>
              <a:endParaRPr lang="en-US" sz="1100" i="0" kern="1200" dirty="0"/>
            </a:p>
            <a:p>
              <a:pPr marL="114300" lvl="1" indent="-114300" algn="just" defTabSz="577850">
                <a:lnSpc>
                  <a:spcPct val="90000"/>
                </a:lnSpc>
                <a:spcBef>
                  <a:spcPct val="0"/>
                </a:spcBef>
                <a:spcAft>
                  <a:spcPct val="15000"/>
                </a:spcAft>
                <a:buChar char="••"/>
              </a:pPr>
              <a:r>
                <a:rPr lang="en-US" sz="1100" i="0" kern="1200" dirty="0" smtClean="0"/>
                <a:t>New commercial models offering alternative ways to  procure software, like SaaS, Pay-as- you-go, freemium, etc.</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Mobile apps and application development  are driving the differentiation in platform.</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Huge software market for mobility devices is being created.</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Rising demand in information management software and enterprise vertical and enterprise process applications.</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Growing demand for SaaS solutions in in enterprise process applications, security, employee-facing desktop applications, and certain information management applications.</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Continuing demand in the software market from the developed world (especially the Tech Twelve Group - US, Australia, Canada, Denmark, Finland, Israel, Netherlands, New Zealand, Singapore, Sweden, Switzerland, &amp; UK.</a:t>
              </a:r>
              <a:endParaRPr lang="en-US" sz="1100" i="0" kern="1200" dirty="0"/>
            </a:p>
            <a:p>
              <a:pPr marL="114300" lvl="1" indent="-114300" algn="l" defTabSz="577850">
                <a:lnSpc>
                  <a:spcPct val="90000"/>
                </a:lnSpc>
                <a:spcBef>
                  <a:spcPct val="0"/>
                </a:spcBef>
                <a:spcAft>
                  <a:spcPct val="15000"/>
                </a:spcAft>
                <a:buChar char="••"/>
              </a:pPr>
              <a:r>
                <a:rPr lang="en-US" sz="1100" i="0" kern="1200" dirty="0" smtClean="0"/>
                <a:t>Big vendors continue buying (acquisition) spree to strengthen information  management/integration portfolios.</a:t>
              </a:r>
              <a:endParaRPr lang="en-US" sz="1100" i="0" kern="1200" dirty="0"/>
            </a:p>
          </p:txBody>
        </p:sp>
      </p:grpSp>
      <p:grpSp>
        <p:nvGrpSpPr>
          <p:cNvPr id="5" name="Group 4"/>
          <p:cNvGrpSpPr/>
          <p:nvPr/>
        </p:nvGrpSpPr>
        <p:grpSpPr>
          <a:xfrm>
            <a:off x="4833712" y="860023"/>
            <a:ext cx="3738748" cy="614694"/>
            <a:chOff x="4262212" y="136123"/>
            <a:chExt cx="3738748" cy="614694"/>
          </a:xfrm>
        </p:grpSpPr>
        <p:sp>
          <p:nvSpPr>
            <p:cNvPr id="9" name="Rectangle 8"/>
            <p:cNvSpPr/>
            <p:nvPr/>
          </p:nvSpPr>
          <p:spPr>
            <a:xfrm>
              <a:off x="4262212" y="136123"/>
              <a:ext cx="3738748" cy="614694"/>
            </a:xfrm>
            <a:prstGeom prst="rect">
              <a:avLst/>
            </a:prstGeom>
            <a:solidFill>
              <a:srgbClr val="C000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Rectangle 9"/>
            <p:cNvSpPr/>
            <p:nvPr/>
          </p:nvSpPr>
          <p:spPr>
            <a:xfrm>
              <a:off x="4262212" y="136123"/>
              <a:ext cx="3738748" cy="614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i="0" kern="1200" dirty="0" smtClean="0">
                  <a:latin typeface="+mj-lt"/>
                </a:rPr>
                <a:t>Growth Challenges</a:t>
              </a:r>
              <a:endParaRPr lang="en-US" sz="1600" b="1" i="0" kern="1200" dirty="0">
                <a:latin typeface="+mj-lt"/>
              </a:endParaRPr>
            </a:p>
          </p:txBody>
        </p:sp>
      </p:grpSp>
      <p:grpSp>
        <p:nvGrpSpPr>
          <p:cNvPr id="6" name="Group 5"/>
          <p:cNvGrpSpPr/>
          <p:nvPr/>
        </p:nvGrpSpPr>
        <p:grpSpPr>
          <a:xfrm>
            <a:off x="4833712" y="1430296"/>
            <a:ext cx="3738748" cy="3141704"/>
            <a:chOff x="4262212" y="706396"/>
            <a:chExt cx="3738748" cy="4567680"/>
          </a:xfrm>
        </p:grpSpPr>
        <p:sp>
          <p:nvSpPr>
            <p:cNvPr id="7" name="Rectangle 6"/>
            <p:cNvSpPr/>
            <p:nvPr/>
          </p:nvSpPr>
          <p:spPr>
            <a:xfrm>
              <a:off x="4262212" y="706396"/>
              <a:ext cx="3738748" cy="4567680"/>
            </a:xfrm>
            <a:prstGeom prst="rect">
              <a:avLst/>
            </a:prstGeom>
            <a:solidFill>
              <a:schemeClr val="accent2">
                <a:lumMod val="20000"/>
                <a:lumOff val="80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4262212" y="706396"/>
              <a:ext cx="3738748" cy="45676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7475" lvl="1" indent="-117475" algn="just" defTabSz="577850" rtl="0">
                <a:lnSpc>
                  <a:spcPct val="90000"/>
                </a:lnSpc>
                <a:spcBef>
                  <a:spcPct val="0"/>
                </a:spcBef>
                <a:spcAft>
                  <a:spcPct val="15000"/>
                </a:spcAft>
                <a:buFont typeface="Wingdings" pitchFamily="2" charset="2"/>
                <a:buChar char="Ø"/>
              </a:pPr>
              <a:r>
                <a:rPr lang="en-US" sz="1100" i="0" kern="1200" dirty="0" smtClean="0"/>
                <a:t>Data volumes continue to grow and require increasing levels of protection.</a:t>
              </a:r>
              <a:endParaRPr lang="en-US" sz="1100" i="0" kern="1200" dirty="0">
                <a:solidFill>
                  <a:schemeClr val="tx1"/>
                </a:solidFill>
                <a:latin typeface="+mn-lt"/>
              </a:endParaRPr>
            </a:p>
            <a:p>
              <a:pPr marL="117475" lvl="1" indent="-117475" algn="just" defTabSz="577850">
                <a:lnSpc>
                  <a:spcPct val="90000"/>
                </a:lnSpc>
                <a:spcBef>
                  <a:spcPct val="0"/>
                </a:spcBef>
                <a:spcAft>
                  <a:spcPct val="15000"/>
                </a:spcAft>
                <a:buFont typeface="Wingdings" pitchFamily="2" charset="2"/>
                <a:buChar char="Ø"/>
              </a:pPr>
              <a:r>
                <a:rPr lang="en-US" sz="1100" i="0" kern="1200" dirty="0" smtClean="0"/>
                <a:t>Security concerns over data on Cloud.</a:t>
              </a:r>
            </a:p>
            <a:p>
              <a:pPr marL="117475" lvl="1" indent="-117475" algn="just" defTabSz="577850">
                <a:lnSpc>
                  <a:spcPct val="90000"/>
                </a:lnSpc>
                <a:spcBef>
                  <a:spcPct val="0"/>
                </a:spcBef>
                <a:spcAft>
                  <a:spcPct val="15000"/>
                </a:spcAft>
                <a:buFont typeface="Wingdings" pitchFamily="2" charset="2"/>
                <a:buChar char="Ø"/>
              </a:pPr>
              <a:r>
                <a:rPr lang="en-US" sz="1100" b="0" i="0" kern="1200" dirty="0" smtClean="0"/>
                <a:t>Several companies are showing resistance to SaaS because of various reasons: security concerns, Integration challenges with other applications, lack of customization, total cost of ownership, etc.</a:t>
              </a:r>
            </a:p>
            <a:p>
              <a:pPr marL="117475" lvl="1" indent="-117475" algn="just" defTabSz="577850">
                <a:lnSpc>
                  <a:spcPct val="90000"/>
                </a:lnSpc>
                <a:spcBef>
                  <a:spcPct val="0"/>
                </a:spcBef>
                <a:spcAft>
                  <a:spcPct val="15000"/>
                </a:spcAft>
                <a:buFont typeface="Wingdings" pitchFamily="2" charset="2"/>
                <a:buChar char="Ø"/>
              </a:pPr>
              <a:r>
                <a:rPr lang="en-US" sz="1100" b="0" i="0" kern="1200" dirty="0" smtClean="0"/>
                <a:t>Software piracy and rampant copying issues.</a:t>
              </a:r>
            </a:p>
            <a:p>
              <a:pPr marL="117475" indent="-117475">
                <a:buFont typeface="Wingdings" pitchFamily="2" charset="2"/>
                <a:buChar char="Ø"/>
              </a:pPr>
              <a:r>
                <a:rPr lang="en-US" sz="1100" i="0" dirty="0" smtClean="0"/>
                <a:t> With European countries are in deep recession, CIOs will cut their purchases of tech goods and services by. That will be surly a back force working against Software market growth.</a:t>
              </a:r>
              <a:endParaRPr lang="en-US" sz="1100" b="0" i="0" kern="1200" dirty="0" smtClean="0"/>
            </a:p>
            <a:p>
              <a:pPr marL="117475" lvl="1" indent="-117475" algn="just" defTabSz="577850">
                <a:lnSpc>
                  <a:spcPct val="90000"/>
                </a:lnSpc>
                <a:spcBef>
                  <a:spcPct val="0"/>
                </a:spcBef>
                <a:spcAft>
                  <a:spcPct val="15000"/>
                </a:spcAft>
                <a:buChar char="••"/>
              </a:pPr>
              <a:endParaRPr lang="en-US" sz="1300" b="0" i="0" kern="1200" dirty="0" smtClean="0"/>
            </a:p>
          </p:txBody>
        </p:sp>
      </p:grpSp>
      <p:sp>
        <p:nvSpPr>
          <p:cNvPr id="15" name="Title 1"/>
          <p:cNvSpPr txBox="1">
            <a:spLocks/>
          </p:cNvSpPr>
          <p:nvPr/>
        </p:nvSpPr>
        <p:spPr>
          <a:xfrm>
            <a:off x="1219200" y="0"/>
            <a:ext cx="7010400" cy="762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Software MI: Market Drivers </a:t>
            </a:r>
            <a:b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b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Industry </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Growth Drivers &amp; Challenges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09600" y="3505200"/>
            <a:ext cx="6248400" cy="1066800"/>
          </a:xfrm>
          <a:prstGeom prst="rect">
            <a:avLst/>
          </a:prstGeom>
        </p:spPr>
        <p:txBody>
          <a:bodyPr/>
          <a:lstStyle/>
          <a:p>
            <a:pPr fontAlgn="auto">
              <a:spcAft>
                <a:spcPts val="0"/>
              </a:spcAft>
              <a:defRPr/>
            </a:pPr>
            <a:r>
              <a:rPr lang="en-US" sz="1600" i="0" dirty="0">
                <a:solidFill>
                  <a:prstClr val="white"/>
                </a:solidFill>
                <a:latin typeface="Myriad Pro" pitchFamily="34" charset="0"/>
              </a:rPr>
              <a:t>Send your feedback / suggestions to the analyst team: </a:t>
            </a:r>
          </a:p>
          <a:p>
            <a:pPr fontAlgn="auto">
              <a:spcAft>
                <a:spcPts val="0"/>
              </a:spcAft>
              <a:defRPr/>
            </a:pPr>
            <a:r>
              <a:rPr lang="en-US" sz="1600" i="0" dirty="0" smtClean="0">
                <a:solidFill>
                  <a:schemeClr val="bg1"/>
                </a:solidFill>
                <a:latin typeface="Myriad Pro"/>
              </a:rPr>
              <a:t>sutirtha.sen@tcs.com</a:t>
            </a:r>
          </a:p>
          <a:p>
            <a:r>
              <a:rPr lang="en-US" sz="1600" i="0" dirty="0" smtClean="0">
                <a:solidFill>
                  <a:schemeClr val="bg1"/>
                </a:solidFill>
              </a:rPr>
              <a:t>d.basak@tcs.com</a:t>
            </a:r>
          </a:p>
          <a:p>
            <a:endParaRPr lang="en-US" sz="1600" i="0" dirty="0" smtClean="0">
              <a:solidFill>
                <a:schemeClr val="bg1"/>
              </a:solidFill>
              <a:latin typeface="Myriad Pro"/>
            </a:endParaRPr>
          </a:p>
          <a:p>
            <a:pPr fontAlgn="auto">
              <a:spcAft>
                <a:spcPts val="0"/>
              </a:spcAft>
              <a:defRPr/>
            </a:pPr>
            <a:endParaRPr lang="en-US" sz="1600" i="0" dirty="0" smtClean="0">
              <a:solidFill>
                <a:srgbClr val="FFFFFF"/>
              </a:solidFill>
              <a:latin typeface="Myriad Pro"/>
            </a:endParaRPr>
          </a:p>
          <a:p>
            <a:pPr fontAlgn="auto">
              <a:spcAft>
                <a:spcPts val="0"/>
              </a:spcAft>
              <a:defRPr/>
            </a:pPr>
            <a:endParaRPr lang="en-US" sz="1600" i="0" dirty="0">
              <a:solidFill>
                <a:srgbClr val="FFFFFF"/>
              </a:solidFill>
              <a:latin typeface="Myriad Pro"/>
            </a:endParaRPr>
          </a:p>
          <a:p>
            <a:pPr fontAlgn="auto">
              <a:spcAft>
                <a:spcPts val="0"/>
              </a:spcAft>
              <a:defRPr/>
            </a:pPr>
            <a:endParaRPr lang="en-US" sz="1600" i="0" dirty="0">
              <a:solidFill>
                <a:srgbClr val="FFFFFF"/>
              </a:solidFill>
              <a:latin typeface="Myriad Pro"/>
            </a:endParaRPr>
          </a:p>
          <a:p>
            <a:pPr fontAlgn="auto">
              <a:spcAft>
                <a:spcPts val="0"/>
              </a:spcAft>
              <a:defRPr/>
            </a:pPr>
            <a:endParaRPr lang="en-US" sz="1600" i="0" dirty="0">
              <a:solidFill>
                <a:srgbClr val="FFFFFF"/>
              </a:solidFill>
              <a:latin typeface="Myriad Pro"/>
            </a:endParaRPr>
          </a:p>
          <a:p>
            <a:pPr fontAlgn="auto">
              <a:spcAft>
                <a:spcPts val="0"/>
              </a:spcAft>
              <a:defRPr/>
            </a:pPr>
            <a:endParaRPr lang="en-US" sz="1600" i="0" dirty="0">
              <a:solidFill>
                <a:srgbClr val="FFFFFF"/>
              </a:solidFill>
              <a:latin typeface="Myriad Pro"/>
            </a:endParaRPr>
          </a:p>
        </p:txBody>
      </p:sp>
      <p:pic>
        <p:nvPicPr>
          <p:cNvPr id="204803" name="Picture 2" descr="C:\Documents and Settings\362221\My Documents\TCS\Miscellaneous\Corporate Research Logo.JPG"/>
          <p:cNvPicPr>
            <a:picLocks noChangeAspect="1" noChangeArrowheads="1"/>
          </p:cNvPicPr>
          <p:nvPr/>
        </p:nvPicPr>
        <p:blipFill>
          <a:blip r:embed="rId3" cstate="print"/>
          <a:srcRect/>
          <a:stretch>
            <a:fillRect/>
          </a:stretch>
        </p:blipFill>
        <p:spPr bwMode="auto">
          <a:xfrm>
            <a:off x="4038600" y="4343401"/>
            <a:ext cx="1447800" cy="1176338"/>
          </a:xfrm>
          <a:prstGeom prst="rect">
            <a:avLst/>
          </a:prstGeom>
          <a:noFill/>
          <a:ln w="9525">
            <a:noFill/>
            <a:miter lim="800000"/>
            <a:headEnd/>
            <a:tailEnd/>
          </a:ln>
        </p:spPr>
      </p:pic>
      <p:sp>
        <p:nvSpPr>
          <p:cNvPr id="7" name="Rectangle 6"/>
          <p:cNvSpPr/>
          <p:nvPr/>
        </p:nvSpPr>
        <p:spPr>
          <a:xfrm>
            <a:off x="0" y="5562600"/>
            <a:ext cx="1905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i="0" dirty="0">
              <a:solidFill>
                <a:srgbClr val="FFFFFF"/>
              </a:solidFill>
            </a:endParaRPr>
          </a:p>
        </p:txBody>
      </p:sp>
    </p:spTree>
    <p:extLst>
      <p:ext uri="{BB962C8B-B14F-4D97-AF65-F5344CB8AC3E}">
        <p14:creationId xmlns:p14="http://schemas.microsoft.com/office/powerpoint/2010/main" xmlns="" val="423739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6</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Market Size: Analysis</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4" name="Rectangle 3"/>
          <p:cNvSpPr/>
          <p:nvPr/>
        </p:nvSpPr>
        <p:spPr>
          <a:xfrm>
            <a:off x="1790700" y="1000125"/>
            <a:ext cx="72009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latin typeface="+mn-lt"/>
              </a:rPr>
              <a:t>The software market has four major segments: </a:t>
            </a:r>
            <a:r>
              <a:rPr lang="en-US" b="1" i="0" dirty="0" smtClean="0">
                <a:latin typeface="+mn-lt"/>
              </a:rPr>
              <a:t>1) operating systems ($33 billion in 2014); 2) middleware, like database management systems, app development tools, security software, and integration software ($143 billion); 3) applications, such as desktop applications, information management apps for analytics and content management, enterprise process apps, and vertical industry apps ($272 billion); and 4) custom software built for companies by contractors and consultants (with an estimated $10 billion for mobile apps and $96 billion for other custom apps).</a:t>
            </a:r>
            <a:r>
              <a:rPr lang="en-US" i="0" dirty="0" smtClean="0">
                <a:latin typeface="+mn-lt"/>
              </a:rPr>
              <a:t>The largest single product category in our taxonomy is process applications, at $138 billion, followed by vertical industry applications ($65 billion) and desktop and collaboration apps ($39 billion). However, </a:t>
            </a:r>
            <a:r>
              <a:rPr lang="en-US" b="1" i="0" dirty="0" smtClean="0">
                <a:latin typeface="+mn-lt"/>
              </a:rPr>
              <a:t>the fastest-growing segment will be information management applications like business intelligence, other analytical apps, content management, and business process management apps, with 9% growth projected for 2014</a:t>
            </a:r>
            <a:endParaRPr lang="en-US" b="1" i="0" dirty="0">
              <a:latin typeface="+mn-lt"/>
            </a:endParaRPr>
          </a:p>
        </p:txBody>
      </p:sp>
      <p:sp>
        <p:nvSpPr>
          <p:cNvPr id="5" name="Pentagon 4"/>
          <p:cNvSpPr/>
          <p:nvPr/>
        </p:nvSpPr>
        <p:spPr>
          <a:xfrm>
            <a:off x="152400" y="1676400"/>
            <a:ext cx="1524000" cy="762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Market Size as per category</a:t>
            </a:r>
            <a:endParaRPr lang="en-US" b="1" i="0" dirty="0">
              <a:solidFill>
                <a:schemeClr val="tx1"/>
              </a:solidFill>
            </a:endParaRPr>
          </a:p>
        </p:txBody>
      </p:sp>
      <p:sp>
        <p:nvSpPr>
          <p:cNvPr id="6" name="Rectangle 5"/>
          <p:cNvSpPr/>
          <p:nvPr/>
        </p:nvSpPr>
        <p:spPr>
          <a:xfrm>
            <a:off x="1790700" y="3486150"/>
            <a:ext cx="72009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i="0" dirty="0" smtClean="0"/>
              <a:t>SaaS is of course the growth story in the application market, with </a:t>
            </a:r>
            <a:r>
              <a:rPr lang="en-US" b="1" i="0" dirty="0" smtClean="0"/>
              <a:t>SaaS applications growing by 28% in 2013, 24% in 2014, and 21% in 2015.</a:t>
            </a:r>
            <a:r>
              <a:rPr lang="en-US" i="0" dirty="0" smtClean="0"/>
              <a:t> But licensed software is not dead, though the slumping economies of 2013 caused license revenue growth to slow to just 2%. Better economic growth in 2014 will help license revenues grow by 6%, with the strongest license growth in business intelligence and vertical industry apps, where SaaS still has a limited presence. Information management apps and vertical industry apps will each rise by 9%.</a:t>
            </a:r>
          </a:p>
          <a:p>
            <a:pPr>
              <a:buFont typeface="Arial" pitchFamily="34" charset="0"/>
              <a:buChar char="•"/>
            </a:pPr>
            <a:r>
              <a:rPr lang="en-US" i="0" dirty="0" smtClean="0"/>
              <a:t> </a:t>
            </a:r>
            <a:r>
              <a:rPr lang="en-US" b="1" i="0" dirty="0" smtClean="0"/>
              <a:t>SaaS has its biggest penetration in process apps like CRM, human resource management, and e Purchasing — thanks to these and other SaaS apps, enterprise process apps will rise by 10%. </a:t>
            </a:r>
          </a:p>
          <a:p>
            <a:pPr>
              <a:buFont typeface="Arial" pitchFamily="34" charset="0"/>
              <a:buChar char="•"/>
            </a:pPr>
            <a:r>
              <a:rPr lang="en-US" i="0" dirty="0" smtClean="0"/>
              <a:t>The weakest applications category by revenue — not interest — will be desktop and collaboration apps, where growth will be just 5% in 2014 as business users take the lead in buying or renting lower cost apps like Google Docs, Box, </a:t>
            </a:r>
            <a:r>
              <a:rPr lang="en-US" i="0" dirty="0" err="1" smtClean="0"/>
              <a:t>Dropbox</a:t>
            </a:r>
            <a:r>
              <a:rPr lang="en-US" i="0" dirty="0" smtClean="0"/>
              <a:t>, and other products for sharing work documents with other employees.</a:t>
            </a:r>
            <a:endParaRPr lang="en-US" i="0" dirty="0">
              <a:latin typeface="+mn-lt"/>
            </a:endParaRPr>
          </a:p>
        </p:txBody>
      </p:sp>
      <p:sp>
        <p:nvSpPr>
          <p:cNvPr id="7" name="Pentagon 6"/>
          <p:cNvSpPr/>
          <p:nvPr/>
        </p:nvSpPr>
        <p:spPr>
          <a:xfrm>
            <a:off x="152400" y="4162424"/>
            <a:ext cx="1524000" cy="790576"/>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Analytics and SaaS are drivers of software market growth</a:t>
            </a:r>
            <a:endParaRPr lang="en-US" b="1" i="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7</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Global Market Size: Analysis</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sp>
        <p:nvSpPr>
          <p:cNvPr id="4" name="Rectangle 3"/>
          <p:cNvSpPr/>
          <p:nvPr/>
        </p:nvSpPr>
        <p:spPr>
          <a:xfrm>
            <a:off x="1790700" y="1000125"/>
            <a:ext cx="72009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Spending on the middleware categories of storage management, database management, integration, IT management, security, and app development tools will rise by 7% in 2014 and by 5% in 2015. Cloud options in the near term are stealing revenues from on-premises licensed options, as well as reducing demand in categories like IT management, security, and app development due to usage of SaaS apps instead of on-premises software. Reflecting the slow recovery in computer equipment, operating system revenues will rise by 2% in 2014 and be flat in 2015.</a:t>
            </a:r>
            <a:endParaRPr lang="en-US" b="1" i="0" dirty="0">
              <a:latin typeface="+mn-lt"/>
            </a:endParaRPr>
          </a:p>
        </p:txBody>
      </p:sp>
      <p:sp>
        <p:nvSpPr>
          <p:cNvPr id="5" name="Pentagon 4"/>
          <p:cNvSpPr/>
          <p:nvPr/>
        </p:nvSpPr>
        <p:spPr>
          <a:xfrm>
            <a:off x="152400" y="1066800"/>
            <a:ext cx="1447800" cy="10668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Middleware and operating system software will lag</a:t>
            </a:r>
            <a:endParaRPr lang="en-US" b="1" i="0" dirty="0">
              <a:solidFill>
                <a:schemeClr val="tx1"/>
              </a:solidFill>
            </a:endParaRPr>
          </a:p>
        </p:txBody>
      </p:sp>
      <p:sp>
        <p:nvSpPr>
          <p:cNvPr id="6" name="Rectangle 5"/>
          <p:cNvSpPr/>
          <p:nvPr/>
        </p:nvSpPr>
        <p:spPr>
          <a:xfrm>
            <a:off x="1800225" y="2933700"/>
            <a:ext cx="72009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While SaaS products can be found across the whole spectrum of software categories, they are concentrated in applications like CRM, human capital management, and ePurchasing; in desktop applications; and in middleware categories like security and application development. Growth will be around of 24% in 2014 and 21% in 2015</a:t>
            </a:r>
            <a:endParaRPr lang="en-US" i="0" dirty="0">
              <a:latin typeface="+mn-lt"/>
            </a:endParaRPr>
          </a:p>
        </p:txBody>
      </p:sp>
      <p:sp>
        <p:nvSpPr>
          <p:cNvPr id="7" name="Pentagon 6"/>
          <p:cNvSpPr/>
          <p:nvPr/>
        </p:nvSpPr>
        <p:spPr>
          <a:xfrm>
            <a:off x="152400" y="2819400"/>
            <a:ext cx="15240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Spending on SaaS continues to grow faster than the overall software market</a:t>
            </a:r>
            <a:endParaRPr lang="en-US" b="1" i="0" dirty="0">
              <a:solidFill>
                <a:schemeClr val="tx1"/>
              </a:solidFill>
            </a:endParaRPr>
          </a:p>
        </p:txBody>
      </p:sp>
      <p:sp>
        <p:nvSpPr>
          <p:cNvPr id="8" name="Rectangle 7"/>
          <p:cNvSpPr/>
          <p:nvPr/>
        </p:nvSpPr>
        <p:spPr>
          <a:xfrm>
            <a:off x="1828800" y="4495800"/>
            <a:ext cx="72009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i="0" dirty="0" smtClean="0"/>
              <a:t>The development of more complete and configurable on-premises software and the expansion of SaaS applications have reduced the need for custom development by contractors and consultants. However, mobile apps are giving new life to this category, which is growing rapidly</a:t>
            </a:r>
            <a:endParaRPr lang="en-US" i="0" dirty="0">
              <a:latin typeface="+mn-lt"/>
            </a:endParaRPr>
          </a:p>
        </p:txBody>
      </p:sp>
      <p:sp>
        <p:nvSpPr>
          <p:cNvPr id="9" name="Pentagon 8"/>
          <p:cNvSpPr/>
          <p:nvPr/>
        </p:nvSpPr>
        <p:spPr>
          <a:xfrm>
            <a:off x="180975" y="4381500"/>
            <a:ext cx="1524000" cy="9906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rPr>
              <a:t>Mobile app development is driving growth in custom software development</a:t>
            </a:r>
            <a:endParaRPr lang="en-US" b="1" i="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8</a:t>
            </a:fld>
            <a:endParaRPr lang="en-US" dirty="0"/>
          </a:p>
        </p:txBody>
      </p:sp>
      <p:sp>
        <p:nvSpPr>
          <p:cNvPr id="3"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US</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159746" name="Picture 2"/>
          <p:cNvPicPr>
            <a:picLocks noChangeAspect="1" noChangeArrowheads="1"/>
          </p:cNvPicPr>
          <p:nvPr/>
        </p:nvPicPr>
        <p:blipFill>
          <a:blip r:embed="rId2" cstate="print"/>
          <a:srcRect/>
          <a:stretch>
            <a:fillRect/>
          </a:stretch>
        </p:blipFill>
        <p:spPr bwMode="auto">
          <a:xfrm>
            <a:off x="1276350" y="1238250"/>
            <a:ext cx="6629400" cy="546735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Rounded Rectangle 4"/>
          <p:cNvSpPr/>
          <p:nvPr/>
        </p:nvSpPr>
        <p:spPr>
          <a:xfrm>
            <a:off x="42081" y="733425"/>
            <a:ext cx="9016194" cy="432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r>
              <a:rPr lang="en-US" sz="1100" b="1" i="0" dirty="0" smtClean="0"/>
              <a:t>Software contributes 18.2% of total US tech market spending by US business &amp; Government with market size of $238Billion; among  that Applications &amp; Middleware soft wares have largest market chunk ; Applications  &amp; Custom mobile apps have shown good growth rate.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210C19C4-3EFE-41FB-844B-B0C92549F577}" type="slidenum">
              <a:rPr lang="en-US" smtClean="0"/>
              <a:pPr>
                <a:defRPr/>
              </a:pPr>
              <a:t>9</a:t>
            </a:fld>
            <a:endParaRPr lang="en-US" dirty="0"/>
          </a:p>
        </p:txBody>
      </p:sp>
      <p:sp>
        <p:nvSpPr>
          <p:cNvPr id="3" name="Rounded Rectangle 2"/>
          <p:cNvSpPr/>
          <p:nvPr/>
        </p:nvSpPr>
        <p:spPr>
          <a:xfrm>
            <a:off x="80181" y="752475"/>
            <a:ext cx="9016194" cy="3905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buFont typeface="Arial" pitchFamily="34" charset="0"/>
              <a:buChar char="•"/>
            </a:pPr>
            <a:r>
              <a:rPr lang="en-US" sz="1100" i="0" dirty="0" smtClean="0">
                <a:solidFill>
                  <a:schemeClr val="bg1"/>
                </a:solidFill>
              </a:rPr>
              <a:t>Software market will </a:t>
            </a:r>
            <a:r>
              <a:rPr lang="en-US" sz="1100" b="1" i="0" dirty="0" smtClean="0">
                <a:solidFill>
                  <a:schemeClr val="bg1"/>
                </a:solidFill>
              </a:rPr>
              <a:t>reach as $238Billion in 2014 &amp; $263Billion in 2015 with a healthy growth rate of 9.8% &amp; 10.8% respectively.</a:t>
            </a:r>
          </a:p>
          <a:p>
            <a:endParaRPr lang="en-US" sz="1100" i="0" dirty="0" smtClean="0">
              <a:solidFill>
                <a:schemeClr val="bg1"/>
              </a:solidFill>
            </a:endParaRPr>
          </a:p>
        </p:txBody>
      </p:sp>
      <p:sp>
        <p:nvSpPr>
          <p:cNvPr id="4" name="Title 1"/>
          <p:cNvSpPr txBox="1">
            <a:spLocks/>
          </p:cNvSpPr>
          <p:nvPr/>
        </p:nvSpPr>
        <p:spPr>
          <a:xfrm>
            <a:off x="914400" y="0"/>
            <a:ext cx="7010400" cy="7620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sz="2000" b="1" i="0" noProof="0" dirty="0" smtClean="0">
                <a:solidFill>
                  <a:srgbClr val="FFFFFF"/>
                </a:solidFill>
                <a:latin typeface="Myriad Pro"/>
                <a:ea typeface="+mj-ea"/>
                <a:cs typeface="+mj-cs"/>
              </a:rPr>
              <a:t>US</a:t>
            </a:r>
            <a:r>
              <a:rPr kumimoji="0" lang="en-US" sz="2000" b="1" i="0" u="none" strike="noStrike" kern="1200" cap="none" spc="0" normalizeH="0" baseline="0" noProof="0" dirty="0" smtClean="0">
                <a:ln>
                  <a:noFill/>
                </a:ln>
                <a:solidFill>
                  <a:srgbClr val="FFFFFF"/>
                </a:solidFill>
                <a:effectLst/>
                <a:uLnTx/>
                <a:uFillTx/>
                <a:latin typeface="Myriad Pro"/>
                <a:ea typeface="+mj-ea"/>
                <a:cs typeface="+mj-cs"/>
              </a:rPr>
              <a:t> Market Size: Forecast</a:t>
            </a:r>
            <a:r>
              <a:rPr kumimoji="0" lang="en-US" sz="2000" b="1" i="0" u="none" strike="noStrike" kern="1200" cap="none" spc="0" normalizeH="0" noProof="0" dirty="0" smtClean="0">
                <a:ln>
                  <a:noFill/>
                </a:ln>
                <a:solidFill>
                  <a:srgbClr val="FFFFFF"/>
                </a:solidFill>
                <a:effectLst/>
                <a:uLnTx/>
                <a:uFillTx/>
                <a:latin typeface="Myriad Pro"/>
                <a:ea typeface="+mj-ea"/>
                <a:cs typeface="+mj-cs"/>
              </a:rPr>
              <a:t> </a:t>
            </a:r>
          </a:p>
          <a:p>
            <a:pPr marL="0" marR="0" lvl="0" indent="0" defTabSz="914400" rtl="0" eaLnBrk="0" fontAlgn="base" latinLnBrk="0" hangingPunct="0">
              <a:lnSpc>
                <a:spcPct val="100000"/>
              </a:lnSpc>
              <a:spcBef>
                <a:spcPct val="0"/>
              </a:spcBef>
              <a:spcAft>
                <a:spcPct val="0"/>
              </a:spcAft>
              <a:buClrTx/>
              <a:buSzTx/>
              <a:buFontTx/>
              <a:buNone/>
              <a:tabLst/>
              <a:defRPr/>
            </a:pPr>
            <a:r>
              <a:rPr lang="en-US" sz="2000" b="1" i="0" dirty="0" smtClean="0">
                <a:solidFill>
                  <a:srgbClr val="FFFFFF"/>
                </a:solidFill>
                <a:latin typeface="Myriad Pro"/>
                <a:ea typeface="+mj-ea"/>
                <a:cs typeface="+mj-cs"/>
              </a:rPr>
              <a:t>As per </a:t>
            </a:r>
            <a:r>
              <a:rPr kumimoji="0" lang="en-US" sz="2000" b="1" i="0" u="none" strike="noStrike" kern="1200" cap="none" spc="0" normalizeH="0" noProof="0" dirty="0" smtClean="0">
                <a:ln>
                  <a:noFill/>
                </a:ln>
                <a:solidFill>
                  <a:srgbClr val="FFFFFF"/>
                </a:solidFill>
                <a:effectLst/>
                <a:uLnTx/>
                <a:uFillTx/>
                <a:latin typeface="Myriad Pro"/>
                <a:ea typeface="+mj-ea"/>
                <a:cs typeface="+mj-cs"/>
              </a:rPr>
              <a:t>Forrester</a:t>
            </a:r>
            <a:r>
              <a:rPr kumimoji="0" lang="en-US" sz="2000" b="1" i="0" u="none" strike="noStrike" kern="1200" cap="none" spc="0" normalizeH="0" baseline="0" noProof="0" dirty="0" smtClean="0">
                <a:ln>
                  <a:noFill/>
                </a:ln>
                <a:solidFill>
                  <a:schemeClr val="bg1"/>
                </a:solidFill>
                <a:effectLst/>
                <a:uLnTx/>
                <a:uFillTx/>
                <a:latin typeface="Myriad Pro"/>
                <a:ea typeface="+mj-ea"/>
                <a:cs typeface="+mj-cs"/>
              </a:rPr>
              <a:t> </a:t>
            </a:r>
          </a:p>
        </p:txBody>
      </p:sp>
      <p:pic>
        <p:nvPicPr>
          <p:cNvPr id="160770" name="Picture 2"/>
          <p:cNvPicPr>
            <a:picLocks noChangeAspect="1" noChangeArrowheads="1"/>
          </p:cNvPicPr>
          <p:nvPr/>
        </p:nvPicPr>
        <p:blipFill>
          <a:blip r:embed="rId2" cstate="print"/>
          <a:srcRect/>
          <a:stretch>
            <a:fillRect/>
          </a:stretch>
        </p:blipFill>
        <p:spPr bwMode="auto">
          <a:xfrm>
            <a:off x="1676400" y="1295400"/>
            <a:ext cx="6029325" cy="485775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6" name="Rectangle 5"/>
          <p:cNvSpPr/>
          <p:nvPr/>
        </p:nvSpPr>
        <p:spPr>
          <a:xfrm>
            <a:off x="2286000" y="2819400"/>
            <a:ext cx="685800" cy="152400"/>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2514600" y="4648200"/>
            <a:ext cx="5562600" cy="152400"/>
          </a:xfrm>
          <a:prstGeom prst="rect">
            <a:avLst/>
          </a:prstGeom>
          <a:solidFill>
            <a:srgbClr val="6DCFF6">
              <a:alpha val="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ight Arrow 12"/>
          <p:cNvSpPr/>
          <p:nvPr/>
        </p:nvSpPr>
        <p:spPr>
          <a:xfrm rot="21162788">
            <a:off x="4269638" y="2428246"/>
            <a:ext cx="3159391" cy="239616"/>
          </a:xfrm>
          <a:prstGeom prst="rightArrow">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00.xml><?xml version="1.0" encoding="utf-8"?>
<p:tagLst xmlns:a="http://schemas.openxmlformats.org/drawingml/2006/main" xmlns:r="http://schemas.openxmlformats.org/officeDocument/2006/relationships" xmlns:p="http://schemas.openxmlformats.org/presentationml/2006/main">
  <p:tag name="THEMEIDC" val="2"/>
</p:tagLst>
</file>

<file path=ppt/tags/tag101.xml><?xml version="1.0" encoding="utf-8"?>
<p:tagLst xmlns:a="http://schemas.openxmlformats.org/drawingml/2006/main" xmlns:r="http://schemas.openxmlformats.org/officeDocument/2006/relationships" xmlns:p="http://schemas.openxmlformats.org/presentationml/2006/main">
  <p:tag name="THEMEID" val="3"/>
</p:tagLst>
</file>

<file path=ppt/tags/tag102.xml><?xml version="1.0" encoding="utf-8"?>
<p:tagLst xmlns:a="http://schemas.openxmlformats.org/drawingml/2006/main" xmlns:r="http://schemas.openxmlformats.org/officeDocument/2006/relationships" xmlns:p="http://schemas.openxmlformats.org/presentationml/2006/main">
  <p:tag name="THEMEIDC" val="3"/>
</p:tagLst>
</file>

<file path=ppt/tags/tag103.xml><?xml version="1.0" encoding="utf-8"?>
<p:tagLst xmlns:a="http://schemas.openxmlformats.org/drawingml/2006/main" xmlns:r="http://schemas.openxmlformats.org/officeDocument/2006/relationships" xmlns:p="http://schemas.openxmlformats.org/presentationml/2006/main">
  <p:tag name="THEMEID" val="4"/>
</p:tagLst>
</file>

<file path=ppt/tags/tag104.xml><?xml version="1.0" encoding="utf-8"?>
<p:tagLst xmlns:a="http://schemas.openxmlformats.org/drawingml/2006/main" xmlns:r="http://schemas.openxmlformats.org/officeDocument/2006/relationships" xmlns:p="http://schemas.openxmlformats.org/presentationml/2006/main">
  <p:tag name="THEMEIDC" val="4"/>
</p:tagLst>
</file>

<file path=ppt/tags/tag105.xml><?xml version="1.0" encoding="utf-8"?>
<p:tagLst xmlns:a="http://schemas.openxmlformats.org/drawingml/2006/main" xmlns:r="http://schemas.openxmlformats.org/officeDocument/2006/relationships" xmlns:p="http://schemas.openxmlformats.org/presentationml/2006/main">
  <p:tag name="THEMEID" val="5"/>
</p:tagLst>
</file>

<file path=ppt/tags/tag106.xml><?xml version="1.0" encoding="utf-8"?>
<p:tagLst xmlns:a="http://schemas.openxmlformats.org/drawingml/2006/main" xmlns:r="http://schemas.openxmlformats.org/officeDocument/2006/relationships" xmlns:p="http://schemas.openxmlformats.org/presentationml/2006/main">
  <p:tag name="THEMEIDC" val="5"/>
</p:tagLst>
</file>

<file path=ppt/tags/tag107.xml><?xml version="1.0" encoding="utf-8"?>
<p:tagLst xmlns:a="http://schemas.openxmlformats.org/drawingml/2006/main" xmlns:r="http://schemas.openxmlformats.org/officeDocument/2006/relationships" xmlns:p="http://schemas.openxmlformats.org/presentationml/2006/main">
  <p:tag name="THEMEID" val="6"/>
</p:tagLst>
</file>

<file path=ppt/tags/tag108.xml><?xml version="1.0" encoding="utf-8"?>
<p:tagLst xmlns:a="http://schemas.openxmlformats.org/drawingml/2006/main" xmlns:r="http://schemas.openxmlformats.org/officeDocument/2006/relationships" xmlns:p="http://schemas.openxmlformats.org/presentationml/2006/main">
  <p:tag name="THEMEIDC" val="6"/>
</p:tagLst>
</file>

<file path=ppt/tags/tag109.xml><?xml version="1.0" encoding="utf-8"?>
<p:tagLst xmlns:a="http://schemas.openxmlformats.org/drawingml/2006/main" xmlns:r="http://schemas.openxmlformats.org/officeDocument/2006/relationships" xmlns:p="http://schemas.openxmlformats.org/presentationml/2006/main">
  <p:tag name="THEMEID" val="7"/>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10.xml><?xml version="1.0" encoding="utf-8"?>
<p:tagLst xmlns:a="http://schemas.openxmlformats.org/drawingml/2006/main" xmlns:r="http://schemas.openxmlformats.org/officeDocument/2006/relationships" xmlns:p="http://schemas.openxmlformats.org/presentationml/2006/main">
  <p:tag name="THEMEIDC" val="7"/>
</p:tagLst>
</file>

<file path=ppt/tags/tag111.xml><?xml version="1.0" encoding="utf-8"?>
<p:tagLst xmlns:a="http://schemas.openxmlformats.org/drawingml/2006/main" xmlns:r="http://schemas.openxmlformats.org/officeDocument/2006/relationships" xmlns:p="http://schemas.openxmlformats.org/presentationml/2006/main">
  <p:tag name="THEMEID" val="8"/>
</p:tagLst>
</file>

<file path=ppt/tags/tag112.xml><?xml version="1.0" encoding="utf-8"?>
<p:tagLst xmlns:a="http://schemas.openxmlformats.org/drawingml/2006/main" xmlns:r="http://schemas.openxmlformats.org/officeDocument/2006/relationships" xmlns:p="http://schemas.openxmlformats.org/presentationml/2006/main">
  <p:tag name="THEMEIDC" val="8"/>
</p:tagLst>
</file>

<file path=ppt/tags/tag113.xml><?xml version="1.0" encoding="utf-8"?>
<p:tagLst xmlns:a="http://schemas.openxmlformats.org/drawingml/2006/main" xmlns:r="http://schemas.openxmlformats.org/officeDocument/2006/relationships" xmlns:p="http://schemas.openxmlformats.org/presentationml/2006/main">
  <p:tag name="THEMEID" val="9"/>
</p:tagLst>
</file>

<file path=ppt/tags/tag114.xml><?xml version="1.0" encoding="utf-8"?>
<p:tagLst xmlns:a="http://schemas.openxmlformats.org/drawingml/2006/main" xmlns:r="http://schemas.openxmlformats.org/officeDocument/2006/relationships" xmlns:p="http://schemas.openxmlformats.org/presentationml/2006/main">
  <p:tag name="THEMEIDC" val="9"/>
</p:tagLst>
</file>

<file path=ppt/tags/tag115.xml><?xml version="1.0" encoding="utf-8"?>
<p:tagLst xmlns:a="http://schemas.openxmlformats.org/drawingml/2006/main" xmlns:r="http://schemas.openxmlformats.org/officeDocument/2006/relationships" xmlns:p="http://schemas.openxmlformats.org/presentationml/2006/main">
  <p:tag name="THEMEID" val="10"/>
</p:tagLst>
</file>

<file path=ppt/tags/tag116.xml><?xml version="1.0" encoding="utf-8"?>
<p:tagLst xmlns:a="http://schemas.openxmlformats.org/drawingml/2006/main" xmlns:r="http://schemas.openxmlformats.org/officeDocument/2006/relationships" xmlns:p="http://schemas.openxmlformats.org/presentationml/2006/main">
  <p:tag name="THEMEIDC" val="10"/>
</p:tagLst>
</file>

<file path=ppt/tags/tag117.xml><?xml version="1.0" encoding="utf-8"?>
<p:tagLst xmlns:a="http://schemas.openxmlformats.org/drawingml/2006/main" xmlns:r="http://schemas.openxmlformats.org/officeDocument/2006/relationships" xmlns:p="http://schemas.openxmlformats.org/presentationml/2006/main">
  <p:tag name="THEMEID" val="11"/>
</p:tagLst>
</file>

<file path=ppt/tags/tag118.xml><?xml version="1.0" encoding="utf-8"?>
<p:tagLst xmlns:a="http://schemas.openxmlformats.org/drawingml/2006/main" xmlns:r="http://schemas.openxmlformats.org/officeDocument/2006/relationships" xmlns:p="http://schemas.openxmlformats.org/presentationml/2006/main">
  <p:tag name="THEMEIDC" val="11"/>
</p:tagLst>
</file>

<file path=ppt/tags/tag119.xml><?xml version="1.0" encoding="utf-8"?>
<p:tagLst xmlns:a="http://schemas.openxmlformats.org/drawingml/2006/main" xmlns:r="http://schemas.openxmlformats.org/officeDocument/2006/relationships" xmlns:p="http://schemas.openxmlformats.org/presentationml/2006/main">
  <p:tag name="THEMEID" val="12"/>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20.xml><?xml version="1.0" encoding="utf-8"?>
<p:tagLst xmlns:a="http://schemas.openxmlformats.org/drawingml/2006/main" xmlns:r="http://schemas.openxmlformats.org/officeDocument/2006/relationships" xmlns:p="http://schemas.openxmlformats.org/presentationml/2006/main">
  <p:tag name="THEMEIDC" val="12"/>
</p:tagLst>
</file>

<file path=ppt/tags/tag121.xml><?xml version="1.0" encoding="utf-8"?>
<p:tagLst xmlns:a="http://schemas.openxmlformats.org/drawingml/2006/main" xmlns:r="http://schemas.openxmlformats.org/officeDocument/2006/relationships" xmlns:p="http://schemas.openxmlformats.org/presentationml/2006/main">
  <p:tag name="THEMEIDCC" val="1"/>
</p:tagLst>
</file>

<file path=ppt/tags/tag122.xml><?xml version="1.0" encoding="utf-8"?>
<p:tagLst xmlns:a="http://schemas.openxmlformats.org/drawingml/2006/main" xmlns:r="http://schemas.openxmlformats.org/officeDocument/2006/relationships" xmlns:p="http://schemas.openxmlformats.org/presentationml/2006/main">
  <p:tag name="THEMEIDCCC" val="1"/>
</p:tagLst>
</file>

<file path=ppt/tags/tag123.xml><?xml version="1.0" encoding="utf-8"?>
<p:tagLst xmlns:a="http://schemas.openxmlformats.org/drawingml/2006/main" xmlns:r="http://schemas.openxmlformats.org/officeDocument/2006/relationships" xmlns:p="http://schemas.openxmlformats.org/presentationml/2006/main">
  <p:tag name="THEMEIDCC" val="2"/>
</p:tagLst>
</file>

<file path=ppt/tags/tag124.xml><?xml version="1.0" encoding="utf-8"?>
<p:tagLst xmlns:a="http://schemas.openxmlformats.org/drawingml/2006/main" xmlns:r="http://schemas.openxmlformats.org/officeDocument/2006/relationships" xmlns:p="http://schemas.openxmlformats.org/presentationml/2006/main">
  <p:tag name="THEMEIDCCC" val="2"/>
</p:tagLst>
</file>

<file path=ppt/tags/tag125.xml><?xml version="1.0" encoding="utf-8"?>
<p:tagLst xmlns:a="http://schemas.openxmlformats.org/drawingml/2006/main" xmlns:r="http://schemas.openxmlformats.org/officeDocument/2006/relationships" xmlns:p="http://schemas.openxmlformats.org/presentationml/2006/main">
  <p:tag name="THEMEIDCC" val="3"/>
</p:tagLst>
</file>

<file path=ppt/tags/tag126.xml><?xml version="1.0" encoding="utf-8"?>
<p:tagLst xmlns:a="http://schemas.openxmlformats.org/drawingml/2006/main" xmlns:r="http://schemas.openxmlformats.org/officeDocument/2006/relationships" xmlns:p="http://schemas.openxmlformats.org/presentationml/2006/main">
  <p:tag name="THEMEIDCCC" val="3"/>
</p:tagLst>
</file>

<file path=ppt/tags/tag127.xml><?xml version="1.0" encoding="utf-8"?>
<p:tagLst xmlns:a="http://schemas.openxmlformats.org/drawingml/2006/main" xmlns:r="http://schemas.openxmlformats.org/officeDocument/2006/relationships" xmlns:p="http://schemas.openxmlformats.org/presentationml/2006/main">
  <p:tag name="THEMEIDCC" val="4"/>
</p:tagLst>
</file>

<file path=ppt/tags/tag128.xml><?xml version="1.0" encoding="utf-8"?>
<p:tagLst xmlns:a="http://schemas.openxmlformats.org/drawingml/2006/main" xmlns:r="http://schemas.openxmlformats.org/officeDocument/2006/relationships" xmlns:p="http://schemas.openxmlformats.org/presentationml/2006/main">
  <p:tag name="THEMEIDCCC" val="4"/>
</p:tagLst>
</file>

<file path=ppt/tags/tag129.xml><?xml version="1.0" encoding="utf-8"?>
<p:tagLst xmlns:a="http://schemas.openxmlformats.org/drawingml/2006/main" xmlns:r="http://schemas.openxmlformats.org/officeDocument/2006/relationships" xmlns:p="http://schemas.openxmlformats.org/presentationml/2006/main">
  <p:tag name="THEMEIDCC" val="5"/>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30.xml><?xml version="1.0" encoding="utf-8"?>
<p:tagLst xmlns:a="http://schemas.openxmlformats.org/drawingml/2006/main" xmlns:r="http://schemas.openxmlformats.org/officeDocument/2006/relationships" xmlns:p="http://schemas.openxmlformats.org/presentationml/2006/main">
  <p:tag name="THEMEIDCCC" val="5"/>
</p:tagLst>
</file>

<file path=ppt/tags/tag131.xml><?xml version="1.0" encoding="utf-8"?>
<p:tagLst xmlns:a="http://schemas.openxmlformats.org/drawingml/2006/main" xmlns:r="http://schemas.openxmlformats.org/officeDocument/2006/relationships" xmlns:p="http://schemas.openxmlformats.org/presentationml/2006/main">
  <p:tag name="THEMEIDCC" val="6"/>
</p:tagLst>
</file>

<file path=ppt/tags/tag132.xml><?xml version="1.0" encoding="utf-8"?>
<p:tagLst xmlns:a="http://schemas.openxmlformats.org/drawingml/2006/main" xmlns:r="http://schemas.openxmlformats.org/officeDocument/2006/relationships" xmlns:p="http://schemas.openxmlformats.org/presentationml/2006/main">
  <p:tag name="THEMEIDCCC" val="6"/>
</p:tagLst>
</file>

<file path=ppt/tags/tag133.xml><?xml version="1.0" encoding="utf-8"?>
<p:tagLst xmlns:a="http://schemas.openxmlformats.org/drawingml/2006/main" xmlns:r="http://schemas.openxmlformats.org/officeDocument/2006/relationships" xmlns:p="http://schemas.openxmlformats.org/presentationml/2006/main">
  <p:tag name="THEMEIDCC" val="7"/>
</p:tagLst>
</file>

<file path=ppt/tags/tag134.xml><?xml version="1.0" encoding="utf-8"?>
<p:tagLst xmlns:a="http://schemas.openxmlformats.org/drawingml/2006/main" xmlns:r="http://schemas.openxmlformats.org/officeDocument/2006/relationships" xmlns:p="http://schemas.openxmlformats.org/presentationml/2006/main">
  <p:tag name="THEMEIDCCC" val="7"/>
</p:tagLst>
</file>

<file path=ppt/tags/tag135.xml><?xml version="1.0" encoding="utf-8"?>
<p:tagLst xmlns:a="http://schemas.openxmlformats.org/drawingml/2006/main" xmlns:r="http://schemas.openxmlformats.org/officeDocument/2006/relationships" xmlns:p="http://schemas.openxmlformats.org/presentationml/2006/main">
  <p:tag name="THEMEIDCC" val="8"/>
</p:tagLst>
</file>

<file path=ppt/tags/tag136.xml><?xml version="1.0" encoding="utf-8"?>
<p:tagLst xmlns:a="http://schemas.openxmlformats.org/drawingml/2006/main" xmlns:r="http://schemas.openxmlformats.org/officeDocument/2006/relationships" xmlns:p="http://schemas.openxmlformats.org/presentationml/2006/main">
  <p:tag name="THEMEIDCCC" val="8"/>
</p:tagLst>
</file>

<file path=ppt/tags/tag137.xml><?xml version="1.0" encoding="utf-8"?>
<p:tagLst xmlns:a="http://schemas.openxmlformats.org/drawingml/2006/main" xmlns:r="http://schemas.openxmlformats.org/officeDocument/2006/relationships" xmlns:p="http://schemas.openxmlformats.org/presentationml/2006/main">
  <p:tag name="THEMEIDCC" val="9"/>
</p:tagLst>
</file>

<file path=ppt/tags/tag138.xml><?xml version="1.0" encoding="utf-8"?>
<p:tagLst xmlns:a="http://schemas.openxmlformats.org/drawingml/2006/main" xmlns:r="http://schemas.openxmlformats.org/officeDocument/2006/relationships" xmlns:p="http://schemas.openxmlformats.org/presentationml/2006/main">
  <p:tag name="THEMEIDCCC" val="9"/>
</p:tagLst>
</file>

<file path=ppt/tags/tag139.xml><?xml version="1.0" encoding="utf-8"?>
<p:tagLst xmlns:a="http://schemas.openxmlformats.org/drawingml/2006/main" xmlns:r="http://schemas.openxmlformats.org/officeDocument/2006/relationships" xmlns:p="http://schemas.openxmlformats.org/presentationml/2006/main">
  <p:tag name="THEMEIDCC" val="10"/>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40.xml><?xml version="1.0" encoding="utf-8"?>
<p:tagLst xmlns:a="http://schemas.openxmlformats.org/drawingml/2006/main" xmlns:r="http://schemas.openxmlformats.org/officeDocument/2006/relationships" xmlns:p="http://schemas.openxmlformats.org/presentationml/2006/main">
  <p:tag name="THEMEIDCCC" val="10"/>
</p:tagLst>
</file>

<file path=ppt/tags/tag141.xml><?xml version="1.0" encoding="utf-8"?>
<p:tagLst xmlns:a="http://schemas.openxmlformats.org/drawingml/2006/main" xmlns:r="http://schemas.openxmlformats.org/officeDocument/2006/relationships" xmlns:p="http://schemas.openxmlformats.org/presentationml/2006/main">
  <p:tag name="THEMEIDCC" val="11"/>
</p:tagLst>
</file>

<file path=ppt/tags/tag142.xml><?xml version="1.0" encoding="utf-8"?>
<p:tagLst xmlns:a="http://schemas.openxmlformats.org/drawingml/2006/main" xmlns:r="http://schemas.openxmlformats.org/officeDocument/2006/relationships" xmlns:p="http://schemas.openxmlformats.org/presentationml/2006/main">
  <p:tag name="THEMEIDCCC" val="11"/>
</p:tagLst>
</file>

<file path=ppt/tags/tag143.xml><?xml version="1.0" encoding="utf-8"?>
<p:tagLst xmlns:a="http://schemas.openxmlformats.org/drawingml/2006/main" xmlns:r="http://schemas.openxmlformats.org/officeDocument/2006/relationships" xmlns:p="http://schemas.openxmlformats.org/presentationml/2006/main">
  <p:tag name="THEMEIDCC" val="12"/>
</p:tagLst>
</file>

<file path=ppt/tags/tag144.xml><?xml version="1.0" encoding="utf-8"?>
<p:tagLst xmlns:a="http://schemas.openxmlformats.org/drawingml/2006/main" xmlns:r="http://schemas.openxmlformats.org/officeDocument/2006/relationships" xmlns:p="http://schemas.openxmlformats.org/presentationml/2006/main">
  <p:tag name="THEMEIDCCC" val="12"/>
</p:tagLst>
</file>

<file path=ppt/tags/tag145.xml><?xml version="1.0" encoding="utf-8"?>
<p:tagLst xmlns:a="http://schemas.openxmlformats.org/drawingml/2006/main" xmlns:r="http://schemas.openxmlformats.org/officeDocument/2006/relationships" xmlns:p="http://schemas.openxmlformats.org/presentationml/2006/main">
  <p:tag name="THEMEID" val="1"/>
</p:tagLst>
</file>

<file path=ppt/tags/tag146.xml><?xml version="1.0" encoding="utf-8"?>
<p:tagLst xmlns:a="http://schemas.openxmlformats.org/drawingml/2006/main" xmlns:r="http://schemas.openxmlformats.org/officeDocument/2006/relationships" xmlns:p="http://schemas.openxmlformats.org/presentationml/2006/main">
  <p:tag name="THEMEIDC" val="1"/>
</p:tagLst>
</file>

<file path=ppt/tags/tag147.xml><?xml version="1.0" encoding="utf-8"?>
<p:tagLst xmlns:a="http://schemas.openxmlformats.org/drawingml/2006/main" xmlns:r="http://schemas.openxmlformats.org/officeDocument/2006/relationships" xmlns:p="http://schemas.openxmlformats.org/presentationml/2006/main">
  <p:tag name="THEMEID" val="2"/>
</p:tagLst>
</file>

<file path=ppt/tags/tag148.xml><?xml version="1.0" encoding="utf-8"?>
<p:tagLst xmlns:a="http://schemas.openxmlformats.org/drawingml/2006/main" xmlns:r="http://schemas.openxmlformats.org/officeDocument/2006/relationships" xmlns:p="http://schemas.openxmlformats.org/presentationml/2006/main">
  <p:tag name="THEMEIDC" val="2"/>
</p:tagLst>
</file>

<file path=ppt/tags/tag149.xml><?xml version="1.0" encoding="utf-8"?>
<p:tagLst xmlns:a="http://schemas.openxmlformats.org/drawingml/2006/main" xmlns:r="http://schemas.openxmlformats.org/officeDocument/2006/relationships" xmlns:p="http://schemas.openxmlformats.org/presentationml/2006/main">
  <p:tag name="THEMEID" val="3"/>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50.xml><?xml version="1.0" encoding="utf-8"?>
<p:tagLst xmlns:a="http://schemas.openxmlformats.org/drawingml/2006/main" xmlns:r="http://schemas.openxmlformats.org/officeDocument/2006/relationships" xmlns:p="http://schemas.openxmlformats.org/presentationml/2006/main">
  <p:tag name="THEMEIDC" val="3"/>
</p:tagLst>
</file>

<file path=ppt/tags/tag151.xml><?xml version="1.0" encoding="utf-8"?>
<p:tagLst xmlns:a="http://schemas.openxmlformats.org/drawingml/2006/main" xmlns:r="http://schemas.openxmlformats.org/officeDocument/2006/relationships" xmlns:p="http://schemas.openxmlformats.org/presentationml/2006/main">
  <p:tag name="THEMEID" val="4"/>
</p:tagLst>
</file>

<file path=ppt/tags/tag152.xml><?xml version="1.0" encoding="utf-8"?>
<p:tagLst xmlns:a="http://schemas.openxmlformats.org/drawingml/2006/main" xmlns:r="http://schemas.openxmlformats.org/officeDocument/2006/relationships" xmlns:p="http://schemas.openxmlformats.org/presentationml/2006/main">
  <p:tag name="THEMEIDC" val="4"/>
</p:tagLst>
</file>

<file path=ppt/tags/tag153.xml><?xml version="1.0" encoding="utf-8"?>
<p:tagLst xmlns:a="http://schemas.openxmlformats.org/drawingml/2006/main" xmlns:r="http://schemas.openxmlformats.org/officeDocument/2006/relationships" xmlns:p="http://schemas.openxmlformats.org/presentationml/2006/main">
  <p:tag name="THEMEID" val="5"/>
</p:tagLst>
</file>

<file path=ppt/tags/tag154.xml><?xml version="1.0" encoding="utf-8"?>
<p:tagLst xmlns:a="http://schemas.openxmlformats.org/drawingml/2006/main" xmlns:r="http://schemas.openxmlformats.org/officeDocument/2006/relationships" xmlns:p="http://schemas.openxmlformats.org/presentationml/2006/main">
  <p:tag name="THEMEIDC" val="5"/>
</p:tagLst>
</file>

<file path=ppt/tags/tag155.xml><?xml version="1.0" encoding="utf-8"?>
<p:tagLst xmlns:a="http://schemas.openxmlformats.org/drawingml/2006/main" xmlns:r="http://schemas.openxmlformats.org/officeDocument/2006/relationships" xmlns:p="http://schemas.openxmlformats.org/presentationml/2006/main">
  <p:tag name="THEMEID" val="6"/>
</p:tagLst>
</file>

<file path=ppt/tags/tag156.xml><?xml version="1.0" encoding="utf-8"?>
<p:tagLst xmlns:a="http://schemas.openxmlformats.org/drawingml/2006/main" xmlns:r="http://schemas.openxmlformats.org/officeDocument/2006/relationships" xmlns:p="http://schemas.openxmlformats.org/presentationml/2006/main">
  <p:tag name="THEMEIDC" val="6"/>
</p:tagLst>
</file>

<file path=ppt/tags/tag157.xml><?xml version="1.0" encoding="utf-8"?>
<p:tagLst xmlns:a="http://schemas.openxmlformats.org/drawingml/2006/main" xmlns:r="http://schemas.openxmlformats.org/officeDocument/2006/relationships" xmlns:p="http://schemas.openxmlformats.org/presentationml/2006/main">
  <p:tag name="THEMEID" val="7"/>
</p:tagLst>
</file>

<file path=ppt/tags/tag158.xml><?xml version="1.0" encoding="utf-8"?>
<p:tagLst xmlns:a="http://schemas.openxmlformats.org/drawingml/2006/main" xmlns:r="http://schemas.openxmlformats.org/officeDocument/2006/relationships" xmlns:p="http://schemas.openxmlformats.org/presentationml/2006/main">
  <p:tag name="THEMEIDC" val="7"/>
</p:tagLst>
</file>

<file path=ppt/tags/tag159.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60.xml><?xml version="1.0" encoding="utf-8"?>
<p:tagLst xmlns:a="http://schemas.openxmlformats.org/drawingml/2006/main" xmlns:r="http://schemas.openxmlformats.org/officeDocument/2006/relationships" xmlns:p="http://schemas.openxmlformats.org/presentationml/2006/main">
  <p:tag name="THEMEIDC" val="8"/>
</p:tagLst>
</file>

<file path=ppt/tags/tag161.xml><?xml version="1.0" encoding="utf-8"?>
<p:tagLst xmlns:a="http://schemas.openxmlformats.org/drawingml/2006/main" xmlns:r="http://schemas.openxmlformats.org/officeDocument/2006/relationships" xmlns:p="http://schemas.openxmlformats.org/presentationml/2006/main">
  <p:tag name="THEMEID" val="9"/>
</p:tagLst>
</file>

<file path=ppt/tags/tag162.xml><?xml version="1.0" encoding="utf-8"?>
<p:tagLst xmlns:a="http://schemas.openxmlformats.org/drawingml/2006/main" xmlns:r="http://schemas.openxmlformats.org/officeDocument/2006/relationships" xmlns:p="http://schemas.openxmlformats.org/presentationml/2006/main">
  <p:tag name="THEMEIDC" val="9"/>
</p:tagLst>
</file>

<file path=ppt/tags/tag163.xml><?xml version="1.0" encoding="utf-8"?>
<p:tagLst xmlns:a="http://schemas.openxmlformats.org/drawingml/2006/main" xmlns:r="http://schemas.openxmlformats.org/officeDocument/2006/relationships" xmlns:p="http://schemas.openxmlformats.org/presentationml/2006/main">
  <p:tag name="THEMEID" val="10"/>
</p:tagLst>
</file>

<file path=ppt/tags/tag164.xml><?xml version="1.0" encoding="utf-8"?>
<p:tagLst xmlns:a="http://schemas.openxmlformats.org/drawingml/2006/main" xmlns:r="http://schemas.openxmlformats.org/officeDocument/2006/relationships" xmlns:p="http://schemas.openxmlformats.org/presentationml/2006/main">
  <p:tag name="THEMEIDC" val="10"/>
</p:tagLst>
</file>

<file path=ppt/tags/tag165.xml><?xml version="1.0" encoding="utf-8"?>
<p:tagLst xmlns:a="http://schemas.openxmlformats.org/drawingml/2006/main" xmlns:r="http://schemas.openxmlformats.org/officeDocument/2006/relationships" xmlns:p="http://schemas.openxmlformats.org/presentationml/2006/main">
  <p:tag name="THEMEID" val="11"/>
</p:tagLst>
</file>

<file path=ppt/tags/tag166.xml><?xml version="1.0" encoding="utf-8"?>
<p:tagLst xmlns:a="http://schemas.openxmlformats.org/drawingml/2006/main" xmlns:r="http://schemas.openxmlformats.org/officeDocument/2006/relationships" xmlns:p="http://schemas.openxmlformats.org/presentationml/2006/main">
  <p:tag name="THEMEIDC" val="11"/>
</p:tagLst>
</file>

<file path=ppt/tags/tag167.xml><?xml version="1.0" encoding="utf-8"?>
<p:tagLst xmlns:a="http://schemas.openxmlformats.org/drawingml/2006/main" xmlns:r="http://schemas.openxmlformats.org/officeDocument/2006/relationships" xmlns:p="http://schemas.openxmlformats.org/presentationml/2006/main">
  <p:tag name="THEMEID" val="12"/>
</p:tagLst>
</file>

<file path=ppt/tags/tag168.xml><?xml version="1.0" encoding="utf-8"?>
<p:tagLst xmlns:a="http://schemas.openxmlformats.org/drawingml/2006/main" xmlns:r="http://schemas.openxmlformats.org/officeDocument/2006/relationships" xmlns:p="http://schemas.openxmlformats.org/presentationml/2006/main">
  <p:tag name="THEMEIDC" val="12"/>
</p:tagLst>
</file>

<file path=ppt/tags/tag169.xml><?xml version="1.0" encoding="utf-8"?>
<p:tagLst xmlns:a="http://schemas.openxmlformats.org/drawingml/2006/main" xmlns:r="http://schemas.openxmlformats.org/officeDocument/2006/relationships" xmlns:p="http://schemas.openxmlformats.org/presentationml/2006/main">
  <p:tag name="THEMEIDCC" val="1"/>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70.xml><?xml version="1.0" encoding="utf-8"?>
<p:tagLst xmlns:a="http://schemas.openxmlformats.org/drawingml/2006/main" xmlns:r="http://schemas.openxmlformats.org/officeDocument/2006/relationships" xmlns:p="http://schemas.openxmlformats.org/presentationml/2006/main">
  <p:tag name="THEMEIDCCC" val="1"/>
</p:tagLst>
</file>

<file path=ppt/tags/tag171.xml><?xml version="1.0" encoding="utf-8"?>
<p:tagLst xmlns:a="http://schemas.openxmlformats.org/drawingml/2006/main" xmlns:r="http://schemas.openxmlformats.org/officeDocument/2006/relationships" xmlns:p="http://schemas.openxmlformats.org/presentationml/2006/main">
  <p:tag name="THEMEIDCC" val="2"/>
</p:tagLst>
</file>

<file path=ppt/tags/tag172.xml><?xml version="1.0" encoding="utf-8"?>
<p:tagLst xmlns:a="http://schemas.openxmlformats.org/drawingml/2006/main" xmlns:r="http://schemas.openxmlformats.org/officeDocument/2006/relationships" xmlns:p="http://schemas.openxmlformats.org/presentationml/2006/main">
  <p:tag name="THEMEIDCCC" val="2"/>
</p:tagLst>
</file>

<file path=ppt/tags/tag173.xml><?xml version="1.0" encoding="utf-8"?>
<p:tagLst xmlns:a="http://schemas.openxmlformats.org/drawingml/2006/main" xmlns:r="http://schemas.openxmlformats.org/officeDocument/2006/relationships" xmlns:p="http://schemas.openxmlformats.org/presentationml/2006/main">
  <p:tag name="THEMEIDCC" val="3"/>
</p:tagLst>
</file>

<file path=ppt/tags/tag174.xml><?xml version="1.0" encoding="utf-8"?>
<p:tagLst xmlns:a="http://schemas.openxmlformats.org/drawingml/2006/main" xmlns:r="http://schemas.openxmlformats.org/officeDocument/2006/relationships" xmlns:p="http://schemas.openxmlformats.org/presentationml/2006/main">
  <p:tag name="THEMEIDCCC" val="3"/>
</p:tagLst>
</file>

<file path=ppt/tags/tag175.xml><?xml version="1.0" encoding="utf-8"?>
<p:tagLst xmlns:a="http://schemas.openxmlformats.org/drawingml/2006/main" xmlns:r="http://schemas.openxmlformats.org/officeDocument/2006/relationships" xmlns:p="http://schemas.openxmlformats.org/presentationml/2006/main">
  <p:tag name="THEMEIDCC" val="4"/>
</p:tagLst>
</file>

<file path=ppt/tags/tag176.xml><?xml version="1.0" encoding="utf-8"?>
<p:tagLst xmlns:a="http://schemas.openxmlformats.org/drawingml/2006/main" xmlns:r="http://schemas.openxmlformats.org/officeDocument/2006/relationships" xmlns:p="http://schemas.openxmlformats.org/presentationml/2006/main">
  <p:tag name="THEMEIDCCC" val="4"/>
</p:tagLst>
</file>

<file path=ppt/tags/tag177.xml><?xml version="1.0" encoding="utf-8"?>
<p:tagLst xmlns:a="http://schemas.openxmlformats.org/drawingml/2006/main" xmlns:r="http://schemas.openxmlformats.org/officeDocument/2006/relationships" xmlns:p="http://schemas.openxmlformats.org/presentationml/2006/main">
  <p:tag name="THEMEIDCC" val="5"/>
</p:tagLst>
</file>

<file path=ppt/tags/tag178.xml><?xml version="1.0" encoding="utf-8"?>
<p:tagLst xmlns:a="http://schemas.openxmlformats.org/drawingml/2006/main" xmlns:r="http://schemas.openxmlformats.org/officeDocument/2006/relationships" xmlns:p="http://schemas.openxmlformats.org/presentationml/2006/main">
  <p:tag name="THEMEIDCCC" val="5"/>
</p:tagLst>
</file>

<file path=ppt/tags/tag179.xml><?xml version="1.0" encoding="utf-8"?>
<p:tagLst xmlns:a="http://schemas.openxmlformats.org/drawingml/2006/main" xmlns:r="http://schemas.openxmlformats.org/officeDocument/2006/relationships" xmlns:p="http://schemas.openxmlformats.org/presentationml/2006/main">
  <p:tag name="THEMEIDCC" val="6"/>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80.xml><?xml version="1.0" encoding="utf-8"?>
<p:tagLst xmlns:a="http://schemas.openxmlformats.org/drawingml/2006/main" xmlns:r="http://schemas.openxmlformats.org/officeDocument/2006/relationships" xmlns:p="http://schemas.openxmlformats.org/presentationml/2006/main">
  <p:tag name="THEMEIDCCC" val="6"/>
</p:tagLst>
</file>

<file path=ppt/tags/tag181.xml><?xml version="1.0" encoding="utf-8"?>
<p:tagLst xmlns:a="http://schemas.openxmlformats.org/drawingml/2006/main" xmlns:r="http://schemas.openxmlformats.org/officeDocument/2006/relationships" xmlns:p="http://schemas.openxmlformats.org/presentationml/2006/main">
  <p:tag name="THEMEIDCC" val="7"/>
</p:tagLst>
</file>

<file path=ppt/tags/tag182.xml><?xml version="1.0" encoding="utf-8"?>
<p:tagLst xmlns:a="http://schemas.openxmlformats.org/drawingml/2006/main" xmlns:r="http://schemas.openxmlformats.org/officeDocument/2006/relationships" xmlns:p="http://schemas.openxmlformats.org/presentationml/2006/main">
  <p:tag name="THEMEIDCCC" val="7"/>
</p:tagLst>
</file>

<file path=ppt/tags/tag183.xml><?xml version="1.0" encoding="utf-8"?>
<p:tagLst xmlns:a="http://schemas.openxmlformats.org/drawingml/2006/main" xmlns:r="http://schemas.openxmlformats.org/officeDocument/2006/relationships" xmlns:p="http://schemas.openxmlformats.org/presentationml/2006/main">
  <p:tag name="THEMEIDCC" val="8"/>
</p:tagLst>
</file>

<file path=ppt/tags/tag184.xml><?xml version="1.0" encoding="utf-8"?>
<p:tagLst xmlns:a="http://schemas.openxmlformats.org/drawingml/2006/main" xmlns:r="http://schemas.openxmlformats.org/officeDocument/2006/relationships" xmlns:p="http://schemas.openxmlformats.org/presentationml/2006/main">
  <p:tag name="THEMEIDCCC" val="8"/>
</p:tagLst>
</file>

<file path=ppt/tags/tag185.xml><?xml version="1.0" encoding="utf-8"?>
<p:tagLst xmlns:a="http://schemas.openxmlformats.org/drawingml/2006/main" xmlns:r="http://schemas.openxmlformats.org/officeDocument/2006/relationships" xmlns:p="http://schemas.openxmlformats.org/presentationml/2006/main">
  <p:tag name="THEMEIDCC" val="9"/>
</p:tagLst>
</file>

<file path=ppt/tags/tag186.xml><?xml version="1.0" encoding="utf-8"?>
<p:tagLst xmlns:a="http://schemas.openxmlformats.org/drawingml/2006/main" xmlns:r="http://schemas.openxmlformats.org/officeDocument/2006/relationships" xmlns:p="http://schemas.openxmlformats.org/presentationml/2006/main">
  <p:tag name="THEMEIDCCC" val="9"/>
</p:tagLst>
</file>

<file path=ppt/tags/tag187.xml><?xml version="1.0" encoding="utf-8"?>
<p:tagLst xmlns:a="http://schemas.openxmlformats.org/drawingml/2006/main" xmlns:r="http://schemas.openxmlformats.org/officeDocument/2006/relationships" xmlns:p="http://schemas.openxmlformats.org/presentationml/2006/main">
  <p:tag name="THEMEIDCC" val="10"/>
</p:tagLst>
</file>

<file path=ppt/tags/tag188.xml><?xml version="1.0" encoding="utf-8"?>
<p:tagLst xmlns:a="http://schemas.openxmlformats.org/drawingml/2006/main" xmlns:r="http://schemas.openxmlformats.org/officeDocument/2006/relationships" xmlns:p="http://schemas.openxmlformats.org/presentationml/2006/main">
  <p:tag name="THEMEIDCCC" val="10"/>
</p:tagLst>
</file>

<file path=ppt/tags/tag189.xml><?xml version="1.0" encoding="utf-8"?>
<p:tagLst xmlns:a="http://schemas.openxmlformats.org/drawingml/2006/main" xmlns:r="http://schemas.openxmlformats.org/officeDocument/2006/relationships" xmlns:p="http://schemas.openxmlformats.org/presentationml/2006/main">
  <p:tag name="THEMEIDCC" val="11"/>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190.xml><?xml version="1.0" encoding="utf-8"?>
<p:tagLst xmlns:a="http://schemas.openxmlformats.org/drawingml/2006/main" xmlns:r="http://schemas.openxmlformats.org/officeDocument/2006/relationships" xmlns:p="http://schemas.openxmlformats.org/presentationml/2006/main">
  <p:tag name="THEMEIDCCC" val="11"/>
</p:tagLst>
</file>

<file path=ppt/tags/tag191.xml><?xml version="1.0" encoding="utf-8"?>
<p:tagLst xmlns:a="http://schemas.openxmlformats.org/drawingml/2006/main" xmlns:r="http://schemas.openxmlformats.org/officeDocument/2006/relationships" xmlns:p="http://schemas.openxmlformats.org/presentationml/2006/main">
  <p:tag name="THEMEIDCC" val="12"/>
</p:tagLst>
</file>

<file path=ppt/tags/tag192.xml><?xml version="1.0" encoding="utf-8"?>
<p:tagLst xmlns:a="http://schemas.openxmlformats.org/drawingml/2006/main" xmlns:r="http://schemas.openxmlformats.org/officeDocument/2006/relationships" xmlns:p="http://schemas.openxmlformats.org/presentationml/2006/main">
  <p:tag name="THEMEIDCCC" val="12"/>
</p:tagLst>
</file>

<file path=ppt/tags/tag193.xml><?xml version="1.0" encoding="utf-8"?>
<p:tagLst xmlns:a="http://schemas.openxmlformats.org/drawingml/2006/main" xmlns:r="http://schemas.openxmlformats.org/officeDocument/2006/relationships" xmlns:p="http://schemas.openxmlformats.org/presentationml/2006/main">
  <p:tag name="THEMEID" val="1"/>
</p:tagLst>
</file>

<file path=ppt/tags/tag194.xml><?xml version="1.0" encoding="utf-8"?>
<p:tagLst xmlns:a="http://schemas.openxmlformats.org/drawingml/2006/main" xmlns:r="http://schemas.openxmlformats.org/officeDocument/2006/relationships" xmlns:p="http://schemas.openxmlformats.org/presentationml/2006/main">
  <p:tag name="THEMEIDC" val="1"/>
</p:tagLst>
</file>

<file path=ppt/tags/tag195.xml><?xml version="1.0" encoding="utf-8"?>
<p:tagLst xmlns:a="http://schemas.openxmlformats.org/drawingml/2006/main" xmlns:r="http://schemas.openxmlformats.org/officeDocument/2006/relationships" xmlns:p="http://schemas.openxmlformats.org/presentationml/2006/main">
  <p:tag name="THEMEID" val="2"/>
</p:tagLst>
</file>

<file path=ppt/tags/tag196.xml><?xml version="1.0" encoding="utf-8"?>
<p:tagLst xmlns:a="http://schemas.openxmlformats.org/drawingml/2006/main" xmlns:r="http://schemas.openxmlformats.org/officeDocument/2006/relationships" xmlns:p="http://schemas.openxmlformats.org/presentationml/2006/main">
  <p:tag name="THEMEIDC" val="2"/>
</p:tagLst>
</file>

<file path=ppt/tags/tag197.xml><?xml version="1.0" encoding="utf-8"?>
<p:tagLst xmlns:a="http://schemas.openxmlformats.org/drawingml/2006/main" xmlns:r="http://schemas.openxmlformats.org/officeDocument/2006/relationships" xmlns:p="http://schemas.openxmlformats.org/presentationml/2006/main">
  <p:tag name="THEMEID" val="3"/>
</p:tagLst>
</file>

<file path=ppt/tags/tag198.xml><?xml version="1.0" encoding="utf-8"?>
<p:tagLst xmlns:a="http://schemas.openxmlformats.org/drawingml/2006/main" xmlns:r="http://schemas.openxmlformats.org/officeDocument/2006/relationships" xmlns:p="http://schemas.openxmlformats.org/presentationml/2006/main">
  <p:tag name="THEMEIDC" val="3"/>
</p:tagLst>
</file>

<file path=ppt/tags/tag199.xml><?xml version="1.0" encoding="utf-8"?>
<p:tagLst xmlns:a="http://schemas.openxmlformats.org/drawingml/2006/main" xmlns:r="http://schemas.openxmlformats.org/officeDocument/2006/relationships" xmlns:p="http://schemas.openxmlformats.org/presentationml/2006/main">
  <p:tag name="THEMEID" val="4"/>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00.xml><?xml version="1.0" encoding="utf-8"?>
<p:tagLst xmlns:a="http://schemas.openxmlformats.org/drawingml/2006/main" xmlns:r="http://schemas.openxmlformats.org/officeDocument/2006/relationships" xmlns:p="http://schemas.openxmlformats.org/presentationml/2006/main">
  <p:tag name="THEMEIDC" val="4"/>
</p:tagLst>
</file>

<file path=ppt/tags/tag201.xml><?xml version="1.0" encoding="utf-8"?>
<p:tagLst xmlns:a="http://schemas.openxmlformats.org/drawingml/2006/main" xmlns:r="http://schemas.openxmlformats.org/officeDocument/2006/relationships" xmlns:p="http://schemas.openxmlformats.org/presentationml/2006/main">
  <p:tag name="THEMEID" val="5"/>
</p:tagLst>
</file>

<file path=ppt/tags/tag202.xml><?xml version="1.0" encoding="utf-8"?>
<p:tagLst xmlns:a="http://schemas.openxmlformats.org/drawingml/2006/main" xmlns:r="http://schemas.openxmlformats.org/officeDocument/2006/relationships" xmlns:p="http://schemas.openxmlformats.org/presentationml/2006/main">
  <p:tag name="THEMEIDC" val="5"/>
</p:tagLst>
</file>

<file path=ppt/tags/tag203.xml><?xml version="1.0" encoding="utf-8"?>
<p:tagLst xmlns:a="http://schemas.openxmlformats.org/drawingml/2006/main" xmlns:r="http://schemas.openxmlformats.org/officeDocument/2006/relationships" xmlns:p="http://schemas.openxmlformats.org/presentationml/2006/main">
  <p:tag name="THEMEID" val="6"/>
</p:tagLst>
</file>

<file path=ppt/tags/tag204.xml><?xml version="1.0" encoding="utf-8"?>
<p:tagLst xmlns:a="http://schemas.openxmlformats.org/drawingml/2006/main" xmlns:r="http://schemas.openxmlformats.org/officeDocument/2006/relationships" xmlns:p="http://schemas.openxmlformats.org/presentationml/2006/main">
  <p:tag name="THEMEIDC" val="6"/>
</p:tagLst>
</file>

<file path=ppt/tags/tag205.xml><?xml version="1.0" encoding="utf-8"?>
<p:tagLst xmlns:a="http://schemas.openxmlformats.org/drawingml/2006/main" xmlns:r="http://schemas.openxmlformats.org/officeDocument/2006/relationships" xmlns:p="http://schemas.openxmlformats.org/presentationml/2006/main">
  <p:tag name="THEMEID" val="7"/>
</p:tagLst>
</file>

<file path=ppt/tags/tag206.xml><?xml version="1.0" encoding="utf-8"?>
<p:tagLst xmlns:a="http://schemas.openxmlformats.org/drawingml/2006/main" xmlns:r="http://schemas.openxmlformats.org/officeDocument/2006/relationships" xmlns:p="http://schemas.openxmlformats.org/presentationml/2006/main">
  <p:tag name="THEMEIDC" val="7"/>
</p:tagLst>
</file>

<file path=ppt/tags/tag207.xml><?xml version="1.0" encoding="utf-8"?>
<p:tagLst xmlns:a="http://schemas.openxmlformats.org/drawingml/2006/main" xmlns:r="http://schemas.openxmlformats.org/officeDocument/2006/relationships" xmlns:p="http://schemas.openxmlformats.org/presentationml/2006/main">
  <p:tag name="THEMEID" val="8"/>
</p:tagLst>
</file>

<file path=ppt/tags/tag208.xml><?xml version="1.0" encoding="utf-8"?>
<p:tagLst xmlns:a="http://schemas.openxmlformats.org/drawingml/2006/main" xmlns:r="http://schemas.openxmlformats.org/officeDocument/2006/relationships" xmlns:p="http://schemas.openxmlformats.org/presentationml/2006/main">
  <p:tag name="THEMEIDC" val="8"/>
</p:tagLst>
</file>

<file path=ppt/tags/tag209.xml><?xml version="1.0" encoding="utf-8"?>
<p:tagLst xmlns:a="http://schemas.openxmlformats.org/drawingml/2006/main" xmlns:r="http://schemas.openxmlformats.org/officeDocument/2006/relationships" xmlns:p="http://schemas.openxmlformats.org/presentationml/2006/main">
  <p:tag name="THEMEID" val="9"/>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10.xml><?xml version="1.0" encoding="utf-8"?>
<p:tagLst xmlns:a="http://schemas.openxmlformats.org/drawingml/2006/main" xmlns:r="http://schemas.openxmlformats.org/officeDocument/2006/relationships" xmlns:p="http://schemas.openxmlformats.org/presentationml/2006/main">
  <p:tag name="THEMEIDC" val="9"/>
</p:tagLst>
</file>

<file path=ppt/tags/tag211.xml><?xml version="1.0" encoding="utf-8"?>
<p:tagLst xmlns:a="http://schemas.openxmlformats.org/drawingml/2006/main" xmlns:r="http://schemas.openxmlformats.org/officeDocument/2006/relationships" xmlns:p="http://schemas.openxmlformats.org/presentationml/2006/main">
  <p:tag name="THEMEID" val="10"/>
</p:tagLst>
</file>

<file path=ppt/tags/tag212.xml><?xml version="1.0" encoding="utf-8"?>
<p:tagLst xmlns:a="http://schemas.openxmlformats.org/drawingml/2006/main" xmlns:r="http://schemas.openxmlformats.org/officeDocument/2006/relationships" xmlns:p="http://schemas.openxmlformats.org/presentationml/2006/main">
  <p:tag name="THEMEIDC" val="10"/>
</p:tagLst>
</file>

<file path=ppt/tags/tag213.xml><?xml version="1.0" encoding="utf-8"?>
<p:tagLst xmlns:a="http://schemas.openxmlformats.org/drawingml/2006/main" xmlns:r="http://schemas.openxmlformats.org/officeDocument/2006/relationships" xmlns:p="http://schemas.openxmlformats.org/presentationml/2006/main">
  <p:tag name="THEMEID" val="11"/>
</p:tagLst>
</file>

<file path=ppt/tags/tag214.xml><?xml version="1.0" encoding="utf-8"?>
<p:tagLst xmlns:a="http://schemas.openxmlformats.org/drawingml/2006/main" xmlns:r="http://schemas.openxmlformats.org/officeDocument/2006/relationships" xmlns:p="http://schemas.openxmlformats.org/presentationml/2006/main">
  <p:tag name="THEMEIDC" val="11"/>
</p:tagLst>
</file>

<file path=ppt/tags/tag215.xml><?xml version="1.0" encoding="utf-8"?>
<p:tagLst xmlns:a="http://schemas.openxmlformats.org/drawingml/2006/main" xmlns:r="http://schemas.openxmlformats.org/officeDocument/2006/relationships" xmlns:p="http://schemas.openxmlformats.org/presentationml/2006/main">
  <p:tag name="THEMEID" val="12"/>
</p:tagLst>
</file>

<file path=ppt/tags/tag216.xml><?xml version="1.0" encoding="utf-8"?>
<p:tagLst xmlns:a="http://schemas.openxmlformats.org/drawingml/2006/main" xmlns:r="http://schemas.openxmlformats.org/officeDocument/2006/relationships" xmlns:p="http://schemas.openxmlformats.org/presentationml/2006/main">
  <p:tag name="THEMEIDC" val="12"/>
</p:tagLst>
</file>

<file path=ppt/tags/tag217.xml><?xml version="1.0" encoding="utf-8"?>
<p:tagLst xmlns:a="http://schemas.openxmlformats.org/drawingml/2006/main" xmlns:r="http://schemas.openxmlformats.org/officeDocument/2006/relationships" xmlns:p="http://schemas.openxmlformats.org/presentationml/2006/main">
  <p:tag name="THEMEIDCC" val="1"/>
</p:tagLst>
</file>

<file path=ppt/tags/tag218.xml><?xml version="1.0" encoding="utf-8"?>
<p:tagLst xmlns:a="http://schemas.openxmlformats.org/drawingml/2006/main" xmlns:r="http://schemas.openxmlformats.org/officeDocument/2006/relationships" xmlns:p="http://schemas.openxmlformats.org/presentationml/2006/main">
  <p:tag name="THEMEIDCCC" val="1"/>
</p:tagLst>
</file>

<file path=ppt/tags/tag219.xml><?xml version="1.0" encoding="utf-8"?>
<p:tagLst xmlns:a="http://schemas.openxmlformats.org/drawingml/2006/main" xmlns:r="http://schemas.openxmlformats.org/officeDocument/2006/relationships" xmlns:p="http://schemas.openxmlformats.org/presentationml/2006/main">
  <p:tag name="THEMEIDCC" val="2"/>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20.xml><?xml version="1.0" encoding="utf-8"?>
<p:tagLst xmlns:a="http://schemas.openxmlformats.org/drawingml/2006/main" xmlns:r="http://schemas.openxmlformats.org/officeDocument/2006/relationships" xmlns:p="http://schemas.openxmlformats.org/presentationml/2006/main">
  <p:tag name="THEMEIDCCC" val="2"/>
</p:tagLst>
</file>

<file path=ppt/tags/tag221.xml><?xml version="1.0" encoding="utf-8"?>
<p:tagLst xmlns:a="http://schemas.openxmlformats.org/drawingml/2006/main" xmlns:r="http://schemas.openxmlformats.org/officeDocument/2006/relationships" xmlns:p="http://schemas.openxmlformats.org/presentationml/2006/main">
  <p:tag name="THEMEIDCC" val="3"/>
</p:tagLst>
</file>

<file path=ppt/tags/tag222.xml><?xml version="1.0" encoding="utf-8"?>
<p:tagLst xmlns:a="http://schemas.openxmlformats.org/drawingml/2006/main" xmlns:r="http://schemas.openxmlformats.org/officeDocument/2006/relationships" xmlns:p="http://schemas.openxmlformats.org/presentationml/2006/main">
  <p:tag name="THEMEIDCCC" val="3"/>
</p:tagLst>
</file>

<file path=ppt/tags/tag223.xml><?xml version="1.0" encoding="utf-8"?>
<p:tagLst xmlns:a="http://schemas.openxmlformats.org/drawingml/2006/main" xmlns:r="http://schemas.openxmlformats.org/officeDocument/2006/relationships" xmlns:p="http://schemas.openxmlformats.org/presentationml/2006/main">
  <p:tag name="THEMEIDCC" val="4"/>
</p:tagLst>
</file>

<file path=ppt/tags/tag224.xml><?xml version="1.0" encoding="utf-8"?>
<p:tagLst xmlns:a="http://schemas.openxmlformats.org/drawingml/2006/main" xmlns:r="http://schemas.openxmlformats.org/officeDocument/2006/relationships" xmlns:p="http://schemas.openxmlformats.org/presentationml/2006/main">
  <p:tag name="THEMEIDCCC" val="4"/>
</p:tagLst>
</file>

<file path=ppt/tags/tag225.xml><?xml version="1.0" encoding="utf-8"?>
<p:tagLst xmlns:a="http://schemas.openxmlformats.org/drawingml/2006/main" xmlns:r="http://schemas.openxmlformats.org/officeDocument/2006/relationships" xmlns:p="http://schemas.openxmlformats.org/presentationml/2006/main">
  <p:tag name="THEMEIDCC" val="5"/>
</p:tagLst>
</file>

<file path=ppt/tags/tag226.xml><?xml version="1.0" encoding="utf-8"?>
<p:tagLst xmlns:a="http://schemas.openxmlformats.org/drawingml/2006/main" xmlns:r="http://schemas.openxmlformats.org/officeDocument/2006/relationships" xmlns:p="http://schemas.openxmlformats.org/presentationml/2006/main">
  <p:tag name="THEMEIDCCC" val="5"/>
</p:tagLst>
</file>

<file path=ppt/tags/tag227.xml><?xml version="1.0" encoding="utf-8"?>
<p:tagLst xmlns:a="http://schemas.openxmlformats.org/drawingml/2006/main" xmlns:r="http://schemas.openxmlformats.org/officeDocument/2006/relationships" xmlns:p="http://schemas.openxmlformats.org/presentationml/2006/main">
  <p:tag name="THEMEIDCC" val="6"/>
</p:tagLst>
</file>

<file path=ppt/tags/tag228.xml><?xml version="1.0" encoding="utf-8"?>
<p:tagLst xmlns:a="http://schemas.openxmlformats.org/drawingml/2006/main" xmlns:r="http://schemas.openxmlformats.org/officeDocument/2006/relationships" xmlns:p="http://schemas.openxmlformats.org/presentationml/2006/main">
  <p:tag name="THEMEIDCCC" val="6"/>
</p:tagLst>
</file>

<file path=ppt/tags/tag229.xml><?xml version="1.0" encoding="utf-8"?>
<p:tagLst xmlns:a="http://schemas.openxmlformats.org/drawingml/2006/main" xmlns:r="http://schemas.openxmlformats.org/officeDocument/2006/relationships" xmlns:p="http://schemas.openxmlformats.org/presentationml/2006/main">
  <p:tag name="THEMEIDCC" val="7"/>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30.xml><?xml version="1.0" encoding="utf-8"?>
<p:tagLst xmlns:a="http://schemas.openxmlformats.org/drawingml/2006/main" xmlns:r="http://schemas.openxmlformats.org/officeDocument/2006/relationships" xmlns:p="http://schemas.openxmlformats.org/presentationml/2006/main">
  <p:tag name="THEMEIDCCC" val="7"/>
</p:tagLst>
</file>

<file path=ppt/tags/tag231.xml><?xml version="1.0" encoding="utf-8"?>
<p:tagLst xmlns:a="http://schemas.openxmlformats.org/drawingml/2006/main" xmlns:r="http://schemas.openxmlformats.org/officeDocument/2006/relationships" xmlns:p="http://schemas.openxmlformats.org/presentationml/2006/main">
  <p:tag name="THEMEIDCC" val="8"/>
</p:tagLst>
</file>

<file path=ppt/tags/tag232.xml><?xml version="1.0" encoding="utf-8"?>
<p:tagLst xmlns:a="http://schemas.openxmlformats.org/drawingml/2006/main" xmlns:r="http://schemas.openxmlformats.org/officeDocument/2006/relationships" xmlns:p="http://schemas.openxmlformats.org/presentationml/2006/main">
  <p:tag name="THEMEIDCCC" val="8"/>
</p:tagLst>
</file>

<file path=ppt/tags/tag233.xml><?xml version="1.0" encoding="utf-8"?>
<p:tagLst xmlns:a="http://schemas.openxmlformats.org/drawingml/2006/main" xmlns:r="http://schemas.openxmlformats.org/officeDocument/2006/relationships" xmlns:p="http://schemas.openxmlformats.org/presentationml/2006/main">
  <p:tag name="THEMEIDCC" val="9"/>
</p:tagLst>
</file>

<file path=ppt/tags/tag234.xml><?xml version="1.0" encoding="utf-8"?>
<p:tagLst xmlns:a="http://schemas.openxmlformats.org/drawingml/2006/main" xmlns:r="http://schemas.openxmlformats.org/officeDocument/2006/relationships" xmlns:p="http://schemas.openxmlformats.org/presentationml/2006/main">
  <p:tag name="THEMEIDCCC" val="9"/>
</p:tagLst>
</file>

<file path=ppt/tags/tag235.xml><?xml version="1.0" encoding="utf-8"?>
<p:tagLst xmlns:a="http://schemas.openxmlformats.org/drawingml/2006/main" xmlns:r="http://schemas.openxmlformats.org/officeDocument/2006/relationships" xmlns:p="http://schemas.openxmlformats.org/presentationml/2006/main">
  <p:tag name="THEMEIDCC" val="10"/>
</p:tagLst>
</file>

<file path=ppt/tags/tag236.xml><?xml version="1.0" encoding="utf-8"?>
<p:tagLst xmlns:a="http://schemas.openxmlformats.org/drawingml/2006/main" xmlns:r="http://schemas.openxmlformats.org/officeDocument/2006/relationships" xmlns:p="http://schemas.openxmlformats.org/presentationml/2006/main">
  <p:tag name="THEMEIDCCC" val="10"/>
</p:tagLst>
</file>

<file path=ppt/tags/tag237.xml><?xml version="1.0" encoding="utf-8"?>
<p:tagLst xmlns:a="http://schemas.openxmlformats.org/drawingml/2006/main" xmlns:r="http://schemas.openxmlformats.org/officeDocument/2006/relationships" xmlns:p="http://schemas.openxmlformats.org/presentationml/2006/main">
  <p:tag name="THEMEIDCC" val="11"/>
</p:tagLst>
</file>

<file path=ppt/tags/tag238.xml><?xml version="1.0" encoding="utf-8"?>
<p:tagLst xmlns:a="http://schemas.openxmlformats.org/drawingml/2006/main" xmlns:r="http://schemas.openxmlformats.org/officeDocument/2006/relationships" xmlns:p="http://schemas.openxmlformats.org/presentationml/2006/main">
  <p:tag name="THEMEIDCCC" val="11"/>
</p:tagLst>
</file>

<file path=ppt/tags/tag239.xml><?xml version="1.0" encoding="utf-8"?>
<p:tagLst xmlns:a="http://schemas.openxmlformats.org/drawingml/2006/main" xmlns:r="http://schemas.openxmlformats.org/officeDocument/2006/relationships" xmlns:p="http://schemas.openxmlformats.org/presentationml/2006/main">
  <p:tag name="THEMEIDCC"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40.xml><?xml version="1.0" encoding="utf-8"?>
<p:tagLst xmlns:a="http://schemas.openxmlformats.org/drawingml/2006/main" xmlns:r="http://schemas.openxmlformats.org/officeDocument/2006/relationships" xmlns:p="http://schemas.openxmlformats.org/presentationml/2006/main">
  <p:tag name="THEMEIDCCC" val="12"/>
</p:tagLst>
</file>

<file path=ppt/tags/tag241.xml><?xml version="1.0" encoding="utf-8"?>
<p:tagLst xmlns:a="http://schemas.openxmlformats.org/drawingml/2006/main" xmlns:r="http://schemas.openxmlformats.org/officeDocument/2006/relationships" xmlns:p="http://schemas.openxmlformats.org/presentationml/2006/main">
  <p:tag name="THEMEID" val="1"/>
</p:tagLst>
</file>

<file path=ppt/tags/tag242.xml><?xml version="1.0" encoding="utf-8"?>
<p:tagLst xmlns:a="http://schemas.openxmlformats.org/drawingml/2006/main" xmlns:r="http://schemas.openxmlformats.org/officeDocument/2006/relationships" xmlns:p="http://schemas.openxmlformats.org/presentationml/2006/main">
  <p:tag name="THEMEIDC" val="1"/>
</p:tagLst>
</file>

<file path=ppt/tags/tag243.xml><?xml version="1.0" encoding="utf-8"?>
<p:tagLst xmlns:a="http://schemas.openxmlformats.org/drawingml/2006/main" xmlns:r="http://schemas.openxmlformats.org/officeDocument/2006/relationships" xmlns:p="http://schemas.openxmlformats.org/presentationml/2006/main">
  <p:tag name="THEMEID" val="2"/>
</p:tagLst>
</file>

<file path=ppt/tags/tag244.xml><?xml version="1.0" encoding="utf-8"?>
<p:tagLst xmlns:a="http://schemas.openxmlformats.org/drawingml/2006/main" xmlns:r="http://schemas.openxmlformats.org/officeDocument/2006/relationships" xmlns:p="http://schemas.openxmlformats.org/presentationml/2006/main">
  <p:tag name="THEMEIDC" val="2"/>
</p:tagLst>
</file>

<file path=ppt/tags/tag245.xml><?xml version="1.0" encoding="utf-8"?>
<p:tagLst xmlns:a="http://schemas.openxmlformats.org/drawingml/2006/main" xmlns:r="http://schemas.openxmlformats.org/officeDocument/2006/relationships" xmlns:p="http://schemas.openxmlformats.org/presentationml/2006/main">
  <p:tag name="THEMEID" val="3"/>
</p:tagLst>
</file>

<file path=ppt/tags/tag246.xml><?xml version="1.0" encoding="utf-8"?>
<p:tagLst xmlns:a="http://schemas.openxmlformats.org/drawingml/2006/main" xmlns:r="http://schemas.openxmlformats.org/officeDocument/2006/relationships" xmlns:p="http://schemas.openxmlformats.org/presentationml/2006/main">
  <p:tag name="THEMEIDC" val="3"/>
</p:tagLst>
</file>

<file path=ppt/tags/tag247.xml><?xml version="1.0" encoding="utf-8"?>
<p:tagLst xmlns:a="http://schemas.openxmlformats.org/drawingml/2006/main" xmlns:r="http://schemas.openxmlformats.org/officeDocument/2006/relationships" xmlns:p="http://schemas.openxmlformats.org/presentationml/2006/main">
  <p:tag name="THEMEID" val="4"/>
</p:tagLst>
</file>

<file path=ppt/tags/tag248.xml><?xml version="1.0" encoding="utf-8"?>
<p:tagLst xmlns:a="http://schemas.openxmlformats.org/drawingml/2006/main" xmlns:r="http://schemas.openxmlformats.org/officeDocument/2006/relationships" xmlns:p="http://schemas.openxmlformats.org/presentationml/2006/main">
  <p:tag name="THEMEIDC" val="4"/>
</p:tagLst>
</file>

<file path=ppt/tags/tag249.xml><?xml version="1.0" encoding="utf-8"?>
<p:tagLst xmlns:a="http://schemas.openxmlformats.org/drawingml/2006/main" xmlns:r="http://schemas.openxmlformats.org/officeDocument/2006/relationships" xmlns:p="http://schemas.openxmlformats.org/presentationml/2006/main">
  <p:tag name="THEMEID" val="5"/>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50.xml><?xml version="1.0" encoding="utf-8"?>
<p:tagLst xmlns:a="http://schemas.openxmlformats.org/drawingml/2006/main" xmlns:r="http://schemas.openxmlformats.org/officeDocument/2006/relationships" xmlns:p="http://schemas.openxmlformats.org/presentationml/2006/main">
  <p:tag name="THEMEIDC" val="5"/>
</p:tagLst>
</file>

<file path=ppt/tags/tag251.xml><?xml version="1.0" encoding="utf-8"?>
<p:tagLst xmlns:a="http://schemas.openxmlformats.org/drawingml/2006/main" xmlns:r="http://schemas.openxmlformats.org/officeDocument/2006/relationships" xmlns:p="http://schemas.openxmlformats.org/presentationml/2006/main">
  <p:tag name="THEMEID" val="6"/>
</p:tagLst>
</file>

<file path=ppt/tags/tag252.xml><?xml version="1.0" encoding="utf-8"?>
<p:tagLst xmlns:a="http://schemas.openxmlformats.org/drawingml/2006/main" xmlns:r="http://schemas.openxmlformats.org/officeDocument/2006/relationships" xmlns:p="http://schemas.openxmlformats.org/presentationml/2006/main">
  <p:tag name="THEMEIDC" val="6"/>
</p:tagLst>
</file>

<file path=ppt/tags/tag253.xml><?xml version="1.0" encoding="utf-8"?>
<p:tagLst xmlns:a="http://schemas.openxmlformats.org/drawingml/2006/main" xmlns:r="http://schemas.openxmlformats.org/officeDocument/2006/relationships" xmlns:p="http://schemas.openxmlformats.org/presentationml/2006/main">
  <p:tag name="THEMEID" val="7"/>
</p:tagLst>
</file>

<file path=ppt/tags/tag254.xml><?xml version="1.0" encoding="utf-8"?>
<p:tagLst xmlns:a="http://schemas.openxmlformats.org/drawingml/2006/main" xmlns:r="http://schemas.openxmlformats.org/officeDocument/2006/relationships" xmlns:p="http://schemas.openxmlformats.org/presentationml/2006/main">
  <p:tag name="THEMEIDC" val="7"/>
</p:tagLst>
</file>

<file path=ppt/tags/tag255.xml><?xml version="1.0" encoding="utf-8"?>
<p:tagLst xmlns:a="http://schemas.openxmlformats.org/drawingml/2006/main" xmlns:r="http://schemas.openxmlformats.org/officeDocument/2006/relationships" xmlns:p="http://schemas.openxmlformats.org/presentationml/2006/main">
  <p:tag name="THEMEID" val="8"/>
</p:tagLst>
</file>

<file path=ppt/tags/tag256.xml><?xml version="1.0" encoding="utf-8"?>
<p:tagLst xmlns:a="http://schemas.openxmlformats.org/drawingml/2006/main" xmlns:r="http://schemas.openxmlformats.org/officeDocument/2006/relationships" xmlns:p="http://schemas.openxmlformats.org/presentationml/2006/main">
  <p:tag name="THEMEIDC" val="8"/>
</p:tagLst>
</file>

<file path=ppt/tags/tag257.xml><?xml version="1.0" encoding="utf-8"?>
<p:tagLst xmlns:a="http://schemas.openxmlformats.org/drawingml/2006/main" xmlns:r="http://schemas.openxmlformats.org/officeDocument/2006/relationships" xmlns:p="http://schemas.openxmlformats.org/presentationml/2006/main">
  <p:tag name="THEMEID" val="9"/>
</p:tagLst>
</file>

<file path=ppt/tags/tag258.xml><?xml version="1.0" encoding="utf-8"?>
<p:tagLst xmlns:a="http://schemas.openxmlformats.org/drawingml/2006/main" xmlns:r="http://schemas.openxmlformats.org/officeDocument/2006/relationships" xmlns:p="http://schemas.openxmlformats.org/presentationml/2006/main">
  <p:tag name="THEMEIDC" val="9"/>
</p:tagLst>
</file>

<file path=ppt/tags/tag259.xml><?xml version="1.0" encoding="utf-8"?>
<p:tagLst xmlns:a="http://schemas.openxmlformats.org/drawingml/2006/main" xmlns:r="http://schemas.openxmlformats.org/officeDocument/2006/relationships" xmlns:p="http://schemas.openxmlformats.org/presentationml/2006/main">
  <p:tag name="THEMEID" val="10"/>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60.xml><?xml version="1.0" encoding="utf-8"?>
<p:tagLst xmlns:a="http://schemas.openxmlformats.org/drawingml/2006/main" xmlns:r="http://schemas.openxmlformats.org/officeDocument/2006/relationships" xmlns:p="http://schemas.openxmlformats.org/presentationml/2006/main">
  <p:tag name="THEMEIDC" val="10"/>
</p:tagLst>
</file>

<file path=ppt/tags/tag261.xml><?xml version="1.0" encoding="utf-8"?>
<p:tagLst xmlns:a="http://schemas.openxmlformats.org/drawingml/2006/main" xmlns:r="http://schemas.openxmlformats.org/officeDocument/2006/relationships" xmlns:p="http://schemas.openxmlformats.org/presentationml/2006/main">
  <p:tag name="THEMEID" val="11"/>
</p:tagLst>
</file>

<file path=ppt/tags/tag262.xml><?xml version="1.0" encoding="utf-8"?>
<p:tagLst xmlns:a="http://schemas.openxmlformats.org/drawingml/2006/main" xmlns:r="http://schemas.openxmlformats.org/officeDocument/2006/relationships" xmlns:p="http://schemas.openxmlformats.org/presentationml/2006/main">
  <p:tag name="THEMEIDC" val="11"/>
</p:tagLst>
</file>

<file path=ppt/tags/tag263.xml><?xml version="1.0" encoding="utf-8"?>
<p:tagLst xmlns:a="http://schemas.openxmlformats.org/drawingml/2006/main" xmlns:r="http://schemas.openxmlformats.org/officeDocument/2006/relationships" xmlns:p="http://schemas.openxmlformats.org/presentationml/2006/main">
  <p:tag name="THEMEID" val="12"/>
</p:tagLst>
</file>

<file path=ppt/tags/tag264.xml><?xml version="1.0" encoding="utf-8"?>
<p:tagLst xmlns:a="http://schemas.openxmlformats.org/drawingml/2006/main" xmlns:r="http://schemas.openxmlformats.org/officeDocument/2006/relationships" xmlns:p="http://schemas.openxmlformats.org/presentationml/2006/main">
  <p:tag name="THEMEIDC" val="12"/>
</p:tagLst>
</file>

<file path=ppt/tags/tag265.xml><?xml version="1.0" encoding="utf-8"?>
<p:tagLst xmlns:a="http://schemas.openxmlformats.org/drawingml/2006/main" xmlns:r="http://schemas.openxmlformats.org/officeDocument/2006/relationships" xmlns:p="http://schemas.openxmlformats.org/presentationml/2006/main">
  <p:tag name="THEMEIDCC" val="1"/>
</p:tagLst>
</file>

<file path=ppt/tags/tag266.xml><?xml version="1.0" encoding="utf-8"?>
<p:tagLst xmlns:a="http://schemas.openxmlformats.org/drawingml/2006/main" xmlns:r="http://schemas.openxmlformats.org/officeDocument/2006/relationships" xmlns:p="http://schemas.openxmlformats.org/presentationml/2006/main">
  <p:tag name="THEMEIDCCC" val="1"/>
</p:tagLst>
</file>

<file path=ppt/tags/tag267.xml><?xml version="1.0" encoding="utf-8"?>
<p:tagLst xmlns:a="http://schemas.openxmlformats.org/drawingml/2006/main" xmlns:r="http://schemas.openxmlformats.org/officeDocument/2006/relationships" xmlns:p="http://schemas.openxmlformats.org/presentationml/2006/main">
  <p:tag name="THEMEIDCC" val="2"/>
</p:tagLst>
</file>

<file path=ppt/tags/tag268.xml><?xml version="1.0" encoding="utf-8"?>
<p:tagLst xmlns:a="http://schemas.openxmlformats.org/drawingml/2006/main" xmlns:r="http://schemas.openxmlformats.org/officeDocument/2006/relationships" xmlns:p="http://schemas.openxmlformats.org/presentationml/2006/main">
  <p:tag name="THEMEIDCCC" val="2"/>
</p:tagLst>
</file>

<file path=ppt/tags/tag269.xml><?xml version="1.0" encoding="utf-8"?>
<p:tagLst xmlns:a="http://schemas.openxmlformats.org/drawingml/2006/main" xmlns:r="http://schemas.openxmlformats.org/officeDocument/2006/relationships" xmlns:p="http://schemas.openxmlformats.org/presentationml/2006/main">
  <p:tag name="THEMEIDCC" val="3"/>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70.xml><?xml version="1.0" encoding="utf-8"?>
<p:tagLst xmlns:a="http://schemas.openxmlformats.org/drawingml/2006/main" xmlns:r="http://schemas.openxmlformats.org/officeDocument/2006/relationships" xmlns:p="http://schemas.openxmlformats.org/presentationml/2006/main">
  <p:tag name="THEMEIDCCC" val="3"/>
</p:tagLst>
</file>

<file path=ppt/tags/tag271.xml><?xml version="1.0" encoding="utf-8"?>
<p:tagLst xmlns:a="http://schemas.openxmlformats.org/drawingml/2006/main" xmlns:r="http://schemas.openxmlformats.org/officeDocument/2006/relationships" xmlns:p="http://schemas.openxmlformats.org/presentationml/2006/main">
  <p:tag name="THEMEIDCC" val="4"/>
</p:tagLst>
</file>

<file path=ppt/tags/tag272.xml><?xml version="1.0" encoding="utf-8"?>
<p:tagLst xmlns:a="http://schemas.openxmlformats.org/drawingml/2006/main" xmlns:r="http://schemas.openxmlformats.org/officeDocument/2006/relationships" xmlns:p="http://schemas.openxmlformats.org/presentationml/2006/main">
  <p:tag name="THEMEIDCCC" val="4"/>
</p:tagLst>
</file>

<file path=ppt/tags/tag273.xml><?xml version="1.0" encoding="utf-8"?>
<p:tagLst xmlns:a="http://schemas.openxmlformats.org/drawingml/2006/main" xmlns:r="http://schemas.openxmlformats.org/officeDocument/2006/relationships" xmlns:p="http://schemas.openxmlformats.org/presentationml/2006/main">
  <p:tag name="THEMEIDCC" val="5"/>
</p:tagLst>
</file>

<file path=ppt/tags/tag274.xml><?xml version="1.0" encoding="utf-8"?>
<p:tagLst xmlns:a="http://schemas.openxmlformats.org/drawingml/2006/main" xmlns:r="http://schemas.openxmlformats.org/officeDocument/2006/relationships" xmlns:p="http://schemas.openxmlformats.org/presentationml/2006/main">
  <p:tag name="THEMEIDCCC" val="5"/>
</p:tagLst>
</file>

<file path=ppt/tags/tag275.xml><?xml version="1.0" encoding="utf-8"?>
<p:tagLst xmlns:a="http://schemas.openxmlformats.org/drawingml/2006/main" xmlns:r="http://schemas.openxmlformats.org/officeDocument/2006/relationships" xmlns:p="http://schemas.openxmlformats.org/presentationml/2006/main">
  <p:tag name="THEMEIDCC" val="6"/>
</p:tagLst>
</file>

<file path=ppt/tags/tag276.xml><?xml version="1.0" encoding="utf-8"?>
<p:tagLst xmlns:a="http://schemas.openxmlformats.org/drawingml/2006/main" xmlns:r="http://schemas.openxmlformats.org/officeDocument/2006/relationships" xmlns:p="http://schemas.openxmlformats.org/presentationml/2006/main">
  <p:tag name="THEMEIDCCC" val="6"/>
</p:tagLst>
</file>

<file path=ppt/tags/tag277.xml><?xml version="1.0" encoding="utf-8"?>
<p:tagLst xmlns:a="http://schemas.openxmlformats.org/drawingml/2006/main" xmlns:r="http://schemas.openxmlformats.org/officeDocument/2006/relationships" xmlns:p="http://schemas.openxmlformats.org/presentationml/2006/main">
  <p:tag name="THEMEIDCC" val="7"/>
</p:tagLst>
</file>

<file path=ppt/tags/tag278.xml><?xml version="1.0" encoding="utf-8"?>
<p:tagLst xmlns:a="http://schemas.openxmlformats.org/drawingml/2006/main" xmlns:r="http://schemas.openxmlformats.org/officeDocument/2006/relationships" xmlns:p="http://schemas.openxmlformats.org/presentationml/2006/main">
  <p:tag name="THEMEIDCCC" val="7"/>
</p:tagLst>
</file>

<file path=ppt/tags/tag279.xml><?xml version="1.0" encoding="utf-8"?>
<p:tagLst xmlns:a="http://schemas.openxmlformats.org/drawingml/2006/main" xmlns:r="http://schemas.openxmlformats.org/officeDocument/2006/relationships" xmlns:p="http://schemas.openxmlformats.org/presentationml/2006/main">
  <p:tag name="THEMEIDCC" val="8"/>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80.xml><?xml version="1.0" encoding="utf-8"?>
<p:tagLst xmlns:a="http://schemas.openxmlformats.org/drawingml/2006/main" xmlns:r="http://schemas.openxmlformats.org/officeDocument/2006/relationships" xmlns:p="http://schemas.openxmlformats.org/presentationml/2006/main">
  <p:tag name="THEMEIDCCC" val="8"/>
</p:tagLst>
</file>

<file path=ppt/tags/tag281.xml><?xml version="1.0" encoding="utf-8"?>
<p:tagLst xmlns:a="http://schemas.openxmlformats.org/drawingml/2006/main" xmlns:r="http://schemas.openxmlformats.org/officeDocument/2006/relationships" xmlns:p="http://schemas.openxmlformats.org/presentationml/2006/main">
  <p:tag name="THEMEIDCC" val="9"/>
</p:tagLst>
</file>

<file path=ppt/tags/tag282.xml><?xml version="1.0" encoding="utf-8"?>
<p:tagLst xmlns:a="http://schemas.openxmlformats.org/drawingml/2006/main" xmlns:r="http://schemas.openxmlformats.org/officeDocument/2006/relationships" xmlns:p="http://schemas.openxmlformats.org/presentationml/2006/main">
  <p:tag name="THEMEIDCCC" val="9"/>
</p:tagLst>
</file>

<file path=ppt/tags/tag283.xml><?xml version="1.0" encoding="utf-8"?>
<p:tagLst xmlns:a="http://schemas.openxmlformats.org/drawingml/2006/main" xmlns:r="http://schemas.openxmlformats.org/officeDocument/2006/relationships" xmlns:p="http://schemas.openxmlformats.org/presentationml/2006/main">
  <p:tag name="THEMEIDCC" val="10"/>
</p:tagLst>
</file>

<file path=ppt/tags/tag284.xml><?xml version="1.0" encoding="utf-8"?>
<p:tagLst xmlns:a="http://schemas.openxmlformats.org/drawingml/2006/main" xmlns:r="http://schemas.openxmlformats.org/officeDocument/2006/relationships" xmlns:p="http://schemas.openxmlformats.org/presentationml/2006/main">
  <p:tag name="THEMEIDCCC" val="10"/>
</p:tagLst>
</file>

<file path=ppt/tags/tag285.xml><?xml version="1.0" encoding="utf-8"?>
<p:tagLst xmlns:a="http://schemas.openxmlformats.org/drawingml/2006/main" xmlns:r="http://schemas.openxmlformats.org/officeDocument/2006/relationships" xmlns:p="http://schemas.openxmlformats.org/presentationml/2006/main">
  <p:tag name="THEMEIDCC" val="11"/>
</p:tagLst>
</file>

<file path=ppt/tags/tag286.xml><?xml version="1.0" encoding="utf-8"?>
<p:tagLst xmlns:a="http://schemas.openxmlformats.org/drawingml/2006/main" xmlns:r="http://schemas.openxmlformats.org/officeDocument/2006/relationships" xmlns:p="http://schemas.openxmlformats.org/presentationml/2006/main">
  <p:tag name="THEMEIDCCC" val="11"/>
</p:tagLst>
</file>

<file path=ppt/tags/tag287.xml><?xml version="1.0" encoding="utf-8"?>
<p:tagLst xmlns:a="http://schemas.openxmlformats.org/drawingml/2006/main" xmlns:r="http://schemas.openxmlformats.org/officeDocument/2006/relationships" xmlns:p="http://schemas.openxmlformats.org/presentationml/2006/main">
  <p:tag name="THEMEIDCC" val="12"/>
</p:tagLst>
</file>

<file path=ppt/tags/tag288.xml><?xml version="1.0" encoding="utf-8"?>
<p:tagLst xmlns:a="http://schemas.openxmlformats.org/drawingml/2006/main" xmlns:r="http://schemas.openxmlformats.org/officeDocument/2006/relationships" xmlns:p="http://schemas.openxmlformats.org/presentationml/2006/main">
  <p:tag name="THEMEIDCCC" val="1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ags/tag97.xml><?xml version="1.0" encoding="utf-8"?>
<p:tagLst xmlns:a="http://schemas.openxmlformats.org/drawingml/2006/main" xmlns:r="http://schemas.openxmlformats.org/officeDocument/2006/relationships" xmlns:p="http://schemas.openxmlformats.org/presentationml/2006/main">
  <p:tag name="THEMEID" val="1"/>
</p:tagLst>
</file>

<file path=ppt/tags/tag98.xml><?xml version="1.0" encoding="utf-8"?>
<p:tagLst xmlns:a="http://schemas.openxmlformats.org/drawingml/2006/main" xmlns:r="http://schemas.openxmlformats.org/officeDocument/2006/relationships" xmlns:p="http://schemas.openxmlformats.org/presentationml/2006/main">
  <p:tag name="THEMEIDC" val="1"/>
</p:tagLst>
</file>

<file path=ppt/tags/tag99.xml><?xml version="1.0" encoding="utf-8"?>
<p:tagLst xmlns:a="http://schemas.openxmlformats.org/drawingml/2006/main" xmlns:r="http://schemas.openxmlformats.org/officeDocument/2006/relationships" xmlns:p="http://schemas.openxmlformats.org/presentationml/2006/main">
  <p:tag name="THEMEID" val="2"/>
</p:tagLst>
</file>

<file path=ppt/theme/theme1.xml><?xml version="1.0" encoding="utf-8"?>
<a:theme xmlns:a="http://schemas.openxmlformats.org/drawingml/2006/main" name="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0.xml><?xml version="1.0" encoding="utf-8"?>
<a:theme xmlns:a="http://schemas.openxmlformats.org/drawingml/2006/main" name="1_Thank You">
  <a:themeElements>
    <a:clrScheme name="1_Thank You 1">
      <a:dk1>
        <a:srgbClr val="000000"/>
      </a:dk1>
      <a:lt1>
        <a:srgbClr val="FFFFFF"/>
      </a:lt1>
      <a:dk2>
        <a:srgbClr val="4E84C4"/>
      </a:dk2>
      <a:lt2>
        <a:srgbClr val="000000"/>
      </a:lt2>
      <a:accent1>
        <a:srgbClr val="0063BE"/>
      </a:accent1>
      <a:accent2>
        <a:srgbClr val="83389B"/>
      </a:accent2>
      <a:accent3>
        <a:srgbClr val="FFFFFF"/>
      </a:accent3>
      <a:accent4>
        <a:srgbClr val="000000"/>
      </a:accent4>
      <a:accent5>
        <a:srgbClr val="AAB7DB"/>
      </a:accent5>
      <a:accent6>
        <a:srgbClr val="76328C"/>
      </a:accent6>
      <a:hlink>
        <a:srgbClr val="0000FF"/>
      </a:hlink>
      <a:folHlink>
        <a:srgbClr val="800080"/>
      </a:folHlink>
    </a:clrScheme>
    <a:fontScheme name="1_Thank You">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hank You 1">
        <a:dk1>
          <a:srgbClr val="000000"/>
        </a:dk1>
        <a:lt1>
          <a:srgbClr val="FFFFFF"/>
        </a:lt1>
        <a:dk2>
          <a:srgbClr val="4E84C4"/>
        </a:dk2>
        <a:lt2>
          <a:srgbClr val="000000"/>
        </a:lt2>
        <a:accent1>
          <a:srgbClr val="0063BE"/>
        </a:accent1>
        <a:accent2>
          <a:srgbClr val="83389B"/>
        </a:accent2>
        <a:accent3>
          <a:srgbClr val="FFFFFF"/>
        </a:accent3>
        <a:accent4>
          <a:srgbClr val="000000"/>
        </a:accent4>
        <a:accent5>
          <a:srgbClr val="AAB7DB"/>
        </a:accent5>
        <a:accent6>
          <a:srgbClr val="76328C"/>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2.xml><?xml version="1.0" encoding="utf-8"?>
<a:theme xmlns:a="http://schemas.openxmlformats.org/drawingml/2006/main" name="TCS Corporate Research Presentation">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Brown 100%">
      <a:srgbClr val="974807"/>
    </a:custClr>
    <a:custClr name="TCS Brown 70%">
      <a:srgbClr val="C07F51"/>
    </a:custClr>
    <a:custClr name="TCS Brown 50%">
      <a:srgbClr val="D5A380"/>
    </a:custClr>
    <a:custClr name="TCS Brown 30%">
      <a:srgbClr val="E6C8B3"/>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13.xml><?xml version="1.0" encoding="utf-8"?>
<a:theme xmlns:a="http://schemas.openxmlformats.org/drawingml/2006/main" name="2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4.xml><?xml version="1.0" encoding="utf-8"?>
<a:theme xmlns:a="http://schemas.openxmlformats.org/drawingml/2006/main" name="3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5.xml><?xml version="1.0" encoding="utf-8"?>
<a:theme xmlns:a="http://schemas.openxmlformats.org/drawingml/2006/main" name="4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6.xml><?xml version="1.0" encoding="utf-8"?>
<a:theme xmlns:a="http://schemas.openxmlformats.org/drawingml/2006/main" name="5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7.xml><?xml version="1.0" encoding="utf-8"?>
<a:theme xmlns:a="http://schemas.openxmlformats.org/drawingml/2006/main" name="2_Thank You">
  <a:themeElements>
    <a:clrScheme name="1_Thank You 1">
      <a:dk1>
        <a:srgbClr val="000000"/>
      </a:dk1>
      <a:lt1>
        <a:srgbClr val="FFFFFF"/>
      </a:lt1>
      <a:dk2>
        <a:srgbClr val="4E84C4"/>
      </a:dk2>
      <a:lt2>
        <a:srgbClr val="000000"/>
      </a:lt2>
      <a:accent1>
        <a:srgbClr val="0063BE"/>
      </a:accent1>
      <a:accent2>
        <a:srgbClr val="83389B"/>
      </a:accent2>
      <a:accent3>
        <a:srgbClr val="FFFFFF"/>
      </a:accent3>
      <a:accent4>
        <a:srgbClr val="000000"/>
      </a:accent4>
      <a:accent5>
        <a:srgbClr val="AAB7DB"/>
      </a:accent5>
      <a:accent6>
        <a:srgbClr val="76328C"/>
      </a:accent6>
      <a:hlink>
        <a:srgbClr val="0000FF"/>
      </a:hlink>
      <a:folHlink>
        <a:srgbClr val="800080"/>
      </a:folHlink>
    </a:clrScheme>
    <a:fontScheme name="1_Thank You">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hank You 1">
        <a:dk1>
          <a:srgbClr val="000000"/>
        </a:dk1>
        <a:lt1>
          <a:srgbClr val="FFFFFF"/>
        </a:lt1>
        <a:dk2>
          <a:srgbClr val="4E84C4"/>
        </a:dk2>
        <a:lt2>
          <a:srgbClr val="000000"/>
        </a:lt2>
        <a:accent1>
          <a:srgbClr val="0063BE"/>
        </a:accent1>
        <a:accent2>
          <a:srgbClr val="83389B"/>
        </a:accent2>
        <a:accent3>
          <a:srgbClr val="FFFFFF"/>
        </a:accent3>
        <a:accent4>
          <a:srgbClr val="000000"/>
        </a:accent4>
        <a:accent5>
          <a:srgbClr val="AAB7DB"/>
        </a:accent5>
        <a:accent6>
          <a:srgbClr val="76328C"/>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3.xml><?xml version="1.0" encoding="utf-8"?>
<a:theme xmlns:a="http://schemas.openxmlformats.org/drawingml/2006/main" name="Divider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4.xml><?xml version="1.0" encoding="utf-8"?>
<a:theme xmlns:a="http://schemas.openxmlformats.org/drawingml/2006/main" name="Divider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6.xml><?xml version="1.0" encoding="utf-8"?>
<a:theme xmlns:a="http://schemas.openxmlformats.org/drawingml/2006/main" name="GCP Deliverable &amp; Presentation Graphics Standard - Master Slide">
  <a:themeElements>
    <a:clrScheme name="GCP Deliverable &amp; Presentation Graphics Standard - Master Slide 1">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4E84C4"/>
      </a:hlink>
      <a:folHlink>
        <a:srgbClr val="C4ECFB"/>
      </a:folHlink>
    </a:clrScheme>
    <a:fontScheme name="GCP Deliverable &amp; Presentation Graphics Standard - Master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P Deliverable &amp; Presentation Graphics Standard - Master Slide 1">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4E84C4"/>
        </a:hlink>
        <a:folHlink>
          <a:srgbClr val="C4ECFB"/>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mplate_for_Corporate_marketing">
  <a:themeElements>
    <a:clrScheme name="Template_for_Corporate_marketing 4">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33CC33"/>
      </a:hlink>
      <a:folHlink>
        <a:srgbClr val="990033"/>
      </a:folHlink>
    </a:clrScheme>
    <a:fontScheme name="Template_for_Corporate_marketing">
      <a:majorFont>
        <a:latin typeface="Myriad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_for_Corporate_marketing 1">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4E84C4"/>
        </a:hlink>
        <a:folHlink>
          <a:srgbClr val="C4ECFB"/>
        </a:folHlink>
      </a:clrScheme>
      <a:clrMap bg1="lt1" tx1="dk1" bg2="lt2" tx2="dk2" accent1="accent1" accent2="accent2" accent3="accent3" accent4="accent4" accent5="accent5" accent6="accent6" hlink="hlink" folHlink="folHlink"/>
    </a:extraClrScheme>
    <a:extraClrScheme>
      <a:clrScheme name="Template_for_Corporate_marketing 2">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009900"/>
        </a:hlink>
        <a:folHlink>
          <a:srgbClr val="CC0000"/>
        </a:folHlink>
      </a:clrScheme>
      <a:clrMap bg1="lt1" tx1="dk1" bg2="lt2" tx2="dk2" accent1="accent1" accent2="accent2" accent3="accent3" accent4="accent4" accent5="accent5" accent6="accent6" hlink="hlink" folHlink="folHlink"/>
    </a:extraClrScheme>
    <a:extraClrScheme>
      <a:clrScheme name="Template_for_Corporate_marketing 3">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33CC33"/>
        </a:hlink>
        <a:folHlink>
          <a:srgbClr val="CC0000"/>
        </a:folHlink>
      </a:clrScheme>
      <a:clrMap bg1="lt1" tx1="dk1" bg2="lt2" tx2="dk2" accent1="accent1" accent2="accent2" accent3="accent3" accent4="accent4" accent5="accent5" accent6="accent6" hlink="hlink" folHlink="folHlink"/>
    </a:extraClrScheme>
    <a:extraClrScheme>
      <a:clrScheme name="Template_for_Corporate_marketing 4">
        <a:dk1>
          <a:srgbClr val="000000"/>
        </a:dk1>
        <a:lt1>
          <a:srgbClr val="FFFFFF"/>
        </a:lt1>
        <a:dk2>
          <a:srgbClr val="000000"/>
        </a:dk2>
        <a:lt2>
          <a:srgbClr val="808080"/>
        </a:lt2>
        <a:accent1>
          <a:srgbClr val="6CCFF6"/>
        </a:accent1>
        <a:accent2>
          <a:srgbClr val="BDB1A5"/>
        </a:accent2>
        <a:accent3>
          <a:srgbClr val="FFFFFF"/>
        </a:accent3>
        <a:accent4>
          <a:srgbClr val="000000"/>
        </a:accent4>
        <a:accent5>
          <a:srgbClr val="BAE4FA"/>
        </a:accent5>
        <a:accent6>
          <a:srgbClr val="ABA095"/>
        </a:accent6>
        <a:hlink>
          <a:srgbClr val="33CC33"/>
        </a:hlink>
        <a:folHlink>
          <a:srgbClr val="99003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TCS_Presentation Template">
  <a:themeElements>
    <a:clrScheme name="7_TCS_Presentation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TCS_Presentation Template">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TCS_Presentation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Divider 1">
  <a:themeElements>
    <a:clrScheme name="1_Divider 1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ivider 1">
      <a:majorFont>
        <a:latin typeface="Myriad Pro"/>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vider 1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7FC3D1D4134A4EA3D1E5F2886A8BAF" ma:contentTypeVersion="9" ma:contentTypeDescription="Create a new document." ma:contentTypeScope="" ma:versionID="390fa769db962f7ad2b0bb8af6831a28">
  <xsd:schema xmlns:xsd="http://www.w3.org/2001/XMLSchema" xmlns:p="http://schemas.microsoft.com/office/2006/metadata/properties" xmlns:ns2="1e522788-807d-4c3b-a21c-e4669516c0a0" targetNamespace="http://schemas.microsoft.com/office/2006/metadata/properties" ma:root="true" ma:fieldsID="a00a6fd85a794dfbdcb9938a0ba7f395" ns2:_="">
    <xsd:import namespace="1e522788-807d-4c3b-a21c-e4669516c0a0"/>
    <xsd:element name="properties">
      <xsd:complexType>
        <xsd:sequence>
          <xsd:element name="documentManagement">
            <xsd:complexType>
              <xsd:all>
                <xsd:element ref="ns2:ResearchTracks" minOccurs="0"/>
                <xsd:element ref="ns2:Verticals" minOccurs="0"/>
                <xsd:element ref="ns2:Region" minOccurs="0"/>
                <xsd:element ref="ns2:Services" minOccurs="0"/>
              </xsd:all>
            </xsd:complexType>
          </xsd:element>
        </xsd:sequence>
      </xsd:complexType>
    </xsd:element>
  </xsd:schema>
  <xsd:schema xmlns:xsd="http://www.w3.org/2001/XMLSchema" xmlns:dms="http://schemas.microsoft.com/office/2006/documentManagement/types" targetNamespace="1e522788-807d-4c3b-a21c-e4669516c0a0" elementFormDefault="qualified">
    <xsd:import namespace="http://schemas.microsoft.com/office/2006/documentManagement/types"/>
    <xsd:element name="ResearchTracks" ma:index="8" nillable="true" ma:displayName="ResearchTracks" ma:default="Competitive Profiles" ma:internalName="ResearchTracks">
      <xsd:complexType>
        <xsd:complexContent>
          <xsd:extension base="dms:MultiChoice">
            <xsd:sequence>
              <xsd:element name="Value" maxOccurs="unbounded" minOccurs="0" nillable="true">
                <xsd:simpleType>
                  <xsd:restriction base="dms:Choice">
                    <xsd:enumeration value="Competitive Profiles"/>
                    <xsd:enumeration value="Prospect/Account Profiles"/>
                    <xsd:enumeration value="Industry Profiles"/>
                    <xsd:enumeration value="Regional Profiles"/>
                  </xsd:restriction>
                </xsd:simpleType>
              </xsd:element>
            </xsd:sequence>
          </xsd:extension>
        </xsd:complexContent>
      </xsd:complexType>
    </xsd:element>
    <xsd:element name="Verticals" ma:index="9" nillable="true" ma:displayName="Verticals" ma:default="Retail" ma:internalName="Verticals">
      <xsd:complexType>
        <xsd:complexContent>
          <xsd:extension base="dms:MultiChoice">
            <xsd:sequence>
              <xsd:element name="Value" maxOccurs="unbounded" minOccurs="0" nillable="true">
                <xsd:simpleType>
                  <xsd:restriction base="dms:Choice">
                    <xsd:enumeration value="BFS"/>
                    <xsd:enumeration value="CPG"/>
                    <xsd:enumeration value="Energy &amp; Resources"/>
                    <xsd:enumeration value="Government"/>
                    <xsd:enumeration value="Healthcare"/>
                    <xsd:enumeration value="HiTech"/>
                    <xsd:enumeration value="Insurance"/>
                    <xsd:enumeration value="Lifesciences"/>
                    <xsd:enumeration value="Manufacturing"/>
                    <xsd:enumeration value="Media &amp; Information Services"/>
                    <xsd:enumeration value="Retail"/>
                    <xsd:enumeration value="Telecom"/>
                    <xsd:enumeration value="TTH"/>
                    <xsd:enumeration value="Utilities"/>
                  </xsd:restriction>
                </xsd:simpleType>
              </xsd:element>
            </xsd:sequence>
          </xsd:extension>
        </xsd:complexContent>
      </xsd:complexType>
    </xsd:element>
    <xsd:element name="Region" ma:index="10" nillable="true" ma:displayName="Region" ma:default="Global" ma:internalName="Region">
      <xsd:complexType>
        <xsd:complexContent>
          <xsd:extension base="dms:MultiChoice">
            <xsd:sequence>
              <xsd:element name="Value" maxOccurs="unbounded" minOccurs="0" nillable="true">
                <xsd:simpleType>
                  <xsd:restriction base="dms:Choice">
                    <xsd:enumeration value="US"/>
                    <xsd:enumeration value="UK&amp;I"/>
                    <xsd:enumeration value="Europe"/>
                    <xsd:enumeration value="APAC"/>
                    <xsd:enumeration value="India"/>
                    <xsd:enumeration value="Emerging Markets"/>
                    <xsd:enumeration value="LatAm"/>
                    <xsd:enumeration value="North America"/>
                    <xsd:enumeration value="Global"/>
                    <xsd:enumeration value="ASEAN"/>
                    <xsd:enumeration value="ANZ"/>
                    <xsd:enumeration value="Greater China"/>
                    <xsd:enumeration value="Japan &amp; South Korea"/>
                    <xsd:enumeration value="Mediterranean"/>
                    <xsd:enumeration value="Eastern Europe"/>
                    <xsd:enumeration value="South Africa"/>
                    <xsd:enumeration value="CIS"/>
                    <xsd:enumeration value="Middle East &amp; North Africa"/>
                    <xsd:enumeration value="Benelux"/>
                    <xsd:enumeration value="Central Europe"/>
                    <xsd:enumeration value="Nordics"/>
                    <xsd:enumeration value="South Europe"/>
                    <xsd:enumeration value="France"/>
                    <xsd:enumeration value="Switzerland"/>
                  </xsd:restriction>
                </xsd:simpleType>
              </xsd:element>
            </xsd:sequence>
          </xsd:extension>
        </xsd:complexContent>
      </xsd:complexType>
    </xsd:element>
    <xsd:element name="Services" ma:index="11" nillable="true" ma:displayName="Services" ma:default="IT Services" ma:internalName="Services">
      <xsd:complexType>
        <xsd:complexContent>
          <xsd:extension base="dms:MultiChoice">
            <xsd:sequence>
              <xsd:element name="Value" maxOccurs="unbounded" minOccurs="0" nillable="true">
                <xsd:simpleType>
                  <xsd:restriction base="dms:Choice">
                    <xsd:enumeration value="Platform BPO"/>
                    <xsd:enumeration value="TCS FS"/>
                    <xsd:enumeration value="GCP"/>
                    <xsd:enumeration value="EIS"/>
                    <xsd:enumeration value="SMB"/>
                    <xsd:enumeration value="BPO"/>
                    <xsd:enumeration value="ISIT"/>
                    <xsd:enumeration value="Assurance"/>
                    <xsd:enumeration value="IT Service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Region xmlns="1e522788-807d-4c3b-a21c-e4669516c0a0">
      <Value>Global</Value>
    </Region>
    <ResearchTracks xmlns="1e522788-807d-4c3b-a21c-e4669516c0a0">
      <Value>Industry Profiles</Value>
    </ResearchTracks>
    <Services xmlns="1e522788-807d-4c3b-a21c-e4669516c0a0">
      <Value>IT Services</Value>
    </Services>
    <Verticals xmlns="1e522788-807d-4c3b-a21c-e4669516c0a0">
      <Value>HiTech</Value>
    </Verticals>
  </documentManagement>
</p:properties>
</file>

<file path=customXml/itemProps1.xml><?xml version="1.0" encoding="utf-8"?>
<ds:datastoreItem xmlns:ds="http://schemas.openxmlformats.org/officeDocument/2006/customXml" ds:itemID="{C01A384E-8B6C-4878-9195-CAB6F7BA4991}"/>
</file>

<file path=customXml/itemProps2.xml><?xml version="1.0" encoding="utf-8"?>
<ds:datastoreItem xmlns:ds="http://schemas.openxmlformats.org/officeDocument/2006/customXml" ds:itemID="{182E3217-B927-4C71-9EA3-CA609EBC87EC}"/>
</file>

<file path=customXml/itemProps3.xml><?xml version="1.0" encoding="utf-8"?>
<ds:datastoreItem xmlns:ds="http://schemas.openxmlformats.org/officeDocument/2006/customXml" ds:itemID="{A02E55F6-5422-4C6C-944C-2D3FE34D80AC}"/>
</file>

<file path=docProps/app.xml><?xml version="1.0" encoding="utf-8"?>
<Properties xmlns="http://schemas.openxmlformats.org/officeDocument/2006/extended-properties" xmlns:vt="http://schemas.openxmlformats.org/officeDocument/2006/docPropsVTypes">
  <Template>TCS_Presentation Template</Template>
  <TotalTime>41123</TotalTime>
  <Words>8655</Words>
  <Application>Microsoft Office PowerPoint</Application>
  <PresentationFormat>On-screen Show (4:3)</PresentationFormat>
  <Paragraphs>909</Paragraphs>
  <Slides>55</Slides>
  <Notes>23</Notes>
  <HiddenSlides>0</HiddenSlides>
  <MMClips>0</MMClips>
  <ScaleCrop>false</ScaleCrop>
  <HeadingPairs>
    <vt:vector size="6" baseType="variant">
      <vt:variant>
        <vt:lpstr>Theme</vt:lpstr>
      </vt:variant>
      <vt:variant>
        <vt:i4>17</vt:i4>
      </vt:variant>
      <vt:variant>
        <vt:lpstr>Embedded OLE Servers</vt:lpstr>
      </vt:variant>
      <vt:variant>
        <vt:i4>1</vt:i4>
      </vt:variant>
      <vt:variant>
        <vt:lpstr>Slide Titles</vt:lpstr>
      </vt:variant>
      <vt:variant>
        <vt:i4>55</vt:i4>
      </vt:variant>
    </vt:vector>
  </HeadingPairs>
  <TitlesOfParts>
    <vt:vector size="73" baseType="lpstr">
      <vt:lpstr>TCS_Presentation Template</vt:lpstr>
      <vt:lpstr>Divider 1</vt:lpstr>
      <vt:lpstr>Divider 2</vt:lpstr>
      <vt:lpstr>Divider 3</vt:lpstr>
      <vt:lpstr>Thank You</vt:lpstr>
      <vt:lpstr>GCP Deliverable &amp; Presentation Graphics Standard - Master Slide</vt:lpstr>
      <vt:lpstr>Template_for_Corporate_marketing</vt:lpstr>
      <vt:lpstr>7_TCS_Presentation Template</vt:lpstr>
      <vt:lpstr>1_Divider 1</vt:lpstr>
      <vt:lpstr>1_Thank You</vt:lpstr>
      <vt:lpstr>1_TCS_Presentation Template</vt:lpstr>
      <vt:lpstr>TCS Corporate Research Presentation</vt:lpstr>
      <vt:lpstr>2_TCS_Presentation Template</vt:lpstr>
      <vt:lpstr>3_TCS_Presentation Template</vt:lpstr>
      <vt:lpstr>4_TCS_Presentation Template</vt:lpstr>
      <vt:lpstr>5_TCS_Presentation Template</vt:lpstr>
      <vt:lpstr>2_Thank You</vt:lpstr>
      <vt:lpstr>Worksheet</vt:lpstr>
      <vt:lpstr>Global Software Segment MI</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TCS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217773</dc:creator>
  <cp:lastModifiedBy>773213</cp:lastModifiedBy>
  <cp:revision>7677</cp:revision>
  <dcterms:created xsi:type="dcterms:W3CDTF">2011-04-20T10:04:31Z</dcterms:created>
  <dcterms:modified xsi:type="dcterms:W3CDTF">2014-10-31T12:37:02Z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0x010100EA7FC3D1D4134A4EA3D1E5F2886A8BAF</vt:lpwstr>
  </property>
</Properties>
</file>